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2.xml" ContentType="application/vnd.openxmlformats-officedocument.theme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57" r:id="rId1"/>
    <p:sldMasterId id="2147484191" r:id="rId2"/>
    <p:sldMasterId id="2147484182" r:id="rId3"/>
    <p:sldMasterId id="2147484158" r:id="rId4"/>
  </p:sldMasterIdLst>
  <p:notesMasterIdLst>
    <p:notesMasterId r:id="rId13"/>
  </p:notesMasterIdLst>
  <p:handoutMasterIdLst>
    <p:handoutMasterId r:id="rId14"/>
  </p:handoutMasterIdLst>
  <p:sldIdLst>
    <p:sldId id="258" r:id="rId5"/>
    <p:sldId id="504" r:id="rId6"/>
    <p:sldId id="507" r:id="rId7"/>
    <p:sldId id="508" r:id="rId8"/>
    <p:sldId id="509" r:id="rId9"/>
    <p:sldId id="510" r:id="rId10"/>
    <p:sldId id="511" r:id="rId11"/>
    <p:sldId id="499" r:id="rId12"/>
  </p:sldIdLst>
  <p:sldSz cx="9144000" cy="6858000" type="screen4x3"/>
  <p:notesSz cx="6797675" cy="9926638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Introduction" id="{7D8A980B-4576-4D7F-9D66-C43185D0EDED}">
          <p14:sldIdLst>
            <p14:sldId id="258"/>
            <p14:sldId id="504"/>
            <p14:sldId id="507"/>
            <p14:sldId id="508"/>
            <p14:sldId id="509"/>
            <p14:sldId id="510"/>
            <p14:sldId id="511"/>
            <p14:sldId id="499"/>
          </p14:sldIdLst>
        </p14:section>
        <p14:section name="End" id="{168D590F-A9DC-42A4-A1A9-D292A5A941D8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434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A8B37"/>
    <a:srgbClr val="FFFFFF"/>
    <a:srgbClr val="CE3300"/>
    <a:srgbClr val="000000"/>
    <a:srgbClr val="7FAB16"/>
    <a:srgbClr val="99C000"/>
    <a:srgbClr val="FF5050"/>
    <a:srgbClr val="FF7C80"/>
    <a:srgbClr val="F0BCBC"/>
    <a:srgbClr val="AF272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ittlere Formatvorlage 2 - Akz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239" autoAdjust="0"/>
    <p:restoredTop sz="96471" autoAdjust="0"/>
  </p:normalViewPr>
  <p:slideViewPr>
    <p:cSldViewPr snapToObjects="1">
      <p:cViewPr varScale="1">
        <p:scale>
          <a:sx n="61" d="100"/>
          <a:sy n="61" d="100"/>
        </p:scale>
        <p:origin x="1560" y="41"/>
      </p:cViewPr>
      <p:guideLst>
        <p:guide orient="horz" pos="2160"/>
        <p:guide pos="4348"/>
      </p:guideLst>
    </p:cSldViewPr>
  </p:slideViewPr>
  <p:outlineViewPr>
    <p:cViewPr>
      <p:scale>
        <a:sx n="33" d="100"/>
        <a:sy n="33" d="100"/>
      </p:scale>
      <p:origin x="0" y="670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Objects="1">
      <p:cViewPr varScale="1">
        <p:scale>
          <a:sx n="64" d="100"/>
          <a:sy n="64" d="100"/>
        </p:scale>
        <p:origin x="-3384" y="-114"/>
      </p:cViewPr>
      <p:guideLst>
        <p:guide orient="horz" pos="3127"/>
        <p:guide pos="2141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88913" y="420688"/>
            <a:ext cx="5022850" cy="423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8000" tIns="0" rIns="0" bIns="0" numCol="1" anchor="ctr" anchorCtr="0" compatLnSpc="1">
            <a:prstTxWarp prst="textNoShape">
              <a:avLst/>
            </a:prstTxWarp>
          </a:bodyPr>
          <a:lstStyle>
            <a:lvl1pPr>
              <a:lnSpc>
                <a:spcPts val="1300"/>
              </a:lnSpc>
              <a:defRPr sz="1000" b="1">
                <a:latin typeface="Stafford" pitchFamily="2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188913" y="9301163"/>
            <a:ext cx="1319212" cy="28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000" b="1">
                <a:latin typeface="Stafford" pitchFamily="2" charset="0"/>
              </a:defRPr>
            </a:lvl1pPr>
          </a:lstStyle>
          <a:p>
            <a:pPr>
              <a:defRPr/>
            </a:pPr>
            <a:fld id="{FCA38320-6768-4350-A73E-8FFDDB191C88}" type="datetime4">
              <a:rPr lang="de-DE"/>
              <a:pPr>
                <a:defRPr/>
              </a:pPr>
              <a:t>24. Januar 2016</a:t>
            </a:fld>
            <a:endParaRPr lang="de-DE"/>
          </a:p>
        </p:txBody>
      </p:sp>
      <p:sp>
        <p:nvSpPr>
          <p:cNvPr id="501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508125" y="9301163"/>
            <a:ext cx="4424363" cy="28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000" b="1">
                <a:latin typeface="Stafford" pitchFamily="2" charset="0"/>
              </a:defRPr>
            </a:lvl1pPr>
          </a:lstStyle>
          <a:p>
            <a:pPr>
              <a:defRPr/>
            </a:pPr>
            <a:r>
              <a:rPr lang="de-DE"/>
              <a:t>|  </a:t>
            </a:r>
          </a:p>
        </p:txBody>
      </p:sp>
      <p:sp>
        <p:nvSpPr>
          <p:cNvPr id="501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946775" y="9301163"/>
            <a:ext cx="663575" cy="28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1000" b="1">
                <a:latin typeface="Stafford" pitchFamily="2" charset="0"/>
              </a:defRPr>
            </a:lvl1pPr>
          </a:lstStyle>
          <a:p>
            <a:pPr>
              <a:defRPr/>
            </a:pPr>
            <a:r>
              <a:rPr lang="de-DE"/>
              <a:t>|  </a:t>
            </a:r>
            <a:fld id="{0850D3D4-B7DA-46F1-B794-3A0A2A84BE25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  <p:sp>
        <p:nvSpPr>
          <p:cNvPr id="50185" name="Line 9"/>
          <p:cNvSpPr>
            <a:spLocks noChangeShapeType="1"/>
          </p:cNvSpPr>
          <p:nvPr/>
        </p:nvSpPr>
        <p:spPr bwMode="auto">
          <a:xfrm>
            <a:off x="188913" y="9223375"/>
            <a:ext cx="6421437" cy="0"/>
          </a:xfrm>
          <a:prstGeom prst="line">
            <a:avLst/>
          </a:prstGeom>
          <a:noFill/>
          <a:ln w="762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50186" name="Line 10"/>
          <p:cNvSpPr>
            <a:spLocks noChangeShapeType="1"/>
          </p:cNvSpPr>
          <p:nvPr/>
        </p:nvSpPr>
        <p:spPr bwMode="auto">
          <a:xfrm>
            <a:off x="187325" y="844550"/>
            <a:ext cx="6421438" cy="0"/>
          </a:xfrm>
          <a:prstGeom prst="line">
            <a:avLst/>
          </a:prstGeom>
          <a:noFill/>
          <a:ln w="762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50190" name="Rectangle 14"/>
          <p:cNvSpPr>
            <a:spLocks noChangeArrowheads="1"/>
          </p:cNvSpPr>
          <p:nvPr/>
        </p:nvSpPr>
        <p:spPr bwMode="auto">
          <a:xfrm>
            <a:off x="188913" y="195263"/>
            <a:ext cx="6421437" cy="155575"/>
          </a:xfrm>
          <a:prstGeom prst="rect">
            <a:avLst/>
          </a:prstGeom>
          <a:solidFill>
            <a:srgbClr val="B90F2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de-DE"/>
          </a:p>
        </p:txBody>
      </p:sp>
      <p:grpSp>
        <p:nvGrpSpPr>
          <p:cNvPr id="9225" name="Group 15"/>
          <p:cNvGrpSpPr>
            <a:grpSpLocks/>
          </p:cNvGrpSpPr>
          <p:nvPr/>
        </p:nvGrpSpPr>
        <p:grpSpPr bwMode="auto">
          <a:xfrm>
            <a:off x="5707063" y="423863"/>
            <a:ext cx="903287" cy="409575"/>
            <a:chOff x="4556" y="412"/>
            <a:chExt cx="1051" cy="436"/>
          </a:xfrm>
        </p:grpSpPr>
        <p:sp>
          <p:nvSpPr>
            <p:cNvPr id="50192" name="Rectangle 16"/>
            <p:cNvSpPr>
              <a:spLocks noChangeArrowheads="1"/>
            </p:cNvSpPr>
            <p:nvPr userDrawn="1"/>
          </p:nvSpPr>
          <p:spPr bwMode="auto">
            <a:xfrm>
              <a:off x="4556" y="412"/>
              <a:ext cx="1051" cy="436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de-DE"/>
            </a:p>
          </p:txBody>
        </p:sp>
        <p:pic>
          <p:nvPicPr>
            <p:cNvPr id="9228" name="Picture 17" descr="cased_quer.tif                                                 0001BD8B&#10;kraenkvisuell                  C41A40F3:"/>
            <p:cNvPicPr>
              <a:picLocks noChangeAspect="1" noChangeArrowheads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30" y="519"/>
              <a:ext cx="974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50194" name="Line 18"/>
          <p:cNvSpPr>
            <a:spLocks noChangeShapeType="1"/>
          </p:cNvSpPr>
          <p:nvPr/>
        </p:nvSpPr>
        <p:spPr bwMode="auto">
          <a:xfrm>
            <a:off x="188913" y="414338"/>
            <a:ext cx="6421437" cy="0"/>
          </a:xfrm>
          <a:prstGeom prst="line">
            <a:avLst/>
          </a:prstGeom>
          <a:noFill/>
          <a:ln w="1524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418573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187325" y="9428163"/>
            <a:ext cx="160496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lnSpc>
                <a:spcPts val="1300"/>
              </a:lnSpc>
              <a:defRPr sz="1000">
                <a:latin typeface="Stafford" pitchFamily="2" charset="0"/>
              </a:defRPr>
            </a:lvl1pPr>
          </a:lstStyle>
          <a:p>
            <a:pPr>
              <a:defRPr/>
            </a:pPr>
            <a:fld id="{610448EA-45A2-43D2-8500-95FC894411C4}" type="datetime4">
              <a:rPr lang="de-DE"/>
              <a:pPr>
                <a:defRPr/>
              </a:pPr>
              <a:t>24. Januar 2016</a:t>
            </a:fld>
            <a:endParaRPr lang="de-DE"/>
          </a:p>
        </p:txBody>
      </p:sp>
      <p:sp>
        <p:nvSpPr>
          <p:cNvPr id="7171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6813" y="1003300"/>
            <a:ext cx="4445000" cy="3333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88913" y="4651375"/>
            <a:ext cx="6419850" cy="4649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792288" y="9428163"/>
            <a:ext cx="4068762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lnSpc>
                <a:spcPts val="1300"/>
              </a:lnSpc>
              <a:defRPr sz="1000">
                <a:latin typeface="Stafford" pitchFamily="2" charset="0"/>
              </a:defRPr>
            </a:lvl1pPr>
          </a:lstStyle>
          <a:p>
            <a:pPr>
              <a:defRPr/>
            </a:pPr>
            <a:r>
              <a:rPr lang="de-DE"/>
              <a:t>|  </a:t>
            </a:r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861050" y="9428163"/>
            <a:ext cx="935038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lnSpc>
                <a:spcPts val="1300"/>
              </a:lnSpc>
              <a:defRPr sz="1000">
                <a:latin typeface="Stafford" pitchFamily="2" charset="0"/>
              </a:defRPr>
            </a:lvl1pPr>
          </a:lstStyle>
          <a:p>
            <a:pPr>
              <a:defRPr/>
            </a:pPr>
            <a:r>
              <a:rPr lang="de-DE"/>
              <a:t>|  </a:t>
            </a:r>
            <a:fld id="{A9D295B0-3104-4BE5-9DAC-49571D8666FC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188913" y="420688"/>
            <a:ext cx="5356225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08000" tIns="0" rIns="0" bIns="0" anchor="ctr"/>
          <a:lstStyle/>
          <a:p>
            <a:pPr>
              <a:lnSpc>
                <a:spcPts val="1300"/>
              </a:lnSpc>
              <a:defRPr/>
            </a:pPr>
            <a:endParaRPr lang="de-DE" sz="1000" b="1">
              <a:latin typeface="Stafford" pitchFamily="2" charset="0"/>
            </a:endParaRPr>
          </a:p>
        </p:txBody>
      </p:sp>
      <p:sp>
        <p:nvSpPr>
          <p:cNvPr id="3081" name="Rectangle 9"/>
          <p:cNvSpPr>
            <a:spLocks noChangeArrowheads="1"/>
          </p:cNvSpPr>
          <p:nvPr/>
        </p:nvSpPr>
        <p:spPr bwMode="auto">
          <a:xfrm>
            <a:off x="188913" y="195263"/>
            <a:ext cx="6421437" cy="155575"/>
          </a:xfrm>
          <a:prstGeom prst="rect">
            <a:avLst/>
          </a:prstGeom>
          <a:solidFill>
            <a:srgbClr val="B90F2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de-DE"/>
          </a:p>
        </p:txBody>
      </p:sp>
      <p:sp>
        <p:nvSpPr>
          <p:cNvPr id="3084" name="Line 12"/>
          <p:cNvSpPr>
            <a:spLocks noChangeShapeType="1"/>
          </p:cNvSpPr>
          <p:nvPr/>
        </p:nvSpPr>
        <p:spPr bwMode="auto">
          <a:xfrm>
            <a:off x="188913" y="9428163"/>
            <a:ext cx="6421437" cy="0"/>
          </a:xfrm>
          <a:prstGeom prst="line">
            <a:avLst/>
          </a:prstGeom>
          <a:noFill/>
          <a:ln w="762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3086" name="Line 14"/>
          <p:cNvSpPr>
            <a:spLocks noChangeShapeType="1"/>
          </p:cNvSpPr>
          <p:nvPr/>
        </p:nvSpPr>
        <p:spPr bwMode="auto">
          <a:xfrm>
            <a:off x="187325" y="4454525"/>
            <a:ext cx="6421438" cy="0"/>
          </a:xfrm>
          <a:prstGeom prst="line">
            <a:avLst/>
          </a:prstGeom>
          <a:noFill/>
          <a:ln w="762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de-DE"/>
          </a:p>
        </p:txBody>
      </p:sp>
      <p:grpSp>
        <p:nvGrpSpPr>
          <p:cNvPr id="7179" name="Group 15"/>
          <p:cNvGrpSpPr>
            <a:grpSpLocks/>
          </p:cNvGrpSpPr>
          <p:nvPr/>
        </p:nvGrpSpPr>
        <p:grpSpPr bwMode="auto">
          <a:xfrm>
            <a:off x="5707063" y="423863"/>
            <a:ext cx="903287" cy="409575"/>
            <a:chOff x="4556" y="412"/>
            <a:chExt cx="1051" cy="436"/>
          </a:xfrm>
        </p:grpSpPr>
        <p:sp>
          <p:nvSpPr>
            <p:cNvPr id="3088" name="Rectangle 16"/>
            <p:cNvSpPr>
              <a:spLocks noChangeArrowheads="1"/>
            </p:cNvSpPr>
            <p:nvPr userDrawn="1"/>
          </p:nvSpPr>
          <p:spPr bwMode="auto">
            <a:xfrm>
              <a:off x="4556" y="412"/>
              <a:ext cx="1051" cy="436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de-DE"/>
            </a:p>
          </p:txBody>
        </p:sp>
        <p:pic>
          <p:nvPicPr>
            <p:cNvPr id="7183" name="Picture 17" descr="cased_quer.tif                                                 0001BD8B&#10;kraenkvisuell                  C41A40F3:"/>
            <p:cNvPicPr>
              <a:picLocks noChangeAspect="1" noChangeArrowheads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30" y="519"/>
              <a:ext cx="974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083" name="Line 11"/>
          <p:cNvSpPr>
            <a:spLocks noChangeShapeType="1"/>
          </p:cNvSpPr>
          <p:nvPr/>
        </p:nvSpPr>
        <p:spPr bwMode="auto">
          <a:xfrm>
            <a:off x="188913" y="847725"/>
            <a:ext cx="6421437" cy="0"/>
          </a:xfrm>
          <a:prstGeom prst="line">
            <a:avLst/>
          </a:prstGeom>
          <a:noFill/>
          <a:ln w="762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3082" name="Line 10"/>
          <p:cNvSpPr>
            <a:spLocks noChangeShapeType="1"/>
          </p:cNvSpPr>
          <p:nvPr/>
        </p:nvSpPr>
        <p:spPr bwMode="auto">
          <a:xfrm>
            <a:off x="188913" y="414338"/>
            <a:ext cx="6421437" cy="0"/>
          </a:xfrm>
          <a:prstGeom prst="line">
            <a:avLst/>
          </a:prstGeom>
          <a:noFill/>
          <a:ln w="1524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82565016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rtl="0" fontAlgn="base">
      <a:spcBef>
        <a:spcPct val="10000"/>
      </a:spcBef>
      <a:spcAft>
        <a:spcPct val="0"/>
      </a:spcAft>
      <a:defRPr sz="1200" kern="1200">
        <a:solidFill>
          <a:schemeClr val="tx1"/>
        </a:solidFill>
        <a:latin typeface="Bitstream Charter" charset="0"/>
        <a:ea typeface="+mn-ea"/>
        <a:cs typeface="+mn-cs"/>
      </a:defRPr>
    </a:lvl1pPr>
    <a:lvl2pPr marL="457200" algn="l" rtl="0" fontAlgn="base">
      <a:spcBef>
        <a:spcPct val="10000"/>
      </a:spcBef>
      <a:spcAft>
        <a:spcPct val="0"/>
      </a:spcAft>
      <a:defRPr sz="1200" kern="1200">
        <a:solidFill>
          <a:schemeClr val="tx1"/>
        </a:solidFill>
        <a:latin typeface="Bitstream Charter" charset="0"/>
        <a:ea typeface="+mn-ea"/>
        <a:cs typeface="+mn-cs"/>
      </a:defRPr>
    </a:lvl2pPr>
    <a:lvl3pPr marL="914400" algn="l" rtl="0" fontAlgn="base">
      <a:spcBef>
        <a:spcPct val="10000"/>
      </a:spcBef>
      <a:spcAft>
        <a:spcPct val="0"/>
      </a:spcAft>
      <a:defRPr sz="1200" kern="1200">
        <a:solidFill>
          <a:schemeClr val="tx1"/>
        </a:solidFill>
        <a:latin typeface="Bitstream Charter" charset="0"/>
        <a:ea typeface="+mn-ea"/>
        <a:cs typeface="+mn-cs"/>
      </a:defRPr>
    </a:lvl3pPr>
    <a:lvl4pPr marL="1371600" algn="l" rtl="0" fontAlgn="base">
      <a:spcBef>
        <a:spcPct val="10000"/>
      </a:spcBef>
      <a:spcAft>
        <a:spcPct val="0"/>
      </a:spcAft>
      <a:defRPr sz="1200" kern="1200">
        <a:solidFill>
          <a:schemeClr val="tx1"/>
        </a:solidFill>
        <a:latin typeface="Bitstream Charter" charset="0"/>
        <a:ea typeface="+mn-ea"/>
        <a:cs typeface="+mn-cs"/>
      </a:defRPr>
    </a:lvl4pPr>
    <a:lvl5pPr marL="1828800" algn="l" rtl="0" fontAlgn="base">
      <a:spcBef>
        <a:spcPct val="10000"/>
      </a:spcBef>
      <a:spcAft>
        <a:spcPct val="0"/>
      </a:spcAft>
      <a:defRPr sz="1200" kern="1200">
        <a:solidFill>
          <a:schemeClr val="tx1"/>
        </a:solidFill>
        <a:latin typeface="Bitstream Charter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Name ID </a:t>
            </a:r>
            <a:r>
              <a:rPr lang="de-DE" dirty="0" err="1" smtClean="0"/>
              <a:t>Quantique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610448EA-45A2-43D2-8500-95FC894411C4}" type="datetime4">
              <a:rPr lang="de-DE" smtClean="0"/>
              <a:pPr>
                <a:defRPr/>
              </a:pPr>
              <a:t>24. Januar 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|  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|  </a:t>
            </a:r>
            <a:fld id="{A9D295B0-3104-4BE5-9DAC-49571D8666FC}" type="slidenum">
              <a:rPr lang="de-DE" smtClean="0"/>
              <a:pPr>
                <a:defRPr/>
              </a:pPr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430164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Anne </a:t>
            </a:r>
            <a:r>
              <a:rPr lang="de-DE" dirty="0" err="1" smtClean="0"/>
              <a:t>Broadbent</a:t>
            </a:r>
            <a:r>
              <a:rPr lang="de-DE" dirty="0" smtClean="0"/>
              <a:t> – U Ottawa</a:t>
            </a:r>
          </a:p>
          <a:p>
            <a:r>
              <a:rPr lang="de-DE" dirty="0" smtClean="0"/>
              <a:t>Michel </a:t>
            </a:r>
            <a:r>
              <a:rPr lang="de-DE" dirty="0" err="1" smtClean="0"/>
              <a:t>Mosca</a:t>
            </a:r>
            <a:r>
              <a:rPr lang="de-DE" baseline="0" dirty="0" smtClean="0"/>
              <a:t> – U Waterloo</a:t>
            </a:r>
          </a:p>
          <a:p>
            <a:r>
              <a:rPr lang="de-DE" baseline="0" dirty="0" smtClean="0"/>
              <a:t>Serge Fehr - CWI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610448EA-45A2-43D2-8500-95FC894411C4}" type="datetime4">
              <a:rPr lang="de-DE" smtClean="0"/>
              <a:pPr>
                <a:defRPr/>
              </a:pPr>
              <a:t>24. Januar 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|  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|  </a:t>
            </a:r>
            <a:fld id="{A9D295B0-3104-4BE5-9DAC-49571D8666FC}" type="slidenum">
              <a:rPr lang="de-DE" smtClean="0"/>
              <a:pPr>
                <a:defRPr/>
              </a:pPr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072613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Renato Renner – ETH</a:t>
            </a:r>
          </a:p>
          <a:p>
            <a:r>
              <a:rPr lang="de-DE" dirty="0" smtClean="0"/>
              <a:t>Martin </a:t>
            </a:r>
            <a:r>
              <a:rPr lang="de-DE" dirty="0" err="1" smtClean="0"/>
              <a:t>Roetteler</a:t>
            </a:r>
            <a:r>
              <a:rPr lang="de-DE" baseline="0" dirty="0" smtClean="0"/>
              <a:t> - Microsoft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610448EA-45A2-43D2-8500-95FC894411C4}" type="datetime4">
              <a:rPr lang="de-DE" smtClean="0"/>
              <a:pPr>
                <a:defRPr/>
              </a:pPr>
              <a:t>24. Januar 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|  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|  </a:t>
            </a:r>
            <a:fld id="{A9D295B0-3104-4BE5-9DAC-49571D8666FC}" type="slidenum">
              <a:rPr lang="de-DE" smtClean="0"/>
              <a:pPr>
                <a:defRPr/>
              </a:pPr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513349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Stacey Jeffrey – </a:t>
            </a:r>
            <a:r>
              <a:rPr lang="de-DE" dirty="0" err="1" smtClean="0"/>
              <a:t>CalTech</a:t>
            </a:r>
            <a:endParaRPr lang="de-DE" dirty="0" smtClean="0"/>
          </a:p>
          <a:p>
            <a:r>
              <a:rPr lang="de-DE" dirty="0" err="1" smtClean="0"/>
              <a:t>Gorjan</a:t>
            </a:r>
            <a:r>
              <a:rPr lang="de-DE" dirty="0" smtClean="0"/>
              <a:t> Alagic – U </a:t>
            </a:r>
            <a:r>
              <a:rPr lang="de-DE" dirty="0" err="1" smtClean="0"/>
              <a:t>Copenhagen</a:t>
            </a:r>
            <a:endParaRPr lang="de-DE" dirty="0" smtClean="0"/>
          </a:p>
          <a:p>
            <a:r>
              <a:rPr lang="de-DE" dirty="0" smtClean="0"/>
              <a:t>Antonio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Acin</a:t>
            </a:r>
            <a:r>
              <a:rPr lang="de-DE" baseline="0" dirty="0" smtClean="0"/>
              <a:t> – Institute </a:t>
            </a:r>
            <a:r>
              <a:rPr lang="de-DE" baseline="0" dirty="0" err="1" smtClean="0"/>
              <a:t>of</a:t>
            </a:r>
            <a:r>
              <a:rPr lang="de-DE" baseline="0" dirty="0" smtClean="0"/>
              <a:t> </a:t>
            </a:r>
            <a:r>
              <a:rPr lang="de-DE" baseline="0" dirty="0" err="1" smtClean="0"/>
              <a:t>Photonic</a:t>
            </a:r>
            <a:r>
              <a:rPr lang="de-DE" baseline="0" dirty="0" smtClean="0"/>
              <a:t> </a:t>
            </a:r>
            <a:r>
              <a:rPr lang="de-DE" baseline="0" dirty="0" err="1" smtClean="0"/>
              <a:t>Sciences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610448EA-45A2-43D2-8500-95FC894411C4}" type="datetime4">
              <a:rPr lang="de-DE" smtClean="0"/>
              <a:pPr>
                <a:defRPr/>
              </a:pPr>
              <a:t>24. Januar 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|  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|  </a:t>
            </a:r>
            <a:fld id="{A9D295B0-3104-4BE5-9DAC-49571D8666FC}" type="slidenum">
              <a:rPr lang="de-DE" smtClean="0"/>
              <a:pPr>
                <a:defRPr/>
              </a:pPr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837695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Dominique Unruh – U Tartu</a:t>
            </a:r>
          </a:p>
          <a:p>
            <a:r>
              <a:rPr lang="de-DE" dirty="0" smtClean="0"/>
              <a:t>Marc Kaplan - CNRS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610448EA-45A2-43D2-8500-95FC894411C4}" type="datetime4">
              <a:rPr lang="de-DE" smtClean="0"/>
              <a:pPr>
                <a:defRPr/>
              </a:pPr>
              <a:t>24. Januar 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|  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|  </a:t>
            </a:r>
            <a:fld id="{A9D295B0-3104-4BE5-9DAC-49571D8666FC}" type="slidenum">
              <a:rPr lang="de-DE" smtClean="0"/>
              <a:pPr>
                <a:defRPr/>
              </a:pPr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539709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Dominique Unruh – U Tartu</a:t>
            </a:r>
          </a:p>
          <a:p>
            <a:r>
              <a:rPr lang="de-DE" dirty="0" smtClean="0"/>
              <a:t>Stefan Wolf – U Lugano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610448EA-45A2-43D2-8500-95FC894411C4}" type="datetime4">
              <a:rPr lang="de-DE" smtClean="0"/>
              <a:pPr>
                <a:defRPr/>
              </a:pPr>
              <a:t>24. Januar 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|  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|  </a:t>
            </a:r>
            <a:fld id="{A9D295B0-3104-4BE5-9DAC-49571D8666FC}" type="slidenum">
              <a:rPr lang="de-DE" smtClean="0"/>
              <a:pPr>
                <a:defRPr/>
              </a:pPr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945544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1723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289532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732588" y="488950"/>
            <a:ext cx="2159000" cy="560387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250825" y="488950"/>
            <a:ext cx="6329363" cy="560387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711717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096958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775545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295114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399950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9804818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1489326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24015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23850" y="488950"/>
            <a:ext cx="6667500" cy="8382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50825" y="1592263"/>
            <a:ext cx="8640763" cy="450056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862630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3271966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06696147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23850" y="488950"/>
            <a:ext cx="6667500" cy="8382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250825" y="1592263"/>
            <a:ext cx="4243388" cy="4500562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6613" y="1592263"/>
            <a:ext cx="4244975" cy="4500562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6574693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5379950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23850" y="488950"/>
            <a:ext cx="6667500" cy="8382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6054092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3736910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44745181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13150453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23850" y="488950"/>
            <a:ext cx="6667500" cy="8382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250825" y="1592263"/>
            <a:ext cx="8640763" cy="450056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7498672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732588" y="488950"/>
            <a:ext cx="2159000" cy="5603875"/>
          </a:xfrm>
          <a:prstGeom prst="rect">
            <a:avLst/>
          </a:prstGeo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250825" y="488950"/>
            <a:ext cx="6329363" cy="560387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0591601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29971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44183432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2877173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9375438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1190488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570794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3938940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8357801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3811901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7215949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7493967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5148263" y="3789363"/>
            <a:ext cx="1795462" cy="2303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7096125" y="3789363"/>
            <a:ext cx="1795463" cy="2303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65329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250825" y="1592263"/>
            <a:ext cx="4243388" cy="45005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6613" y="1592263"/>
            <a:ext cx="4244975" cy="45005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0705912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50587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6190330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86321435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282993240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727507281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74740688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759575" y="488950"/>
            <a:ext cx="2132013" cy="560387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358775" y="488950"/>
            <a:ext cx="6248400" cy="560387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903760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613449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17323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499607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8796634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1390906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3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4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13" Type="http://schemas.openxmlformats.org/officeDocument/2006/relationships/slideLayout" Target="../slideLayouts/slideLayout30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20.xml"/><Relationship Id="rId21" Type="http://schemas.openxmlformats.org/officeDocument/2006/relationships/image" Target="../media/image3.png"/><Relationship Id="rId7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9.xml"/><Relationship Id="rId17" Type="http://schemas.openxmlformats.org/officeDocument/2006/relationships/slideLayout" Target="../slideLayouts/slideLayout34.xml"/><Relationship Id="rId2" Type="http://schemas.openxmlformats.org/officeDocument/2006/relationships/slideLayout" Target="../slideLayouts/slideLayout19.xml"/><Relationship Id="rId16" Type="http://schemas.openxmlformats.org/officeDocument/2006/relationships/slideLayout" Target="../slideLayouts/slideLayout33.xml"/><Relationship Id="rId20" Type="http://schemas.openxmlformats.org/officeDocument/2006/relationships/image" Target="../media/image2.png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5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27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Relationship Id="rId14" Type="http://schemas.openxmlformats.org/officeDocument/2006/relationships/slideLayout" Target="../slideLayouts/slideLayout31.xml"/><Relationship Id="rId22" Type="http://schemas.openxmlformats.org/officeDocument/2006/relationships/image" Target="../media/image4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5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3.xml"/><Relationship Id="rId13" Type="http://schemas.openxmlformats.org/officeDocument/2006/relationships/image" Target="../media/image5.png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12" Type="http://schemas.openxmlformats.org/officeDocument/2006/relationships/theme" Target="../theme/theme4.xml"/><Relationship Id="rId17" Type="http://schemas.openxmlformats.org/officeDocument/2006/relationships/image" Target="../media/image9.png"/><Relationship Id="rId2" Type="http://schemas.openxmlformats.org/officeDocument/2006/relationships/slideLayout" Target="../slideLayouts/slideLayout37.xml"/><Relationship Id="rId16" Type="http://schemas.openxmlformats.org/officeDocument/2006/relationships/image" Target="../media/image8.png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11" Type="http://schemas.openxmlformats.org/officeDocument/2006/relationships/slideLayout" Target="../slideLayouts/slideLayout46.xml"/><Relationship Id="rId5" Type="http://schemas.openxmlformats.org/officeDocument/2006/relationships/slideLayout" Target="../slideLayouts/slideLayout40.xml"/><Relationship Id="rId15" Type="http://schemas.openxmlformats.org/officeDocument/2006/relationships/image" Target="../media/image7.png"/><Relationship Id="rId10" Type="http://schemas.openxmlformats.org/officeDocument/2006/relationships/slideLayout" Target="../slideLayouts/slideLayout45.xml"/><Relationship Id="rId4" Type="http://schemas.openxmlformats.org/officeDocument/2006/relationships/slideLayout" Target="../slideLayouts/slideLayout39.xml"/><Relationship Id="rId9" Type="http://schemas.openxmlformats.org/officeDocument/2006/relationships/slideLayout" Target="../slideLayouts/slideLayout44.xml"/><Relationship Id="rId14" Type="http://schemas.openxmlformats.org/officeDocument/2006/relationships/image" Target="../media/image6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Rectangle 13"/>
          <p:cNvSpPr>
            <a:spLocks noChangeArrowheads="1"/>
          </p:cNvSpPr>
          <p:nvPr/>
        </p:nvSpPr>
        <p:spPr bwMode="auto">
          <a:xfrm>
            <a:off x="250825" y="368300"/>
            <a:ext cx="8642350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de-DE" dirty="0"/>
          </a:p>
        </p:txBody>
      </p:sp>
      <p:sp>
        <p:nvSpPr>
          <p:cNvPr id="8601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23850" y="488950"/>
            <a:ext cx="66675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Mastertitelformat bearbeiten</a:t>
            </a:r>
          </a:p>
        </p:txBody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1592263"/>
            <a:ext cx="8640763" cy="4500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 smtClean="0"/>
              <a:t>Mastertextformat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250825" y="196850"/>
            <a:ext cx="8642350" cy="144463"/>
          </a:xfrm>
          <a:prstGeom prst="rect">
            <a:avLst/>
          </a:prstGeom>
          <a:solidFill>
            <a:srgbClr val="6A8B37"/>
          </a:solidFill>
          <a:ln w="317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de-DE" dirty="0"/>
          </a:p>
        </p:txBody>
      </p:sp>
      <p:sp>
        <p:nvSpPr>
          <p:cNvPr id="1038" name="Line 14"/>
          <p:cNvSpPr>
            <a:spLocks noChangeShapeType="1"/>
          </p:cNvSpPr>
          <p:nvPr/>
        </p:nvSpPr>
        <p:spPr bwMode="auto">
          <a:xfrm>
            <a:off x="250825" y="1449388"/>
            <a:ext cx="8640763" cy="0"/>
          </a:xfrm>
          <a:prstGeom prst="line">
            <a:avLst/>
          </a:prstGeom>
          <a:noFill/>
          <a:ln w="762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de-DE" dirty="0"/>
          </a:p>
        </p:txBody>
      </p:sp>
      <p:sp>
        <p:nvSpPr>
          <p:cNvPr id="1040" name="Rectangle 16"/>
          <p:cNvSpPr>
            <a:spLocks noChangeArrowheads="1"/>
          </p:cNvSpPr>
          <p:nvPr/>
        </p:nvSpPr>
        <p:spPr bwMode="auto">
          <a:xfrm>
            <a:off x="250825" y="366713"/>
            <a:ext cx="8640763" cy="14287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de-DE" dirty="0"/>
          </a:p>
        </p:txBody>
      </p:sp>
      <p:sp>
        <p:nvSpPr>
          <p:cNvPr id="1039" name="Line 15"/>
          <p:cNvSpPr>
            <a:spLocks noChangeShapeType="1"/>
          </p:cNvSpPr>
          <p:nvPr/>
        </p:nvSpPr>
        <p:spPr bwMode="auto">
          <a:xfrm>
            <a:off x="252413" y="6237288"/>
            <a:ext cx="8640762" cy="0"/>
          </a:xfrm>
          <a:prstGeom prst="line">
            <a:avLst/>
          </a:prstGeom>
          <a:noFill/>
          <a:ln w="762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de-DE" dirty="0"/>
          </a:p>
        </p:txBody>
      </p:sp>
      <p:grpSp>
        <p:nvGrpSpPr>
          <p:cNvPr id="86026" name="Group 24"/>
          <p:cNvGrpSpPr>
            <a:grpSpLocks/>
          </p:cNvGrpSpPr>
          <p:nvPr/>
        </p:nvGrpSpPr>
        <p:grpSpPr bwMode="auto">
          <a:xfrm>
            <a:off x="8024813" y="6267450"/>
            <a:ext cx="795337" cy="330200"/>
            <a:chOff x="4556" y="412"/>
            <a:chExt cx="1051" cy="436"/>
          </a:xfrm>
        </p:grpSpPr>
        <p:sp>
          <p:nvSpPr>
            <p:cNvPr id="1049" name="Rectangle 25"/>
            <p:cNvSpPr>
              <a:spLocks noChangeArrowheads="1"/>
            </p:cNvSpPr>
            <p:nvPr/>
          </p:nvSpPr>
          <p:spPr bwMode="auto">
            <a:xfrm>
              <a:off x="4556" y="412"/>
              <a:ext cx="1051" cy="436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de-DE" dirty="0"/>
            </a:p>
          </p:txBody>
        </p:sp>
        <p:pic>
          <p:nvPicPr>
            <p:cNvPr id="86028" name="Picture 26" descr="cased_quer.tif                                                 0001BD8B&#10;kraenkvisuell                  C41A40F3:"/>
            <p:cNvPicPr>
              <a:picLocks noChangeAspect="1" noChangeArrowheads="1"/>
            </p:cNvPicPr>
            <p:nvPr/>
          </p:nvPicPr>
          <p:blipFill>
            <a:blip r:embed="rId1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30" y="519"/>
              <a:ext cx="974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86031" name="Text Box 15"/>
          <p:cNvSpPr txBox="1">
            <a:spLocks noChangeArrowheads="1"/>
          </p:cNvSpPr>
          <p:nvPr/>
        </p:nvSpPr>
        <p:spPr bwMode="auto">
          <a:xfrm>
            <a:off x="179388" y="6381750"/>
            <a:ext cx="5287025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800" dirty="0" smtClean="0">
                <a:solidFill>
                  <a:schemeClr val="bg2">
                    <a:lumMod val="65000"/>
                  </a:schemeClr>
                </a:solidFill>
                <a:latin typeface="Verdana" pitchFamily="34" charset="0"/>
              </a:rPr>
              <a:t>Marc Fischlin, Tommaso Gagliardoni | Winter School Quantum Security 2016 | </a:t>
            </a:r>
            <a:r>
              <a:rPr lang="de-DE" sz="800" dirty="0" err="1" smtClean="0">
                <a:solidFill>
                  <a:schemeClr val="bg2">
                    <a:lumMod val="65000"/>
                  </a:schemeClr>
                </a:solidFill>
                <a:latin typeface="Verdana" pitchFamily="34" charset="0"/>
              </a:rPr>
              <a:t>Introduction</a:t>
            </a:r>
            <a:r>
              <a:rPr lang="de-DE" sz="800" dirty="0" smtClean="0">
                <a:solidFill>
                  <a:schemeClr val="bg2">
                    <a:lumMod val="65000"/>
                  </a:schemeClr>
                </a:solidFill>
                <a:latin typeface="Verdana" pitchFamily="34" charset="0"/>
              </a:rPr>
              <a:t> | </a:t>
            </a:r>
            <a:fld id="{125F9FE0-38DF-4F18-83F3-D4E0DA775A16}" type="slidenum">
              <a:rPr lang="de-DE" sz="800" smtClean="0">
                <a:solidFill>
                  <a:schemeClr val="bg2">
                    <a:lumMod val="65000"/>
                  </a:schemeClr>
                </a:solidFill>
                <a:latin typeface="Verdana" pitchFamily="34" charset="0"/>
              </a:rPr>
              <a:pPr/>
              <a:t>‹Nr.›</a:t>
            </a:fld>
            <a:endParaRPr lang="de-DE" sz="800" dirty="0">
              <a:solidFill>
                <a:schemeClr val="bg2">
                  <a:lumMod val="65000"/>
                </a:schemeClr>
              </a:solidFill>
              <a:latin typeface="Verdana" pitchFamily="34" charset="0"/>
            </a:endParaRPr>
          </a:p>
        </p:txBody>
      </p:sp>
      <p:pic>
        <p:nvPicPr>
          <p:cNvPr id="14" name="Picture 13" descr="tu_darmstadt_logo"/>
          <p:cNvPicPr>
            <a:picLocks noChangeAspect="1" noChangeArrowheads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0467" y="6280854"/>
            <a:ext cx="862013" cy="3444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12" descr="tu_darmstadt_logo"/>
          <p:cNvPicPr>
            <a:picLocks noChangeAspect="1" noChangeArrowheads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6280854"/>
            <a:ext cx="862013" cy="3444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Grafik 1"/>
          <p:cNvPicPr>
            <a:picLocks noChangeAspect="1"/>
          </p:cNvPicPr>
          <p:nvPr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6695" y="6292626"/>
            <a:ext cx="839407" cy="305288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3" name="Grafik 2"/>
          <p:cNvPicPr>
            <a:picLocks noChangeAspect="1"/>
          </p:cNvPicPr>
          <p:nvPr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8843" y="6293165"/>
            <a:ext cx="837926" cy="30474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60" r:id="rId1"/>
    <p:sldLayoutId id="2147484161" r:id="rId2"/>
    <p:sldLayoutId id="2147484162" r:id="rId3"/>
    <p:sldLayoutId id="2147484163" r:id="rId4"/>
    <p:sldLayoutId id="2147484164" r:id="rId5"/>
    <p:sldLayoutId id="2147484165" r:id="rId6"/>
    <p:sldLayoutId id="2147484166" r:id="rId7"/>
    <p:sldLayoutId id="2147484167" r:id="rId8"/>
    <p:sldLayoutId id="2147484168" r:id="rId9"/>
    <p:sldLayoutId id="2147484169" r:id="rId10"/>
    <p:sldLayoutId id="2147484170" r:id="rId11"/>
    <p:sldLayoutId id="2147484185" r:id="rId12"/>
    <p:sldLayoutId id="2147484186" r:id="rId13"/>
    <p:sldLayoutId id="2147484187" r:id="rId14"/>
    <p:sldLayoutId id="2147484188" r:id="rId15"/>
    <p:sldLayoutId id="2147484189" r:id="rId16"/>
    <p:sldLayoutId id="2147484190" r:id="rId17"/>
  </p:sldLayoutIdLst>
  <p:hf sldNum="0" hdr="0" dt="0"/>
  <p:txStyles>
    <p:titleStyle>
      <a:lvl1pPr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Verdan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Verdan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Verdan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Verdana" pitchFamily="34" charset="0"/>
        </a:defRPr>
      </a:lvl9pPr>
    </p:titleStyle>
    <p:bodyStyle>
      <a:lvl1pPr marL="179388" indent="-179388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349250" indent="-168275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538163" indent="-187325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3pPr>
      <a:lvl4pPr marL="717550" indent="-173038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4pPr>
      <a:lvl5pPr marL="908050" indent="-188913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5pPr>
      <a:lvl6pPr marL="1365250" indent="-188913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6pPr>
      <a:lvl7pPr marL="1822450" indent="-188913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7pPr>
      <a:lvl8pPr marL="2279650" indent="-188913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8pPr>
      <a:lvl9pPr marL="2736850" indent="-188913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Rectangle 13"/>
          <p:cNvSpPr>
            <a:spLocks noChangeArrowheads="1"/>
          </p:cNvSpPr>
          <p:nvPr/>
        </p:nvSpPr>
        <p:spPr bwMode="auto">
          <a:xfrm>
            <a:off x="250825" y="368300"/>
            <a:ext cx="8642350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de-DE" dirty="0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250825" y="196850"/>
            <a:ext cx="8642350" cy="144463"/>
          </a:xfrm>
          <a:prstGeom prst="rect">
            <a:avLst/>
          </a:prstGeom>
          <a:solidFill>
            <a:srgbClr val="6A8B37"/>
          </a:solidFill>
          <a:ln w="317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de-DE" dirty="0"/>
          </a:p>
        </p:txBody>
      </p:sp>
      <p:sp>
        <p:nvSpPr>
          <p:cNvPr id="1040" name="Rectangle 16"/>
          <p:cNvSpPr>
            <a:spLocks noChangeArrowheads="1"/>
          </p:cNvSpPr>
          <p:nvPr/>
        </p:nvSpPr>
        <p:spPr bwMode="auto">
          <a:xfrm>
            <a:off x="250825" y="366713"/>
            <a:ext cx="8640763" cy="14287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de-DE" dirty="0"/>
          </a:p>
        </p:txBody>
      </p:sp>
      <p:sp>
        <p:nvSpPr>
          <p:cNvPr id="1039" name="Line 15"/>
          <p:cNvSpPr>
            <a:spLocks noChangeShapeType="1"/>
          </p:cNvSpPr>
          <p:nvPr/>
        </p:nvSpPr>
        <p:spPr bwMode="auto">
          <a:xfrm>
            <a:off x="252413" y="6237288"/>
            <a:ext cx="8640762" cy="0"/>
          </a:xfrm>
          <a:prstGeom prst="line">
            <a:avLst/>
          </a:prstGeom>
          <a:noFill/>
          <a:ln w="762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de-DE" dirty="0"/>
          </a:p>
        </p:txBody>
      </p:sp>
      <p:grpSp>
        <p:nvGrpSpPr>
          <p:cNvPr id="86026" name="Group 24"/>
          <p:cNvGrpSpPr>
            <a:grpSpLocks/>
          </p:cNvGrpSpPr>
          <p:nvPr/>
        </p:nvGrpSpPr>
        <p:grpSpPr bwMode="auto">
          <a:xfrm>
            <a:off x="8024813" y="6267450"/>
            <a:ext cx="795337" cy="330200"/>
            <a:chOff x="4556" y="412"/>
            <a:chExt cx="1051" cy="436"/>
          </a:xfrm>
        </p:grpSpPr>
        <p:sp>
          <p:nvSpPr>
            <p:cNvPr id="1049" name="Rectangle 25"/>
            <p:cNvSpPr>
              <a:spLocks noChangeArrowheads="1"/>
            </p:cNvSpPr>
            <p:nvPr/>
          </p:nvSpPr>
          <p:spPr bwMode="auto">
            <a:xfrm>
              <a:off x="4556" y="412"/>
              <a:ext cx="1051" cy="436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de-DE" dirty="0"/>
            </a:p>
          </p:txBody>
        </p:sp>
        <p:pic>
          <p:nvPicPr>
            <p:cNvPr id="86028" name="Picture 26" descr="cased_quer.tif                                                 0001BD8B&#10;kraenkvisuell                  C41A40F3:"/>
            <p:cNvPicPr>
              <a:picLocks noChangeAspect="1" noChangeArrowheads="1"/>
            </p:cNvPicPr>
            <p:nvPr/>
          </p:nvPicPr>
          <p:blipFill>
            <a:blip r:embed="rId1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30" y="519"/>
              <a:ext cx="974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86031" name="Text Box 15"/>
          <p:cNvSpPr txBox="1">
            <a:spLocks noChangeArrowheads="1"/>
          </p:cNvSpPr>
          <p:nvPr/>
        </p:nvSpPr>
        <p:spPr bwMode="auto">
          <a:xfrm>
            <a:off x="179388" y="6381750"/>
            <a:ext cx="5287025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800" dirty="0" smtClean="0">
                <a:solidFill>
                  <a:schemeClr val="bg2">
                    <a:lumMod val="65000"/>
                  </a:schemeClr>
                </a:solidFill>
                <a:latin typeface="Verdana" pitchFamily="34" charset="0"/>
              </a:rPr>
              <a:t>Marc Fischlin, Tommaso Gagliardoni | Winter School Quantum Security 2016 | </a:t>
            </a:r>
            <a:r>
              <a:rPr lang="de-DE" sz="800" dirty="0" err="1" smtClean="0">
                <a:solidFill>
                  <a:schemeClr val="bg2">
                    <a:lumMod val="65000"/>
                  </a:schemeClr>
                </a:solidFill>
                <a:latin typeface="Verdana" pitchFamily="34" charset="0"/>
              </a:rPr>
              <a:t>Introduction</a:t>
            </a:r>
            <a:r>
              <a:rPr lang="de-DE" sz="800" dirty="0" smtClean="0">
                <a:solidFill>
                  <a:schemeClr val="bg2">
                    <a:lumMod val="65000"/>
                  </a:schemeClr>
                </a:solidFill>
                <a:latin typeface="Verdana" pitchFamily="34" charset="0"/>
              </a:rPr>
              <a:t> | </a:t>
            </a:r>
            <a:fld id="{125F9FE0-38DF-4F18-83F3-D4E0DA775A16}" type="slidenum">
              <a:rPr lang="de-DE" sz="800" smtClean="0">
                <a:solidFill>
                  <a:schemeClr val="bg2">
                    <a:lumMod val="65000"/>
                  </a:schemeClr>
                </a:solidFill>
                <a:latin typeface="Verdana" pitchFamily="34" charset="0"/>
              </a:rPr>
              <a:pPr/>
              <a:t>‹Nr.›</a:t>
            </a:fld>
            <a:endParaRPr lang="de-DE" sz="800" dirty="0">
              <a:solidFill>
                <a:schemeClr val="bg2">
                  <a:lumMod val="65000"/>
                </a:schemeClr>
              </a:solidFill>
              <a:latin typeface="Verdana" pitchFamily="34" charset="0"/>
            </a:endParaRPr>
          </a:p>
        </p:txBody>
      </p:sp>
      <p:pic>
        <p:nvPicPr>
          <p:cNvPr id="14" name="Picture 13" descr="tu_darmstadt_logo"/>
          <p:cNvPicPr>
            <a:picLocks noChangeAspect="1" noChangeArrowheads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0467" y="6280854"/>
            <a:ext cx="862013" cy="3444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12" descr="tu_darmstadt_logo"/>
          <p:cNvPicPr>
            <a:picLocks noChangeAspect="1" noChangeArrowheads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6280854"/>
            <a:ext cx="862013" cy="3444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Grafik 1"/>
          <p:cNvPicPr>
            <a:picLocks noChangeAspect="1"/>
          </p:cNvPicPr>
          <p:nvPr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6695" y="6292626"/>
            <a:ext cx="839407" cy="305288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3" name="Grafik 2"/>
          <p:cNvPicPr>
            <a:picLocks noChangeAspect="1"/>
          </p:cNvPicPr>
          <p:nvPr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8843" y="6293165"/>
            <a:ext cx="837926" cy="3047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60516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92" r:id="rId1"/>
    <p:sldLayoutId id="2147484193" r:id="rId2"/>
    <p:sldLayoutId id="2147484194" r:id="rId3"/>
    <p:sldLayoutId id="2147484195" r:id="rId4"/>
    <p:sldLayoutId id="2147484196" r:id="rId5"/>
    <p:sldLayoutId id="2147484197" r:id="rId6"/>
    <p:sldLayoutId id="2147484198" r:id="rId7"/>
    <p:sldLayoutId id="2147484199" r:id="rId8"/>
    <p:sldLayoutId id="2147484200" r:id="rId9"/>
    <p:sldLayoutId id="2147484201" r:id="rId10"/>
    <p:sldLayoutId id="2147484202" r:id="rId11"/>
    <p:sldLayoutId id="2147484203" r:id="rId12"/>
    <p:sldLayoutId id="2147484204" r:id="rId13"/>
    <p:sldLayoutId id="2147484205" r:id="rId14"/>
    <p:sldLayoutId id="2147484206" r:id="rId15"/>
    <p:sldLayoutId id="2147484207" r:id="rId16"/>
    <p:sldLayoutId id="2147484208" r:id="rId17"/>
  </p:sldLayoutIdLst>
  <p:hf sldNum="0" hdr="0" dt="0"/>
  <p:txStyles>
    <p:titleStyle>
      <a:lvl1pPr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Verdan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Verdan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Verdan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Verdana" pitchFamily="34" charset="0"/>
        </a:defRPr>
      </a:lvl9pPr>
    </p:titleStyle>
    <p:bodyStyle>
      <a:lvl1pPr marL="179388" indent="-179388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349250" indent="-168275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538163" indent="-187325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3pPr>
      <a:lvl4pPr marL="717550" indent="-173038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4pPr>
      <a:lvl5pPr marL="908050" indent="-188913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5pPr>
      <a:lvl6pPr marL="1365250" indent="-188913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6pPr>
      <a:lvl7pPr marL="1822450" indent="-188913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7pPr>
      <a:lvl8pPr marL="2279650" indent="-188913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8pPr>
      <a:lvl9pPr marL="2736850" indent="-188913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Rectangle 13"/>
          <p:cNvSpPr>
            <a:spLocks noChangeArrowheads="1"/>
          </p:cNvSpPr>
          <p:nvPr/>
        </p:nvSpPr>
        <p:spPr bwMode="auto">
          <a:xfrm>
            <a:off x="250825" y="368300"/>
            <a:ext cx="8642350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de-DE" dirty="0"/>
          </a:p>
        </p:txBody>
      </p:sp>
      <p:sp>
        <p:nvSpPr>
          <p:cNvPr id="8601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23850" y="488950"/>
            <a:ext cx="66675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Mastertitelformat bearbeiten</a:t>
            </a:r>
          </a:p>
        </p:txBody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1592263"/>
            <a:ext cx="8640763" cy="4500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 smtClean="0"/>
              <a:t>Mastertextformat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250825" y="196850"/>
            <a:ext cx="8642350" cy="144463"/>
          </a:xfrm>
          <a:prstGeom prst="rect">
            <a:avLst/>
          </a:prstGeom>
          <a:solidFill>
            <a:srgbClr val="6A8B37"/>
          </a:solidFill>
          <a:ln w="317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de-DE" dirty="0"/>
          </a:p>
        </p:txBody>
      </p:sp>
      <p:sp>
        <p:nvSpPr>
          <p:cNvPr id="1040" name="Rectangle 16"/>
          <p:cNvSpPr>
            <a:spLocks noChangeArrowheads="1"/>
          </p:cNvSpPr>
          <p:nvPr/>
        </p:nvSpPr>
        <p:spPr bwMode="auto">
          <a:xfrm>
            <a:off x="250825" y="366713"/>
            <a:ext cx="8640763" cy="14287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de-DE" dirty="0"/>
          </a:p>
        </p:txBody>
      </p:sp>
      <p:sp>
        <p:nvSpPr>
          <p:cNvPr id="1039" name="Line 15"/>
          <p:cNvSpPr>
            <a:spLocks noChangeShapeType="1"/>
          </p:cNvSpPr>
          <p:nvPr/>
        </p:nvSpPr>
        <p:spPr bwMode="auto">
          <a:xfrm>
            <a:off x="252413" y="6237288"/>
            <a:ext cx="8640762" cy="0"/>
          </a:xfrm>
          <a:prstGeom prst="line">
            <a:avLst/>
          </a:prstGeom>
          <a:noFill/>
          <a:ln w="762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de-DE" dirty="0"/>
          </a:p>
        </p:txBody>
      </p:sp>
      <p:grpSp>
        <p:nvGrpSpPr>
          <p:cNvPr id="86026" name="Group 24"/>
          <p:cNvGrpSpPr>
            <a:grpSpLocks/>
          </p:cNvGrpSpPr>
          <p:nvPr/>
        </p:nvGrpSpPr>
        <p:grpSpPr bwMode="auto">
          <a:xfrm>
            <a:off x="8024813" y="6267450"/>
            <a:ext cx="795337" cy="330200"/>
            <a:chOff x="4556" y="412"/>
            <a:chExt cx="1051" cy="436"/>
          </a:xfrm>
        </p:grpSpPr>
        <p:sp>
          <p:nvSpPr>
            <p:cNvPr id="1049" name="Rectangle 25"/>
            <p:cNvSpPr>
              <a:spLocks noChangeArrowheads="1"/>
            </p:cNvSpPr>
            <p:nvPr/>
          </p:nvSpPr>
          <p:spPr bwMode="auto">
            <a:xfrm>
              <a:off x="4556" y="412"/>
              <a:ext cx="1051" cy="436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de-DE" dirty="0"/>
            </a:p>
          </p:txBody>
        </p:sp>
        <p:pic>
          <p:nvPicPr>
            <p:cNvPr id="86028" name="Picture 26" descr="cased_quer.tif                                                 0001BD8B&#10;kraenkvisuell                  C41A40F3: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30" y="519"/>
              <a:ext cx="974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86031" name="Text Box 15"/>
          <p:cNvSpPr txBox="1">
            <a:spLocks noChangeArrowheads="1"/>
          </p:cNvSpPr>
          <p:nvPr/>
        </p:nvSpPr>
        <p:spPr bwMode="auto">
          <a:xfrm>
            <a:off x="179388" y="6381750"/>
            <a:ext cx="4192173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800" dirty="0" smtClean="0">
                <a:solidFill>
                  <a:schemeClr val="bg2">
                    <a:lumMod val="65000"/>
                  </a:schemeClr>
                </a:solidFill>
                <a:latin typeface="Verdana" pitchFamily="34" charset="0"/>
              </a:rPr>
              <a:t>Marc </a:t>
            </a:r>
            <a:r>
              <a:rPr lang="de-DE" sz="800" dirty="0" err="1" smtClean="0">
                <a:solidFill>
                  <a:schemeClr val="bg2">
                    <a:lumMod val="65000"/>
                  </a:schemeClr>
                </a:solidFill>
                <a:latin typeface="Verdana" pitchFamily="34" charset="0"/>
              </a:rPr>
              <a:t>Fischlin</a:t>
            </a:r>
            <a:r>
              <a:rPr lang="de-DE" sz="800" dirty="0" smtClean="0">
                <a:solidFill>
                  <a:schemeClr val="bg2">
                    <a:lumMod val="65000"/>
                  </a:schemeClr>
                </a:solidFill>
                <a:latin typeface="Verdana" pitchFamily="34" charset="0"/>
              </a:rPr>
              <a:t> | Summer School Romania 2014 | Public-Key Encryption | </a:t>
            </a:r>
            <a:fld id="{125F9FE0-38DF-4F18-83F3-D4E0DA775A16}" type="slidenum">
              <a:rPr lang="de-DE" sz="800" smtClean="0">
                <a:solidFill>
                  <a:schemeClr val="bg2">
                    <a:lumMod val="65000"/>
                  </a:schemeClr>
                </a:solidFill>
                <a:latin typeface="Verdana" pitchFamily="34" charset="0"/>
              </a:rPr>
              <a:pPr/>
              <a:t>‹Nr.›</a:t>
            </a:fld>
            <a:endParaRPr lang="de-DE" sz="800" dirty="0">
              <a:solidFill>
                <a:schemeClr val="bg2">
                  <a:lumMod val="65000"/>
                </a:schemeClr>
              </a:solidFill>
              <a:latin typeface="Verdana" pitchFamily="34" charset="0"/>
            </a:endParaRPr>
          </a:p>
        </p:txBody>
      </p:sp>
      <p:pic>
        <p:nvPicPr>
          <p:cNvPr id="14" name="Picture 13" descr="tu_darmstadt_logo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0467" y="6280854"/>
            <a:ext cx="862013" cy="3444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12" descr="tu_darmstadt_logo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6280854"/>
            <a:ext cx="862013" cy="3444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Grafik 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6695" y="6292626"/>
            <a:ext cx="839407" cy="305288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3" name="Grafik 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8843" y="6293165"/>
            <a:ext cx="837926" cy="3047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34829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83" r:id="rId1"/>
  </p:sldLayoutIdLst>
  <p:hf sldNum="0" hdr="0" dt="0"/>
  <p:txStyles>
    <p:titleStyle>
      <a:lvl1pPr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Verdan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Verdan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Verdan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Verdana" pitchFamily="34" charset="0"/>
        </a:defRPr>
      </a:lvl9pPr>
    </p:titleStyle>
    <p:bodyStyle>
      <a:lvl1pPr marL="179388" indent="-179388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349250" indent="-168275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538163" indent="-187325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3pPr>
      <a:lvl4pPr marL="717550" indent="-173038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4pPr>
      <a:lvl5pPr marL="908050" indent="-188913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5pPr>
      <a:lvl6pPr marL="1365250" indent="-188913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6pPr>
      <a:lvl7pPr marL="1822450" indent="-188913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7pPr>
      <a:lvl8pPr marL="2279650" indent="-188913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8pPr>
      <a:lvl9pPr marL="2736850" indent="-188913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2"/>
          <p:cNvSpPr>
            <a:spLocks noChangeArrowheads="1"/>
          </p:cNvSpPr>
          <p:nvPr/>
        </p:nvSpPr>
        <p:spPr bwMode="auto">
          <a:xfrm>
            <a:off x="250825" y="368300"/>
            <a:ext cx="8642350" cy="2089150"/>
          </a:xfrm>
          <a:prstGeom prst="rect">
            <a:avLst/>
          </a:prstGeom>
          <a:solidFill>
            <a:srgbClr val="6A8B37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de-DE">
              <a:solidFill>
                <a:srgbClr val="99C000"/>
              </a:solidFill>
            </a:endParaRPr>
          </a:p>
        </p:txBody>
      </p:sp>
      <p:sp>
        <p:nvSpPr>
          <p:cNvPr id="19" name="Rectangle 8"/>
          <p:cNvSpPr>
            <a:spLocks noChangeArrowheads="1"/>
          </p:cNvSpPr>
          <p:nvPr/>
        </p:nvSpPr>
        <p:spPr bwMode="auto">
          <a:xfrm>
            <a:off x="250825" y="196850"/>
            <a:ext cx="8642350" cy="144463"/>
          </a:xfrm>
          <a:prstGeom prst="rect">
            <a:avLst/>
          </a:prstGeom>
          <a:solidFill>
            <a:srgbClr val="6A8B37"/>
          </a:solidFill>
          <a:ln w="317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20" name="Line 15"/>
          <p:cNvSpPr>
            <a:spLocks noChangeShapeType="1"/>
          </p:cNvSpPr>
          <p:nvPr/>
        </p:nvSpPr>
        <p:spPr bwMode="auto">
          <a:xfrm>
            <a:off x="252413" y="6237288"/>
            <a:ext cx="8640762" cy="0"/>
          </a:xfrm>
          <a:prstGeom prst="line">
            <a:avLst/>
          </a:prstGeom>
          <a:noFill/>
          <a:ln w="762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21" name="Rectangle 18"/>
          <p:cNvSpPr>
            <a:spLocks noChangeArrowheads="1"/>
          </p:cNvSpPr>
          <p:nvPr/>
        </p:nvSpPr>
        <p:spPr bwMode="auto">
          <a:xfrm>
            <a:off x="250825" y="360363"/>
            <a:ext cx="8640763" cy="14287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de-DE"/>
          </a:p>
        </p:txBody>
      </p:sp>
      <p:sp>
        <p:nvSpPr>
          <p:cNvPr id="22" name="Rectangle 19"/>
          <p:cNvSpPr>
            <a:spLocks noChangeArrowheads="1"/>
          </p:cNvSpPr>
          <p:nvPr/>
        </p:nvSpPr>
        <p:spPr bwMode="auto">
          <a:xfrm>
            <a:off x="250825" y="2457450"/>
            <a:ext cx="8640763" cy="7938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de-DE"/>
          </a:p>
        </p:txBody>
      </p:sp>
      <p:grpSp>
        <p:nvGrpSpPr>
          <p:cNvPr id="865287" name="Group 33"/>
          <p:cNvGrpSpPr>
            <a:grpSpLocks/>
          </p:cNvGrpSpPr>
          <p:nvPr/>
        </p:nvGrpSpPr>
        <p:grpSpPr bwMode="auto">
          <a:xfrm>
            <a:off x="7232650" y="576610"/>
            <a:ext cx="1668463" cy="692150"/>
            <a:chOff x="4556" y="412"/>
            <a:chExt cx="1051" cy="436"/>
          </a:xfrm>
        </p:grpSpPr>
        <p:sp>
          <p:nvSpPr>
            <p:cNvPr id="24" name="Rectangle 30"/>
            <p:cNvSpPr>
              <a:spLocks noChangeArrowheads="1"/>
            </p:cNvSpPr>
            <p:nvPr/>
          </p:nvSpPr>
          <p:spPr bwMode="auto">
            <a:xfrm>
              <a:off x="4556" y="412"/>
              <a:ext cx="1051" cy="436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de-DE"/>
            </a:p>
          </p:txBody>
        </p:sp>
        <p:pic>
          <p:nvPicPr>
            <p:cNvPr id="865289" name="Picture 31" descr="cased_quer.tif                                                 0001BD8B&#10;kraenkvisuell                  C41A40F3:"/>
            <p:cNvPicPr>
              <a:picLocks noChangeAspect="1" noChangeArrowheads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30" y="519"/>
              <a:ext cx="974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0" name="Line 20"/>
          <p:cNvSpPr>
            <a:spLocks noChangeShapeType="1"/>
          </p:cNvSpPr>
          <p:nvPr/>
        </p:nvSpPr>
        <p:spPr bwMode="auto">
          <a:xfrm>
            <a:off x="252413" y="2457450"/>
            <a:ext cx="8640762" cy="0"/>
          </a:xfrm>
          <a:prstGeom prst="line">
            <a:avLst/>
          </a:prstGeom>
          <a:noFill/>
          <a:ln w="762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86529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58775" y="488950"/>
            <a:ext cx="6667500" cy="1716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Mastertitelformat bearbeiten</a:t>
            </a:r>
          </a:p>
        </p:txBody>
      </p:sp>
      <p:sp>
        <p:nvSpPr>
          <p:cNvPr id="86529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148263" y="3789363"/>
            <a:ext cx="3743325" cy="2303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	Mastertextformat bearbeiten</a:t>
            </a:r>
          </a:p>
          <a:p>
            <a:pPr lvl="1"/>
            <a:r>
              <a:rPr lang="de-DE" smtClean="0"/>
              <a:t>	</a:t>
            </a:r>
          </a:p>
          <a:p>
            <a:pPr lvl="1"/>
            <a:endParaRPr lang="de-DE" smtClean="0"/>
          </a:p>
          <a:p>
            <a:pPr lvl="1"/>
            <a:r>
              <a:rPr lang="de-DE" smtClean="0"/>
              <a:t>Dritte Ebene</a:t>
            </a:r>
          </a:p>
        </p:txBody>
      </p:sp>
      <p:pic>
        <p:nvPicPr>
          <p:cNvPr id="865293" name="Picture 13" descr="tu_darmstadt_logo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2650" y="604838"/>
            <a:ext cx="1658938" cy="663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65296" name="Text Box 16"/>
          <p:cNvSpPr txBox="1">
            <a:spLocks noChangeArrowheads="1"/>
          </p:cNvSpPr>
          <p:nvPr/>
        </p:nvSpPr>
        <p:spPr bwMode="auto">
          <a:xfrm>
            <a:off x="179388" y="6381750"/>
            <a:ext cx="3344862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800" dirty="0">
                <a:solidFill>
                  <a:schemeClr val="bg2"/>
                </a:solidFill>
                <a:latin typeface="Verdana" pitchFamily="34" charset="0"/>
              </a:rPr>
              <a:t>13. Oktober 2010 | </a:t>
            </a:r>
            <a:r>
              <a:rPr lang="de-DE" sz="800" dirty="0" err="1">
                <a:solidFill>
                  <a:schemeClr val="bg2"/>
                </a:solidFill>
                <a:latin typeface="Verdana" pitchFamily="34" charset="0"/>
              </a:rPr>
              <a:t>Dr.Marc</a:t>
            </a:r>
            <a:r>
              <a:rPr lang="de-DE" sz="800" dirty="0">
                <a:solidFill>
                  <a:schemeClr val="bg2"/>
                </a:solidFill>
                <a:latin typeface="Verdana" pitchFamily="34" charset="0"/>
              </a:rPr>
              <a:t> </a:t>
            </a:r>
            <a:r>
              <a:rPr lang="de-DE" sz="800" dirty="0" err="1">
                <a:solidFill>
                  <a:schemeClr val="bg2"/>
                </a:solidFill>
                <a:latin typeface="Verdana" pitchFamily="34" charset="0"/>
              </a:rPr>
              <a:t>Fischlin</a:t>
            </a:r>
            <a:r>
              <a:rPr lang="de-DE" sz="800" dirty="0">
                <a:solidFill>
                  <a:schemeClr val="bg2"/>
                </a:solidFill>
                <a:latin typeface="Verdana" pitchFamily="34" charset="0"/>
              </a:rPr>
              <a:t> | </a:t>
            </a:r>
            <a:r>
              <a:rPr lang="de-DE" sz="800" dirty="0" err="1">
                <a:solidFill>
                  <a:schemeClr val="bg2"/>
                </a:solidFill>
                <a:latin typeface="Verdana" pitchFamily="34" charset="0"/>
              </a:rPr>
              <a:t>Kryptosicherheit</a:t>
            </a:r>
            <a:r>
              <a:rPr lang="de-DE" sz="800" dirty="0">
                <a:solidFill>
                  <a:schemeClr val="bg2"/>
                </a:solidFill>
                <a:latin typeface="Verdana" pitchFamily="34" charset="0"/>
              </a:rPr>
              <a:t> | </a:t>
            </a:r>
            <a:fld id="{D682754C-A4AF-47DB-8F13-C9BDDA5E0940}" type="slidenum">
              <a:rPr lang="de-DE" sz="800">
                <a:solidFill>
                  <a:schemeClr val="bg2"/>
                </a:solidFill>
                <a:latin typeface="Verdana" pitchFamily="34" charset="0"/>
              </a:rPr>
              <a:pPr/>
              <a:t>‹Nr.›</a:t>
            </a:fld>
            <a:endParaRPr lang="de-DE" sz="800" dirty="0">
              <a:solidFill>
                <a:schemeClr val="bg2"/>
              </a:solidFill>
              <a:latin typeface="Verdana" pitchFamily="34" charset="0"/>
            </a:endParaRPr>
          </a:p>
        </p:txBody>
      </p:sp>
      <p:sp>
        <p:nvSpPr>
          <p:cNvPr id="865297" name="Line 17"/>
          <p:cNvSpPr>
            <a:spLocks noChangeShapeType="1"/>
          </p:cNvSpPr>
          <p:nvPr/>
        </p:nvSpPr>
        <p:spPr bwMode="auto">
          <a:xfrm flipH="1">
            <a:off x="5148263" y="4149725"/>
            <a:ext cx="37480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pic>
        <p:nvPicPr>
          <p:cNvPr id="2" name="Grafik 1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2674" y="1556792"/>
            <a:ext cx="1727300" cy="628210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17" name="Grafik 16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2907" y="1556792"/>
            <a:ext cx="1702472" cy="653865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25" name="Grafik 24"/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7186" y="1556792"/>
            <a:ext cx="1688193" cy="628210"/>
          </a:xfrm>
          <a:prstGeom prst="rect">
            <a:avLst/>
          </a:prstGeom>
          <a:solidFill>
            <a:schemeClr val="bg1"/>
          </a:solidFill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71" r:id="rId1"/>
    <p:sldLayoutId id="2147484172" r:id="rId2"/>
    <p:sldLayoutId id="2147484173" r:id="rId3"/>
    <p:sldLayoutId id="2147484174" r:id="rId4"/>
    <p:sldLayoutId id="2147484175" r:id="rId5"/>
    <p:sldLayoutId id="2147484176" r:id="rId6"/>
    <p:sldLayoutId id="2147484177" r:id="rId7"/>
    <p:sldLayoutId id="2147484178" r:id="rId8"/>
    <p:sldLayoutId id="2147484179" r:id="rId9"/>
    <p:sldLayoutId id="2147484180" r:id="rId10"/>
    <p:sldLayoutId id="2147484181" r:id="rId11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Verdana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Verdana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Verdana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Verdana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Verdana" pitchFamily="34" charset="0"/>
        </a:defRPr>
      </a:lvl9pPr>
    </p:titleStyle>
    <p:bodyStyle>
      <a:lvl1pPr marL="179388" indent="-179388" algn="r" rtl="0" eaLnBrk="0" fontAlgn="base" hangingPunct="0">
        <a:spcBef>
          <a:spcPct val="20000"/>
        </a:spcBef>
        <a:spcAft>
          <a:spcPct val="0"/>
        </a:spcAft>
        <a:buFont typeface="Wingdings" pitchFamily="2" charset="2"/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349250" indent="-168275" algn="r" rtl="0" eaLnBrk="0" fontAlgn="base" hangingPunct="0">
        <a:spcBef>
          <a:spcPct val="20000"/>
        </a:spcBef>
        <a:spcAft>
          <a:spcPct val="0"/>
        </a:spcAft>
        <a:buFont typeface="Wingdings" pitchFamily="2" charset="2"/>
        <a:defRPr sz="2000">
          <a:solidFill>
            <a:schemeClr val="tx1"/>
          </a:solidFill>
          <a:latin typeface="+mn-lt"/>
        </a:defRPr>
      </a:lvl2pPr>
      <a:lvl3pPr marL="538163" indent="-187325" algn="r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3pPr>
      <a:lvl4pPr marL="717550" indent="-173038" algn="r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4pPr>
      <a:lvl5pPr marL="908050" indent="-188913" algn="r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5pPr>
      <a:lvl6pPr marL="1365250" indent="-188913" algn="r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6pPr>
      <a:lvl7pPr marL="1822450" indent="-188913" algn="r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7pPr>
      <a:lvl8pPr marL="2279650" indent="-188913" algn="r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8pPr>
      <a:lvl9pPr marL="2736850" indent="-188913" algn="r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7" Type="http://schemas.openxmlformats.org/officeDocument/2006/relationships/image" Target="../media/image16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5.gif"/><Relationship Id="rId4" Type="http://schemas.openxmlformats.org/officeDocument/2006/relationships/image" Target="../media/image1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jpeg"/><Relationship Id="rId4" Type="http://schemas.openxmlformats.org/officeDocument/2006/relationships/image" Target="../media/image18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4.jpeg"/><Relationship Id="rId4" Type="http://schemas.openxmlformats.org/officeDocument/2006/relationships/image" Target="../media/image2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6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7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2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CROSSING</a:t>
            </a:r>
            <a:br>
              <a:rPr lang="en-US" dirty="0" smtClean="0"/>
            </a:br>
            <a:r>
              <a:rPr lang="en-US" dirty="0" smtClean="0"/>
              <a:t>Winter </a:t>
            </a:r>
            <a:r>
              <a:rPr lang="en-US" dirty="0"/>
              <a:t>School on Quantum </a:t>
            </a:r>
            <a:r>
              <a:rPr lang="en-US" dirty="0" smtClean="0"/>
              <a:t>Security</a:t>
            </a:r>
            <a:br>
              <a:rPr lang="en-US" dirty="0" smtClean="0"/>
            </a:br>
            <a:r>
              <a:rPr lang="en-US" dirty="0" smtClean="0"/>
              <a:t>2016</a:t>
            </a:r>
            <a:endParaRPr lang="en-US" dirty="0"/>
          </a:p>
        </p:txBody>
      </p:sp>
      <p:sp>
        <p:nvSpPr>
          <p:cNvPr id="862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99992" y="3789363"/>
            <a:ext cx="4391597" cy="2303462"/>
          </a:xfrm>
        </p:spPr>
        <p:txBody>
          <a:bodyPr/>
          <a:lstStyle/>
          <a:p>
            <a:r>
              <a:rPr lang="en-US" sz="1400" dirty="0" smtClean="0"/>
              <a:t>TU Darmstadt, January, 25th-29th</a:t>
            </a:r>
            <a:r>
              <a:rPr lang="en-US" sz="1400" dirty="0"/>
              <a:t>, </a:t>
            </a:r>
            <a:r>
              <a:rPr lang="en-US" sz="1400" dirty="0" smtClean="0"/>
              <a:t>2016</a:t>
            </a:r>
            <a:endParaRPr lang="en-US" sz="1400" dirty="0"/>
          </a:p>
          <a:p>
            <a:endParaRPr lang="en-US" dirty="0"/>
          </a:p>
          <a:p>
            <a:r>
              <a:rPr lang="en-US" dirty="0"/>
              <a:t>	</a:t>
            </a:r>
            <a:endParaRPr lang="en-US" dirty="0" smtClean="0"/>
          </a:p>
          <a:p>
            <a:r>
              <a:rPr lang="en-US" sz="2000" dirty="0" smtClean="0"/>
              <a:t>Marc Fischlin</a:t>
            </a:r>
          </a:p>
          <a:p>
            <a:r>
              <a:rPr lang="de-DE" sz="2000" dirty="0"/>
              <a:t>Tommaso Gagliardoni</a:t>
            </a:r>
            <a:endParaRPr lang="en-US" sz="2000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/>
            </a:r>
            <a:br>
              <a:rPr lang="en-US" dirty="0" smtClean="0"/>
            </a:br>
            <a:endParaRPr lang="de-DE" sz="1800" dirty="0"/>
          </a:p>
        </p:txBody>
      </p:sp>
      <p:pic>
        <p:nvPicPr>
          <p:cNvPr id="1028" name="Picture 4" descr="https://www.crossing.tu-darmstadt.de/fileadmin/_processed_/csm_crossing.logo.rgb.72dpi.130x84_216e4c593f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3675" y="1533314"/>
            <a:ext cx="1050987" cy="679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hteck 1"/>
          <p:cNvSpPr/>
          <p:nvPr/>
        </p:nvSpPr>
        <p:spPr>
          <a:xfrm>
            <a:off x="7161173" y="1484784"/>
            <a:ext cx="684076" cy="828092"/>
          </a:xfrm>
          <a:prstGeom prst="rect">
            <a:avLst/>
          </a:prstGeom>
          <a:solidFill>
            <a:srgbClr val="6A8B3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6" name="Picture 2" descr="https://www.crossing.tu-darmstadt.de/fileadmin/_processed_/csm_crossing.logo.rgb.72dpi.260x168_04_562ee0c131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510" y="1428377"/>
            <a:ext cx="1368152" cy="8892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564"/>
    </mc:Choice>
    <mc:Fallback xmlns="">
      <p:transition spd="slow" advTm="6564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Behind </a:t>
            </a:r>
            <a:r>
              <a:rPr lang="de-DE" dirty="0" err="1" smtClean="0"/>
              <a:t>the</a:t>
            </a:r>
            <a:r>
              <a:rPr lang="de-DE" dirty="0" smtClean="0"/>
              <a:t> Scenes</a:t>
            </a:r>
            <a:endParaRPr lang="de-DE" dirty="0"/>
          </a:p>
        </p:txBody>
      </p:sp>
      <p:pic>
        <p:nvPicPr>
          <p:cNvPr id="2050" name="Picture 2" descr="https://www.crossing.tu-darmstadt.de/fileadmin/user_upload/Group_CROSSING/CROSSING_Pictures/winter_school/supported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6236" y="4203179"/>
            <a:ext cx="3810000" cy="885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s://www.crossing.tu-darmstadt.de/fileadmin/_processed_/csm_CryptoWorksheader_dad62b94da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875" y="5379318"/>
            <a:ext cx="2066925" cy="285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https://www.crossing.tu-darmstadt.de/fileadmin/_processed_/csm_ms_logo_cam_5fbd70aa06.gif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1533" y="5022130"/>
            <a:ext cx="1590675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feld 3"/>
          <p:cNvSpPr txBox="1"/>
          <p:nvPr/>
        </p:nvSpPr>
        <p:spPr>
          <a:xfrm>
            <a:off x="719572" y="2172680"/>
            <a:ext cx="170912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err="1" smtClean="0"/>
              <a:t>Organized</a:t>
            </a:r>
            <a:r>
              <a:rPr lang="de-DE" sz="2000" dirty="0" smtClean="0"/>
              <a:t> </a:t>
            </a:r>
            <a:r>
              <a:rPr lang="de-DE" sz="2000" dirty="0" err="1" smtClean="0"/>
              <a:t>by</a:t>
            </a:r>
            <a:endParaRPr lang="de-DE" sz="2000" dirty="0"/>
          </a:p>
        </p:txBody>
      </p:sp>
      <p:sp>
        <p:nvSpPr>
          <p:cNvPr id="10" name="Textfeld 9"/>
          <p:cNvSpPr txBox="1"/>
          <p:nvPr/>
        </p:nvSpPr>
        <p:spPr>
          <a:xfrm>
            <a:off x="4589188" y="2172680"/>
            <a:ext cx="232307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/>
              <a:t>i</a:t>
            </a:r>
            <a:r>
              <a:rPr lang="de-DE" sz="2000" dirty="0" smtClean="0"/>
              <a:t>n </a:t>
            </a:r>
            <a:r>
              <a:rPr lang="de-DE" sz="2000" dirty="0" err="1" smtClean="0"/>
              <a:t>cooperation</a:t>
            </a:r>
            <a:r>
              <a:rPr lang="de-DE" sz="2000" dirty="0" smtClean="0"/>
              <a:t> </a:t>
            </a:r>
            <a:r>
              <a:rPr lang="de-DE" sz="2000" dirty="0" err="1" smtClean="0"/>
              <a:t>with</a:t>
            </a:r>
            <a:endParaRPr lang="de-DE" sz="2000" dirty="0"/>
          </a:p>
        </p:txBody>
      </p:sp>
      <p:sp>
        <p:nvSpPr>
          <p:cNvPr id="11" name="Textfeld 10"/>
          <p:cNvSpPr txBox="1"/>
          <p:nvPr/>
        </p:nvSpPr>
        <p:spPr>
          <a:xfrm>
            <a:off x="704875" y="3811180"/>
            <a:ext cx="170912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err="1" smtClean="0"/>
              <a:t>Supported</a:t>
            </a:r>
            <a:r>
              <a:rPr lang="de-DE" sz="2000" dirty="0" smtClean="0"/>
              <a:t> </a:t>
            </a:r>
            <a:r>
              <a:rPr lang="de-DE" sz="2000" dirty="0" err="1" smtClean="0"/>
              <a:t>by</a:t>
            </a:r>
            <a:endParaRPr lang="de-DE" sz="2000" dirty="0"/>
          </a:p>
        </p:txBody>
      </p:sp>
      <p:pic>
        <p:nvPicPr>
          <p:cNvPr id="4098" name="Picture 2" descr="https://www.crossing.tu-darmstadt.de/fileadmin/_processed_/csm_crossing.logo.rgb.72dpi.260x168_04_562ee0c131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1691" y="1880828"/>
            <a:ext cx="1714500" cy="1114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https://www.iacr.org/forms/logo/iacrlogo_big.gi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1823019"/>
            <a:ext cx="1230041" cy="12300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348891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Program</a:t>
            </a:r>
            <a:r>
              <a:rPr lang="de-DE" dirty="0" smtClean="0"/>
              <a:t> </a:t>
            </a:r>
            <a:r>
              <a:rPr lang="de-DE" dirty="0" err="1" smtClean="0"/>
              <a:t>Monday</a:t>
            </a:r>
            <a:endParaRPr lang="de-DE" dirty="0"/>
          </a:p>
        </p:txBody>
      </p:sp>
      <p:graphicFrame>
        <p:nvGraphicFramePr>
          <p:cNvPr id="4" name="Inhaltsplatzhalt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00499946"/>
              </p:ext>
            </p:extLst>
          </p:nvPr>
        </p:nvGraphicFramePr>
        <p:xfrm>
          <a:off x="580437" y="1952722"/>
          <a:ext cx="7952003" cy="3816538"/>
        </p:xfrm>
        <a:graphic>
          <a:graphicData uri="http://schemas.openxmlformats.org/drawingml/2006/table">
            <a:tbl>
              <a:tblPr bandRow="1">
                <a:tableStyleId>{00A15C55-8517-42AA-B614-E9B94910E393}</a:tableStyleId>
              </a:tblPr>
              <a:tblGrid>
                <a:gridCol w="1520649">
                  <a:extLst>
                    <a:ext uri="{9D8B030D-6E8A-4147-A177-3AD203B41FA5}">
                      <a16:colId xmlns:a16="http://schemas.microsoft.com/office/drawing/2014/main" val="155928044"/>
                    </a:ext>
                  </a:extLst>
                </a:gridCol>
                <a:gridCol w="1852243">
                  <a:extLst>
                    <a:ext uri="{9D8B030D-6E8A-4147-A177-3AD203B41FA5}">
                      <a16:colId xmlns:a16="http://schemas.microsoft.com/office/drawing/2014/main" val="1752792882"/>
                    </a:ext>
                  </a:extLst>
                </a:gridCol>
                <a:gridCol w="4579111">
                  <a:extLst>
                    <a:ext uri="{9D8B030D-6E8A-4147-A177-3AD203B41FA5}">
                      <a16:colId xmlns:a16="http://schemas.microsoft.com/office/drawing/2014/main" val="4014381234"/>
                    </a:ext>
                  </a:extLst>
                </a:gridCol>
              </a:tblGrid>
              <a:tr h="34695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CA" sz="1600" kern="150">
                          <a:effectLst/>
                        </a:rPr>
                        <a:t>9:00-10:00</a:t>
                      </a:r>
                      <a:endParaRPr lang="de-DE" sz="1600" kern="1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830" marR="36830" marT="36830" marB="3683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CA" sz="1600" kern="150">
                          <a:effectLst/>
                        </a:rPr>
                        <a:t>Anne Broadbent</a:t>
                      </a:r>
                      <a:endParaRPr lang="de-DE" sz="1600" kern="1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830" marR="36830" marT="36830" marB="3683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CA" sz="1600" kern="150" dirty="0">
                          <a:effectLst/>
                        </a:rPr>
                        <a:t>Introduction to Quantum Information (1/ 2)</a:t>
                      </a:r>
                      <a:endParaRPr lang="de-DE" sz="1600" kern="1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830" marR="36830" marT="36830" marB="36830"/>
                </a:tc>
                <a:extLst>
                  <a:ext uri="{0D108BD9-81ED-4DB2-BD59-A6C34878D82A}">
                    <a16:rowId xmlns:a16="http://schemas.microsoft.com/office/drawing/2014/main" val="1316391499"/>
                  </a:ext>
                </a:extLst>
              </a:tr>
              <a:tr h="34695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CA" sz="1600" kern="150">
                          <a:effectLst/>
                        </a:rPr>
                        <a:t>10:00-10:30</a:t>
                      </a:r>
                      <a:endParaRPr lang="de-DE" sz="1600" kern="1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830" marR="36830" marT="36830" marB="3683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CA" sz="1600" kern="150">
                          <a:effectLst/>
                        </a:rPr>
                        <a:t> </a:t>
                      </a:r>
                      <a:endParaRPr lang="de-DE" sz="1600" kern="1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830" marR="36830" marT="36830" marB="3683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600" kern="150">
                          <a:effectLst/>
                        </a:rPr>
                        <a:t>Coffee Break 1</a:t>
                      </a:r>
                      <a:endParaRPr lang="de-DE" sz="1600" kern="1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830" marR="36830" marT="36830" marB="36830"/>
                </a:tc>
                <a:extLst>
                  <a:ext uri="{0D108BD9-81ED-4DB2-BD59-A6C34878D82A}">
                    <a16:rowId xmlns:a16="http://schemas.microsoft.com/office/drawing/2014/main" val="3635772092"/>
                  </a:ext>
                </a:extLst>
              </a:tr>
              <a:tr h="34695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CA" sz="1600" kern="150" dirty="0">
                          <a:effectLst/>
                        </a:rPr>
                        <a:t>10:30-11:15</a:t>
                      </a:r>
                      <a:endParaRPr lang="de-DE" sz="1600" kern="1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830" marR="36830" marT="36830" marB="3683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CA" sz="1600" kern="150">
                          <a:effectLst/>
                        </a:rPr>
                        <a:t>Anne Broadbent</a:t>
                      </a:r>
                      <a:endParaRPr lang="de-DE" sz="1600" kern="1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830" marR="36830" marT="36830" marB="3683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CA" sz="1600" kern="150">
                          <a:effectLst/>
                        </a:rPr>
                        <a:t>Introduction to Quantum Information (2/ 2)</a:t>
                      </a:r>
                      <a:endParaRPr lang="de-DE" sz="1600" kern="1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830" marR="36830" marT="36830" marB="36830"/>
                </a:tc>
                <a:extLst>
                  <a:ext uri="{0D108BD9-81ED-4DB2-BD59-A6C34878D82A}">
                    <a16:rowId xmlns:a16="http://schemas.microsoft.com/office/drawing/2014/main" val="4182702688"/>
                  </a:ext>
                </a:extLst>
              </a:tr>
              <a:tr h="34695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CA" sz="1600" kern="150">
                          <a:effectLst/>
                        </a:rPr>
                        <a:t>11:15-11:30</a:t>
                      </a:r>
                      <a:endParaRPr lang="de-DE" sz="1600" kern="1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830" marR="36830" marT="36830" marB="3683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CA" sz="1600" kern="150" dirty="0">
                          <a:effectLst/>
                        </a:rPr>
                        <a:t> </a:t>
                      </a:r>
                      <a:endParaRPr lang="de-DE" sz="1600" kern="1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830" marR="36830" marT="36830" marB="3683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600" kern="150">
                          <a:effectLst/>
                        </a:rPr>
                        <a:t>Coffee Break 2</a:t>
                      </a:r>
                      <a:endParaRPr lang="de-DE" sz="1600" kern="1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830" marR="36830" marT="36830" marB="36830"/>
                </a:tc>
                <a:extLst>
                  <a:ext uri="{0D108BD9-81ED-4DB2-BD59-A6C34878D82A}">
                    <a16:rowId xmlns:a16="http://schemas.microsoft.com/office/drawing/2014/main" val="3985919864"/>
                  </a:ext>
                </a:extLst>
              </a:tr>
              <a:tr h="34695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CA" sz="1600" kern="150">
                          <a:effectLst/>
                        </a:rPr>
                        <a:t>11:30-12:15</a:t>
                      </a:r>
                      <a:endParaRPr lang="de-DE" sz="1600" kern="1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830" marR="36830" marT="36830" marB="3683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CA" sz="1600" kern="150">
                          <a:effectLst/>
                        </a:rPr>
                        <a:t>Michele Mosca</a:t>
                      </a:r>
                      <a:endParaRPr lang="de-DE" sz="1600" kern="1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830" marR="36830" marT="36830" marB="3683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CA" sz="1600" kern="150">
                          <a:effectLst/>
                        </a:rPr>
                        <a:t>Quantum Circuits</a:t>
                      </a:r>
                      <a:endParaRPr lang="de-DE" sz="1600" kern="1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830" marR="36830" marT="36830" marB="36830"/>
                </a:tc>
                <a:extLst>
                  <a:ext uri="{0D108BD9-81ED-4DB2-BD59-A6C34878D82A}">
                    <a16:rowId xmlns:a16="http://schemas.microsoft.com/office/drawing/2014/main" val="3947076030"/>
                  </a:ext>
                </a:extLst>
              </a:tr>
              <a:tr h="34695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CA" sz="1600" kern="150">
                          <a:effectLst/>
                        </a:rPr>
                        <a:t>12:15-14:00</a:t>
                      </a:r>
                      <a:endParaRPr lang="de-DE" sz="1600" kern="1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830" marR="36830" marT="36830" marB="3683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CA" sz="1600" kern="150">
                          <a:effectLst/>
                        </a:rPr>
                        <a:t> </a:t>
                      </a:r>
                      <a:endParaRPr lang="de-DE" sz="1600" kern="1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830" marR="36830" marT="36830" marB="3683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600" kern="150">
                          <a:effectLst/>
                        </a:rPr>
                        <a:t>Lunch</a:t>
                      </a:r>
                      <a:endParaRPr lang="de-DE" sz="1600" kern="1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830" marR="36830" marT="36830" marB="36830"/>
                </a:tc>
                <a:extLst>
                  <a:ext uri="{0D108BD9-81ED-4DB2-BD59-A6C34878D82A}">
                    <a16:rowId xmlns:a16="http://schemas.microsoft.com/office/drawing/2014/main" val="4063248823"/>
                  </a:ext>
                </a:extLst>
              </a:tr>
              <a:tr h="34695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CA" sz="1600" kern="150">
                          <a:effectLst/>
                        </a:rPr>
                        <a:t>14:00-14:45</a:t>
                      </a:r>
                      <a:endParaRPr lang="de-DE" sz="1600" kern="1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830" marR="36830" marT="36830" marB="3683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CA" sz="1600" kern="150">
                          <a:effectLst/>
                        </a:rPr>
                        <a:t>Michele Mosca</a:t>
                      </a:r>
                      <a:endParaRPr lang="de-DE" sz="1600" kern="1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830" marR="36830" marT="36830" marB="3683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CA" sz="1600" kern="150">
                          <a:effectLst/>
                        </a:rPr>
                        <a:t>Quantum Cryptanalysis</a:t>
                      </a:r>
                      <a:endParaRPr lang="de-DE" sz="1600" kern="1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830" marR="36830" marT="36830" marB="36830"/>
                </a:tc>
                <a:extLst>
                  <a:ext uri="{0D108BD9-81ED-4DB2-BD59-A6C34878D82A}">
                    <a16:rowId xmlns:a16="http://schemas.microsoft.com/office/drawing/2014/main" val="2974443294"/>
                  </a:ext>
                </a:extLst>
              </a:tr>
              <a:tr h="34695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CA" sz="1600" kern="150">
                          <a:effectLst/>
                        </a:rPr>
                        <a:t>14:45-15:00</a:t>
                      </a:r>
                      <a:endParaRPr lang="de-DE" sz="1600" kern="1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830" marR="36830" marT="36830" marB="3683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CA" sz="1600" kern="150">
                          <a:effectLst/>
                        </a:rPr>
                        <a:t> </a:t>
                      </a:r>
                      <a:endParaRPr lang="de-DE" sz="1600" kern="1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830" marR="36830" marT="36830" marB="3683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600" kern="150">
                          <a:effectLst/>
                        </a:rPr>
                        <a:t>Coffee Break 3</a:t>
                      </a:r>
                      <a:endParaRPr lang="de-DE" sz="1600" kern="1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830" marR="36830" marT="36830" marB="36830"/>
                </a:tc>
                <a:extLst>
                  <a:ext uri="{0D108BD9-81ED-4DB2-BD59-A6C34878D82A}">
                    <a16:rowId xmlns:a16="http://schemas.microsoft.com/office/drawing/2014/main" val="4084554185"/>
                  </a:ext>
                </a:extLst>
              </a:tr>
              <a:tr h="34695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CA" sz="1600" kern="150">
                          <a:effectLst/>
                        </a:rPr>
                        <a:t>15:00-15:45</a:t>
                      </a:r>
                      <a:endParaRPr lang="de-DE" sz="1600" kern="1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830" marR="36830" marT="36830" marB="3683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CA" sz="1600" kern="150">
                          <a:effectLst/>
                        </a:rPr>
                        <a:t>Serge Fehr</a:t>
                      </a:r>
                      <a:endParaRPr lang="de-DE" sz="1600" kern="1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830" marR="36830" marT="36830" marB="3683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CA" sz="1600" kern="150">
                          <a:effectLst/>
                        </a:rPr>
                        <a:t>The Density Matrix Formalism</a:t>
                      </a:r>
                      <a:endParaRPr lang="de-DE" sz="1600" kern="1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830" marR="36830" marT="36830" marB="36830"/>
                </a:tc>
                <a:extLst>
                  <a:ext uri="{0D108BD9-81ED-4DB2-BD59-A6C34878D82A}">
                    <a16:rowId xmlns:a16="http://schemas.microsoft.com/office/drawing/2014/main" val="796772191"/>
                  </a:ext>
                </a:extLst>
              </a:tr>
              <a:tr h="34695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CA" sz="1600" kern="150">
                          <a:effectLst/>
                        </a:rPr>
                        <a:t>15:45-16:15</a:t>
                      </a:r>
                      <a:endParaRPr lang="de-DE" sz="1600" kern="1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830" marR="36830" marT="36830" marB="3683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CA" sz="1600" kern="150">
                          <a:effectLst/>
                        </a:rPr>
                        <a:t> </a:t>
                      </a:r>
                      <a:endParaRPr lang="de-DE" sz="1600" kern="1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830" marR="36830" marT="36830" marB="3683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600" kern="150">
                          <a:effectLst/>
                        </a:rPr>
                        <a:t>Coffee Break 4</a:t>
                      </a:r>
                      <a:endParaRPr lang="de-DE" sz="1600" kern="1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830" marR="36830" marT="36830" marB="36830"/>
                </a:tc>
                <a:extLst>
                  <a:ext uri="{0D108BD9-81ED-4DB2-BD59-A6C34878D82A}">
                    <a16:rowId xmlns:a16="http://schemas.microsoft.com/office/drawing/2014/main" val="451580093"/>
                  </a:ext>
                </a:extLst>
              </a:tr>
              <a:tr h="34695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CA" sz="1600" kern="150">
                          <a:effectLst/>
                        </a:rPr>
                        <a:t>16:15-17:00</a:t>
                      </a:r>
                      <a:endParaRPr lang="de-DE" sz="1600" kern="1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830" marR="36830" marT="36830" marB="3683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CA" sz="1600" kern="150">
                          <a:effectLst/>
                        </a:rPr>
                        <a:t>Serge Fehr</a:t>
                      </a:r>
                      <a:endParaRPr lang="de-DE" sz="1600" kern="1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830" marR="36830" marT="36830" marB="3683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CA" sz="1600" kern="150" dirty="0">
                          <a:effectLst/>
                        </a:rPr>
                        <a:t>Quantum Channels</a:t>
                      </a:r>
                      <a:endParaRPr lang="de-DE" sz="1600" kern="1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830" marR="36830" marT="36830" marB="36830"/>
                </a:tc>
                <a:extLst>
                  <a:ext uri="{0D108BD9-81ED-4DB2-BD59-A6C34878D82A}">
                    <a16:rowId xmlns:a16="http://schemas.microsoft.com/office/drawing/2014/main" val="3269263227"/>
                  </a:ext>
                </a:extLst>
              </a:tr>
            </a:tbl>
          </a:graphicData>
        </a:graphic>
      </p:graphicFrame>
      <p:pic>
        <p:nvPicPr>
          <p:cNvPr id="2050" name="Picture 2" descr="http://mysite.science.uottawa.ca/abroadbe/BroadbentCIFAR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4108" y="598302"/>
            <a:ext cx="736070" cy="10304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s://services.iqc.uwaterloo.ca/people/image/mmosca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4214" y="598303"/>
            <a:ext cx="771253" cy="10304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http://homepages.cwi.nl/%7Efehr/serge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9503" y="598303"/>
            <a:ext cx="817856" cy="10304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845525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Program</a:t>
            </a:r>
            <a:r>
              <a:rPr lang="de-DE" dirty="0" smtClean="0"/>
              <a:t> </a:t>
            </a:r>
            <a:r>
              <a:rPr lang="de-DE" dirty="0" err="1" smtClean="0"/>
              <a:t>Tuesday</a:t>
            </a:r>
            <a:endParaRPr lang="de-DE" dirty="0"/>
          </a:p>
        </p:txBody>
      </p:sp>
      <p:graphicFrame>
        <p:nvGraphicFramePr>
          <p:cNvPr id="4" name="Inhaltsplatzhalt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82638580"/>
              </p:ext>
            </p:extLst>
          </p:nvPr>
        </p:nvGraphicFramePr>
        <p:xfrm>
          <a:off x="580437" y="1952722"/>
          <a:ext cx="7952003" cy="2775664"/>
        </p:xfrm>
        <a:graphic>
          <a:graphicData uri="http://schemas.openxmlformats.org/drawingml/2006/table">
            <a:tbl>
              <a:tblPr bandRow="1">
                <a:tableStyleId>{00A15C55-8517-42AA-B614-E9B94910E393}</a:tableStyleId>
              </a:tblPr>
              <a:tblGrid>
                <a:gridCol w="1520649">
                  <a:extLst>
                    <a:ext uri="{9D8B030D-6E8A-4147-A177-3AD203B41FA5}">
                      <a16:colId xmlns:a16="http://schemas.microsoft.com/office/drawing/2014/main" val="155928044"/>
                    </a:ext>
                  </a:extLst>
                </a:gridCol>
                <a:gridCol w="1852243">
                  <a:extLst>
                    <a:ext uri="{9D8B030D-6E8A-4147-A177-3AD203B41FA5}">
                      <a16:colId xmlns:a16="http://schemas.microsoft.com/office/drawing/2014/main" val="1752792882"/>
                    </a:ext>
                  </a:extLst>
                </a:gridCol>
                <a:gridCol w="4579111">
                  <a:extLst>
                    <a:ext uri="{9D8B030D-6E8A-4147-A177-3AD203B41FA5}">
                      <a16:colId xmlns:a16="http://schemas.microsoft.com/office/drawing/2014/main" val="4014381234"/>
                    </a:ext>
                  </a:extLst>
                </a:gridCol>
              </a:tblGrid>
              <a:tr h="34695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CA" sz="1600" b="0" kern="15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9:00-10:00</a:t>
                      </a:r>
                      <a:endParaRPr lang="de-DE" sz="1600" b="0" kern="15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6830" marR="36830" marT="36830" marB="3683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CA" sz="1600" b="0" kern="15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Renato Renner</a:t>
                      </a:r>
                      <a:endParaRPr lang="de-DE" sz="1600" b="0" kern="15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6830" marR="36830" marT="36830" marB="3683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CA" sz="1600" b="0" kern="15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QKD (1 / 4)</a:t>
                      </a:r>
                      <a:endParaRPr lang="de-DE" sz="1600" b="0" kern="15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6830" marR="36830" marT="36830" marB="36830"/>
                </a:tc>
                <a:extLst>
                  <a:ext uri="{0D108BD9-81ED-4DB2-BD59-A6C34878D82A}">
                    <a16:rowId xmlns:a16="http://schemas.microsoft.com/office/drawing/2014/main" val="1316391499"/>
                  </a:ext>
                </a:extLst>
              </a:tr>
              <a:tr h="34695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CA" sz="1600" b="0" kern="15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10:00-10:30</a:t>
                      </a:r>
                      <a:endParaRPr lang="de-DE" sz="1600" b="0" kern="15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6830" marR="36830" marT="36830" marB="3683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CA" sz="1600" b="0" kern="15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de-DE" sz="1600" b="0" kern="15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6830" marR="36830" marT="36830" marB="3683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600" b="0" kern="15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Coffee Break 1</a:t>
                      </a:r>
                      <a:endParaRPr lang="de-DE" sz="1600" b="0" kern="15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6830" marR="36830" marT="36830" marB="36830"/>
                </a:tc>
                <a:extLst>
                  <a:ext uri="{0D108BD9-81ED-4DB2-BD59-A6C34878D82A}">
                    <a16:rowId xmlns:a16="http://schemas.microsoft.com/office/drawing/2014/main" val="3635772092"/>
                  </a:ext>
                </a:extLst>
              </a:tr>
              <a:tr h="34695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CA" sz="1600" b="0" kern="15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10:30-11:15</a:t>
                      </a:r>
                      <a:endParaRPr lang="de-DE" sz="1600" b="0" kern="15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6830" marR="36830" marT="36830" marB="3683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CA" sz="1600" b="0" kern="15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Renato Renner</a:t>
                      </a:r>
                      <a:endParaRPr lang="de-DE" sz="1600" b="0" kern="15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6830" marR="36830" marT="36830" marB="3683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CA" sz="1600" b="0" kern="15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QKD (2 / 4)</a:t>
                      </a:r>
                      <a:endParaRPr lang="de-DE" sz="1600" b="0" kern="15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6830" marR="36830" marT="36830" marB="36830"/>
                </a:tc>
                <a:extLst>
                  <a:ext uri="{0D108BD9-81ED-4DB2-BD59-A6C34878D82A}">
                    <a16:rowId xmlns:a16="http://schemas.microsoft.com/office/drawing/2014/main" val="4182702688"/>
                  </a:ext>
                </a:extLst>
              </a:tr>
              <a:tr h="34695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CA" sz="1600" b="0" kern="15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11:15-11:30</a:t>
                      </a:r>
                      <a:endParaRPr lang="de-DE" sz="1600" b="0" kern="15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6830" marR="36830" marT="36830" marB="3683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CA" sz="1600" b="0" kern="15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de-DE" sz="1600" b="0" kern="15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6830" marR="36830" marT="36830" marB="3683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600" b="0" kern="15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Coffee Break 2</a:t>
                      </a:r>
                      <a:endParaRPr lang="de-DE" sz="1600" b="0" kern="15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6830" marR="36830" marT="36830" marB="36830"/>
                </a:tc>
                <a:extLst>
                  <a:ext uri="{0D108BD9-81ED-4DB2-BD59-A6C34878D82A}">
                    <a16:rowId xmlns:a16="http://schemas.microsoft.com/office/drawing/2014/main" val="3985919864"/>
                  </a:ext>
                </a:extLst>
              </a:tr>
              <a:tr h="34695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CA" sz="1600" b="0" kern="15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11:30-12:15</a:t>
                      </a:r>
                      <a:endParaRPr lang="de-DE" sz="1600" b="0" kern="15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6830" marR="36830" marT="36830" marB="3683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CA" sz="1600" b="0" kern="15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Martin Roetteler</a:t>
                      </a:r>
                      <a:endParaRPr lang="de-DE" sz="1600" b="0" kern="15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6830" marR="36830" marT="36830" marB="3683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CA" sz="1600" b="0" kern="15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Quantum Algorithms (1 / 4)</a:t>
                      </a:r>
                      <a:endParaRPr lang="de-DE" sz="1600" b="0" kern="15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6830" marR="36830" marT="36830" marB="36830"/>
                </a:tc>
                <a:extLst>
                  <a:ext uri="{0D108BD9-81ED-4DB2-BD59-A6C34878D82A}">
                    <a16:rowId xmlns:a16="http://schemas.microsoft.com/office/drawing/2014/main" val="3947076030"/>
                  </a:ext>
                </a:extLst>
              </a:tr>
              <a:tr h="34695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CA" sz="1600" b="0" kern="15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12:15-14:00</a:t>
                      </a:r>
                      <a:endParaRPr lang="de-DE" sz="1600" b="0" kern="15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6830" marR="36830" marT="36830" marB="3683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CA" sz="1600" b="0" kern="15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de-DE" sz="1600" b="0" kern="15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6830" marR="36830" marT="36830" marB="3683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600" b="0" kern="15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Lunch</a:t>
                      </a:r>
                      <a:endParaRPr lang="de-DE" sz="1600" b="0" kern="15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6830" marR="36830" marT="36830" marB="36830"/>
                </a:tc>
                <a:extLst>
                  <a:ext uri="{0D108BD9-81ED-4DB2-BD59-A6C34878D82A}">
                    <a16:rowId xmlns:a16="http://schemas.microsoft.com/office/drawing/2014/main" val="4063248823"/>
                  </a:ext>
                </a:extLst>
              </a:tr>
              <a:tr h="34695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CA" sz="1600" b="0" kern="15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14:00-14:45</a:t>
                      </a:r>
                      <a:endParaRPr lang="de-DE" sz="1600" b="0" kern="15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6830" marR="36830" marT="36830" marB="3683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CA" sz="1600" b="0" kern="15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Martin Roetteler</a:t>
                      </a:r>
                      <a:endParaRPr lang="de-DE" sz="1600" b="0" kern="15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6830" marR="36830" marT="36830" marB="3683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CA" sz="1600" b="0" kern="15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Quantum Algorithms (2 / 4)</a:t>
                      </a:r>
                      <a:endParaRPr lang="de-DE" sz="1600" b="0" kern="15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6830" marR="36830" marT="36830" marB="36830"/>
                </a:tc>
                <a:extLst>
                  <a:ext uri="{0D108BD9-81ED-4DB2-BD59-A6C34878D82A}">
                    <a16:rowId xmlns:a16="http://schemas.microsoft.com/office/drawing/2014/main" val="2974443294"/>
                  </a:ext>
                </a:extLst>
              </a:tr>
              <a:tr h="34695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CA" sz="1600" b="0" kern="15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14:45-onward</a:t>
                      </a:r>
                      <a:endParaRPr lang="de-DE" sz="1600" b="0" kern="15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6830" marR="36830" marT="36830" marB="3683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CA" sz="1600" b="0" kern="15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de-DE" sz="1600" b="0" kern="15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6830" marR="36830" marT="36830" marB="3683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600" b="0" kern="15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Social activities (check reception desk)</a:t>
                      </a:r>
                      <a:endParaRPr lang="de-DE" sz="1600" b="0" kern="15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6830" marR="36830" marT="36830" marB="36830"/>
                </a:tc>
                <a:extLst>
                  <a:ext uri="{0D108BD9-81ED-4DB2-BD59-A6C34878D82A}">
                    <a16:rowId xmlns:a16="http://schemas.microsoft.com/office/drawing/2014/main" val="4084554185"/>
                  </a:ext>
                </a:extLst>
              </a:tr>
            </a:tbl>
          </a:graphicData>
        </a:graphic>
      </p:graphicFrame>
      <p:pic>
        <p:nvPicPr>
          <p:cNvPr id="5" name="Picture 2" descr="Prof. Dr.  Renato Renn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2599" y="598302"/>
            <a:ext cx="774265" cy="10304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research.microsoft.com/en-us/people/martinro/martin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32719" y="598303"/>
            <a:ext cx="699721" cy="10304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49502954"/>
      </p:ext>
    </p:extLst>
  </p:cSld>
  <p:clrMapOvr>
    <a:masterClrMapping/>
  </p:clrMapOvr>
  <p:transition spd="slow">
    <p:push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Program</a:t>
            </a:r>
            <a:r>
              <a:rPr lang="de-DE" dirty="0" smtClean="0"/>
              <a:t> </a:t>
            </a:r>
            <a:r>
              <a:rPr lang="de-DE" dirty="0" err="1" smtClean="0"/>
              <a:t>Wednesday</a:t>
            </a:r>
            <a:endParaRPr lang="de-DE" dirty="0"/>
          </a:p>
        </p:txBody>
      </p:sp>
      <p:graphicFrame>
        <p:nvGraphicFramePr>
          <p:cNvPr id="4" name="Inhaltsplatzhalt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89286393"/>
              </p:ext>
            </p:extLst>
          </p:nvPr>
        </p:nvGraphicFramePr>
        <p:xfrm>
          <a:off x="544433" y="1952722"/>
          <a:ext cx="7952003" cy="3816538"/>
        </p:xfrm>
        <a:graphic>
          <a:graphicData uri="http://schemas.openxmlformats.org/drawingml/2006/table">
            <a:tbl>
              <a:tblPr bandRow="1">
                <a:tableStyleId>{00A15C55-8517-42AA-B614-E9B94910E393}</a:tableStyleId>
              </a:tblPr>
              <a:tblGrid>
                <a:gridCol w="1520649">
                  <a:extLst>
                    <a:ext uri="{9D8B030D-6E8A-4147-A177-3AD203B41FA5}">
                      <a16:colId xmlns:a16="http://schemas.microsoft.com/office/drawing/2014/main" val="155928044"/>
                    </a:ext>
                  </a:extLst>
                </a:gridCol>
                <a:gridCol w="1852243">
                  <a:extLst>
                    <a:ext uri="{9D8B030D-6E8A-4147-A177-3AD203B41FA5}">
                      <a16:colId xmlns:a16="http://schemas.microsoft.com/office/drawing/2014/main" val="1752792882"/>
                    </a:ext>
                  </a:extLst>
                </a:gridCol>
                <a:gridCol w="4579111">
                  <a:extLst>
                    <a:ext uri="{9D8B030D-6E8A-4147-A177-3AD203B41FA5}">
                      <a16:colId xmlns:a16="http://schemas.microsoft.com/office/drawing/2014/main" val="4014381234"/>
                    </a:ext>
                  </a:extLst>
                </a:gridCol>
              </a:tblGrid>
              <a:tr h="34695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CA" sz="1600" b="0" kern="15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9:00-10:00</a:t>
                      </a:r>
                      <a:endParaRPr lang="de-DE" sz="1600" b="0" kern="15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6830" marR="36830" marT="36830" marB="3683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CA" sz="1600" b="0" kern="15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Stacey Jeffery</a:t>
                      </a:r>
                      <a:endParaRPr lang="de-DE" sz="1600" b="0" kern="15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6830" marR="36830" marT="36830" marB="3683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CA" sz="1600" b="0" kern="15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Quantum Algorithms (3 / 4)</a:t>
                      </a:r>
                      <a:endParaRPr lang="de-DE" sz="1600" b="0" kern="15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6830" marR="36830" marT="36830" marB="36830"/>
                </a:tc>
                <a:extLst>
                  <a:ext uri="{0D108BD9-81ED-4DB2-BD59-A6C34878D82A}">
                    <a16:rowId xmlns:a16="http://schemas.microsoft.com/office/drawing/2014/main" val="1316391499"/>
                  </a:ext>
                </a:extLst>
              </a:tr>
              <a:tr h="34695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CA" sz="1600" b="0" kern="15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10:00-10:30</a:t>
                      </a:r>
                      <a:endParaRPr lang="de-DE" sz="1600" b="0" kern="15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6830" marR="36830" marT="36830" marB="3683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CA" sz="1600" b="0" kern="15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de-DE" sz="1600" b="0" kern="15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6830" marR="36830" marT="36830" marB="3683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600" b="0" kern="15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Coffee Break 1</a:t>
                      </a:r>
                      <a:endParaRPr lang="de-DE" sz="1600" b="0" kern="15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6830" marR="36830" marT="36830" marB="36830"/>
                </a:tc>
                <a:extLst>
                  <a:ext uri="{0D108BD9-81ED-4DB2-BD59-A6C34878D82A}">
                    <a16:rowId xmlns:a16="http://schemas.microsoft.com/office/drawing/2014/main" val="3635772092"/>
                  </a:ext>
                </a:extLst>
              </a:tr>
              <a:tr h="34695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CA" sz="1600" b="0" kern="15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10:30-11:15</a:t>
                      </a:r>
                      <a:endParaRPr lang="de-DE" sz="1600" b="0" kern="15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6830" marR="36830" marT="36830" marB="3683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CA" sz="1600" b="0" kern="15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Stacey Jeffery</a:t>
                      </a:r>
                      <a:endParaRPr lang="de-DE" sz="1600" b="0" kern="15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6830" marR="36830" marT="36830" marB="3683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CA" sz="1600" b="0" kern="15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Quantum Algorithms (4 / 4)</a:t>
                      </a:r>
                      <a:endParaRPr lang="de-DE" sz="1600" b="0" kern="15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6830" marR="36830" marT="36830" marB="36830"/>
                </a:tc>
                <a:extLst>
                  <a:ext uri="{0D108BD9-81ED-4DB2-BD59-A6C34878D82A}">
                    <a16:rowId xmlns:a16="http://schemas.microsoft.com/office/drawing/2014/main" val="4182702688"/>
                  </a:ext>
                </a:extLst>
              </a:tr>
              <a:tr h="34695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CA" sz="1600" b="0" kern="15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11:15-11:30</a:t>
                      </a:r>
                      <a:endParaRPr lang="de-DE" sz="1600" b="0" kern="15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6830" marR="36830" marT="36830" marB="3683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CA" sz="1600" b="0" kern="15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de-DE" sz="1600" b="0" kern="15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6830" marR="36830" marT="36830" marB="3683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600" b="0" kern="15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Coffee Break 2</a:t>
                      </a:r>
                      <a:endParaRPr lang="de-DE" sz="1600" b="0" kern="15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6830" marR="36830" marT="36830" marB="36830"/>
                </a:tc>
                <a:extLst>
                  <a:ext uri="{0D108BD9-81ED-4DB2-BD59-A6C34878D82A}">
                    <a16:rowId xmlns:a16="http://schemas.microsoft.com/office/drawing/2014/main" val="3985919864"/>
                  </a:ext>
                </a:extLst>
              </a:tr>
              <a:tr h="34695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CA" sz="1600" b="0" kern="15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11:30-12:15</a:t>
                      </a:r>
                      <a:endParaRPr lang="de-DE" sz="1600" b="0" kern="15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6830" marR="36830" marT="36830" marB="3683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CA" sz="1600" b="0" kern="150" dirty="0" err="1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Gorjan</a:t>
                      </a:r>
                      <a:r>
                        <a:rPr lang="en-CA" sz="1600" b="0" kern="15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CA" sz="1600" b="0" kern="150" dirty="0" err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Alagic</a:t>
                      </a:r>
                      <a:endParaRPr lang="de-DE" sz="1600" b="0" kern="15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6830" marR="36830" marT="36830" marB="3683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CA" sz="1600" b="0" kern="15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Provable Security (1 / 3)</a:t>
                      </a:r>
                      <a:endParaRPr lang="de-DE" sz="1600" b="0" kern="15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6830" marR="36830" marT="36830" marB="36830"/>
                </a:tc>
                <a:extLst>
                  <a:ext uri="{0D108BD9-81ED-4DB2-BD59-A6C34878D82A}">
                    <a16:rowId xmlns:a16="http://schemas.microsoft.com/office/drawing/2014/main" val="3947076030"/>
                  </a:ext>
                </a:extLst>
              </a:tr>
              <a:tr h="34695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CA" sz="1600" b="0" kern="15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12:15-14:00</a:t>
                      </a:r>
                      <a:endParaRPr lang="de-DE" sz="1600" b="0" kern="15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6830" marR="36830" marT="36830" marB="3683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CA" sz="1600" b="0" kern="15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de-DE" sz="1600" b="0" kern="15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6830" marR="36830" marT="36830" marB="3683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600" b="0" kern="15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Lunch</a:t>
                      </a:r>
                      <a:endParaRPr lang="de-DE" sz="1600" b="0" kern="15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6830" marR="36830" marT="36830" marB="36830"/>
                </a:tc>
                <a:extLst>
                  <a:ext uri="{0D108BD9-81ED-4DB2-BD59-A6C34878D82A}">
                    <a16:rowId xmlns:a16="http://schemas.microsoft.com/office/drawing/2014/main" val="4063248823"/>
                  </a:ext>
                </a:extLst>
              </a:tr>
              <a:tr h="34695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CA" sz="1600" b="0" kern="15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14:00-14:45</a:t>
                      </a:r>
                      <a:endParaRPr lang="de-DE" sz="1600" b="0" kern="15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6830" marR="36830" marT="36830" marB="3683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CA" sz="1600" b="0" kern="15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Gorjan Alagic</a:t>
                      </a:r>
                      <a:endParaRPr lang="de-DE" sz="1600" b="0" kern="15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6830" marR="36830" marT="36830" marB="3683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CA" sz="1600" b="0" kern="15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Quantum Encryption</a:t>
                      </a:r>
                      <a:endParaRPr lang="de-DE" sz="1600" b="0" kern="15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6830" marR="36830" marT="36830" marB="36830"/>
                </a:tc>
                <a:extLst>
                  <a:ext uri="{0D108BD9-81ED-4DB2-BD59-A6C34878D82A}">
                    <a16:rowId xmlns:a16="http://schemas.microsoft.com/office/drawing/2014/main" val="2974443294"/>
                  </a:ext>
                </a:extLst>
              </a:tr>
              <a:tr h="34695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CA" sz="1600" b="0" kern="15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14:45-15:00</a:t>
                      </a:r>
                      <a:endParaRPr lang="de-DE" sz="1600" b="0" kern="15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6830" marR="36830" marT="36830" marB="3683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CA" sz="1600" b="0" kern="15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de-DE" sz="1600" b="0" kern="15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6830" marR="36830" marT="36830" marB="3683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600" b="0" kern="15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Coffee Break 3</a:t>
                      </a:r>
                      <a:endParaRPr lang="de-DE" sz="1600" b="0" kern="15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6830" marR="36830" marT="36830" marB="36830"/>
                </a:tc>
                <a:extLst>
                  <a:ext uri="{0D108BD9-81ED-4DB2-BD59-A6C34878D82A}">
                    <a16:rowId xmlns:a16="http://schemas.microsoft.com/office/drawing/2014/main" val="4084554185"/>
                  </a:ext>
                </a:extLst>
              </a:tr>
              <a:tr h="34695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CA" sz="1600" b="0" kern="15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15:00-15:45</a:t>
                      </a:r>
                      <a:endParaRPr lang="de-DE" sz="1600" b="0" kern="15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6830" marR="36830" marT="36830" marB="3683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CA" sz="1600" b="0" kern="15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Antonio Acìn</a:t>
                      </a:r>
                      <a:endParaRPr lang="de-DE" sz="1600" b="0" kern="15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6830" marR="36830" marT="36830" marB="3683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CA" sz="1600" b="0" kern="15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QKD (3 / 4)</a:t>
                      </a:r>
                      <a:endParaRPr lang="de-DE" sz="1600" b="0" kern="15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6830" marR="36830" marT="36830" marB="36830"/>
                </a:tc>
                <a:extLst>
                  <a:ext uri="{0D108BD9-81ED-4DB2-BD59-A6C34878D82A}">
                    <a16:rowId xmlns:a16="http://schemas.microsoft.com/office/drawing/2014/main" val="796772191"/>
                  </a:ext>
                </a:extLst>
              </a:tr>
              <a:tr h="34695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CA" sz="1600" b="0" kern="15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15:45-16:15</a:t>
                      </a:r>
                      <a:endParaRPr lang="de-DE" sz="1600" b="0" kern="15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6830" marR="36830" marT="36830" marB="3683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CA" sz="1600" b="0" kern="15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de-DE" sz="1600" b="0" kern="15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6830" marR="36830" marT="36830" marB="3683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600" b="0" kern="15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Coffee Break 4</a:t>
                      </a:r>
                      <a:endParaRPr lang="de-DE" sz="1600" b="0" kern="15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6830" marR="36830" marT="36830" marB="36830"/>
                </a:tc>
                <a:extLst>
                  <a:ext uri="{0D108BD9-81ED-4DB2-BD59-A6C34878D82A}">
                    <a16:rowId xmlns:a16="http://schemas.microsoft.com/office/drawing/2014/main" val="451580093"/>
                  </a:ext>
                </a:extLst>
              </a:tr>
              <a:tr h="34695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CA" sz="1600" b="0" kern="15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16:15-17:00</a:t>
                      </a:r>
                      <a:endParaRPr lang="de-DE" sz="1600" b="0" kern="15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6830" marR="36830" marT="36830" marB="3683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CA" sz="1600" b="0" kern="15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Antonio Acìn</a:t>
                      </a:r>
                      <a:endParaRPr lang="de-DE" sz="1600" b="0" kern="15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6830" marR="36830" marT="36830" marB="3683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CA" sz="1600" b="0" kern="15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QKD (4 / 4)</a:t>
                      </a:r>
                      <a:endParaRPr lang="de-DE" sz="1600" b="0" kern="15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6830" marR="36830" marT="36830" marB="36830"/>
                </a:tc>
                <a:extLst>
                  <a:ext uri="{0D108BD9-81ED-4DB2-BD59-A6C34878D82A}">
                    <a16:rowId xmlns:a16="http://schemas.microsoft.com/office/drawing/2014/main" val="3269263227"/>
                  </a:ext>
                </a:extLst>
              </a:tr>
            </a:tbl>
          </a:graphicData>
        </a:graphic>
      </p:graphicFrame>
      <p:pic>
        <p:nvPicPr>
          <p:cNvPr id="1026" name="Picture 2" descr="Gorjan Alagi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1241" y="550020"/>
            <a:ext cx="741059" cy="1042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 descr="http://www.its.caltech.edu/%7Esjeffery/img/stacey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2100" y="562299"/>
            <a:ext cx="769665" cy="10304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s://www.icfo.eu/images/people/Toni_Acin_web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9622" y="562300"/>
            <a:ext cx="936814" cy="10304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35653812"/>
      </p:ext>
    </p:extLst>
  </p:cSld>
  <p:clrMapOvr>
    <a:masterClrMapping/>
  </p:clrMapOvr>
  <p:transition spd="slow">
    <p:push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Program</a:t>
            </a:r>
            <a:r>
              <a:rPr lang="de-DE" dirty="0" smtClean="0"/>
              <a:t> </a:t>
            </a:r>
            <a:r>
              <a:rPr lang="de-DE" dirty="0" err="1" smtClean="0"/>
              <a:t>Thursday</a:t>
            </a:r>
            <a:endParaRPr lang="de-DE" dirty="0"/>
          </a:p>
        </p:txBody>
      </p:sp>
      <p:graphicFrame>
        <p:nvGraphicFramePr>
          <p:cNvPr id="4" name="Inhaltsplatzhalt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60682063"/>
              </p:ext>
            </p:extLst>
          </p:nvPr>
        </p:nvGraphicFramePr>
        <p:xfrm>
          <a:off x="580437" y="1952722"/>
          <a:ext cx="7952003" cy="2428706"/>
        </p:xfrm>
        <a:graphic>
          <a:graphicData uri="http://schemas.openxmlformats.org/drawingml/2006/table">
            <a:tbl>
              <a:tblPr bandRow="1">
                <a:tableStyleId>{00A15C55-8517-42AA-B614-E9B94910E393}</a:tableStyleId>
              </a:tblPr>
              <a:tblGrid>
                <a:gridCol w="1520649">
                  <a:extLst>
                    <a:ext uri="{9D8B030D-6E8A-4147-A177-3AD203B41FA5}">
                      <a16:colId xmlns:a16="http://schemas.microsoft.com/office/drawing/2014/main" val="155928044"/>
                    </a:ext>
                  </a:extLst>
                </a:gridCol>
                <a:gridCol w="1852243">
                  <a:extLst>
                    <a:ext uri="{9D8B030D-6E8A-4147-A177-3AD203B41FA5}">
                      <a16:colId xmlns:a16="http://schemas.microsoft.com/office/drawing/2014/main" val="1752792882"/>
                    </a:ext>
                  </a:extLst>
                </a:gridCol>
                <a:gridCol w="4579111">
                  <a:extLst>
                    <a:ext uri="{9D8B030D-6E8A-4147-A177-3AD203B41FA5}">
                      <a16:colId xmlns:a16="http://schemas.microsoft.com/office/drawing/2014/main" val="4014381234"/>
                    </a:ext>
                  </a:extLst>
                </a:gridCol>
              </a:tblGrid>
              <a:tr h="34695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CA" sz="1600" b="0" kern="15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9:00-10:00</a:t>
                      </a:r>
                      <a:endParaRPr lang="de-DE" sz="1600" b="0" kern="15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6830" marR="36830" marT="36830" marB="3683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CA" sz="1600" b="0" kern="15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Dominique Unruh</a:t>
                      </a:r>
                      <a:endParaRPr lang="de-DE" sz="1600" b="0" kern="15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6830" marR="36830" marT="36830" marB="3683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CA" sz="1600" b="0" kern="15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Provable Security (2 / 3)</a:t>
                      </a:r>
                      <a:endParaRPr lang="de-DE" sz="1600" b="0" kern="15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6830" marR="36830" marT="36830" marB="36830"/>
                </a:tc>
                <a:extLst>
                  <a:ext uri="{0D108BD9-81ED-4DB2-BD59-A6C34878D82A}">
                    <a16:rowId xmlns:a16="http://schemas.microsoft.com/office/drawing/2014/main" val="1316391499"/>
                  </a:ext>
                </a:extLst>
              </a:tr>
              <a:tr h="34695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CA" sz="1600" b="0" kern="15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10:00-10:30</a:t>
                      </a:r>
                      <a:endParaRPr lang="de-DE" sz="1600" b="0" kern="15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6830" marR="36830" marT="36830" marB="3683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CA" sz="1600" b="0" kern="15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de-DE" sz="1600" b="0" kern="15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6830" marR="36830" marT="36830" marB="3683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600" b="0" kern="15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Coffee Break 1</a:t>
                      </a:r>
                      <a:endParaRPr lang="de-DE" sz="1600" b="0" kern="15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6830" marR="36830" marT="36830" marB="36830"/>
                </a:tc>
                <a:extLst>
                  <a:ext uri="{0D108BD9-81ED-4DB2-BD59-A6C34878D82A}">
                    <a16:rowId xmlns:a16="http://schemas.microsoft.com/office/drawing/2014/main" val="3635772092"/>
                  </a:ext>
                </a:extLst>
              </a:tr>
              <a:tr h="34695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CA" sz="1600" b="0" kern="15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10:30-11:15</a:t>
                      </a:r>
                      <a:endParaRPr lang="de-DE" sz="1600" b="0" kern="15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6830" marR="36830" marT="36830" marB="3683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CA" sz="1600" b="0" kern="15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Marc Kaplan</a:t>
                      </a:r>
                      <a:endParaRPr lang="de-DE" sz="1600" b="0" kern="15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6830" marR="36830" marT="36830" marB="3683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CA" sz="1600" b="0" kern="15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Query Complexity and Lower Bounds (1 / 2)</a:t>
                      </a:r>
                      <a:endParaRPr lang="de-DE" sz="1600" b="0" kern="15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6830" marR="36830" marT="36830" marB="36830"/>
                </a:tc>
                <a:extLst>
                  <a:ext uri="{0D108BD9-81ED-4DB2-BD59-A6C34878D82A}">
                    <a16:rowId xmlns:a16="http://schemas.microsoft.com/office/drawing/2014/main" val="4182702688"/>
                  </a:ext>
                </a:extLst>
              </a:tr>
              <a:tr h="34695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CA" sz="1600" b="0" kern="15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11:15-11:30</a:t>
                      </a:r>
                      <a:endParaRPr lang="de-DE" sz="1600" b="0" kern="15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6830" marR="36830" marT="36830" marB="3683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CA" sz="1600" b="0" kern="15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de-DE" sz="1600" b="0" kern="15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6830" marR="36830" marT="36830" marB="3683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600" b="0" kern="15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Coffee Break 2</a:t>
                      </a:r>
                      <a:endParaRPr lang="de-DE" sz="1600" b="0" kern="15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6830" marR="36830" marT="36830" marB="36830"/>
                </a:tc>
                <a:extLst>
                  <a:ext uri="{0D108BD9-81ED-4DB2-BD59-A6C34878D82A}">
                    <a16:rowId xmlns:a16="http://schemas.microsoft.com/office/drawing/2014/main" val="3985919864"/>
                  </a:ext>
                </a:extLst>
              </a:tr>
              <a:tr h="34695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CA" sz="1600" b="0" kern="15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11:30-12:15</a:t>
                      </a:r>
                      <a:endParaRPr lang="de-DE" sz="1600" b="0" kern="15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6830" marR="36830" marT="36830" marB="3683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CA" sz="1600" b="0" kern="15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Marc Kaplan</a:t>
                      </a:r>
                      <a:endParaRPr lang="de-DE" sz="1600" b="0" kern="15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6830" marR="36830" marT="36830" marB="3683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CA" sz="1600" b="0" kern="15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Query Complexity and Lower Bounds (2 / 2)</a:t>
                      </a:r>
                      <a:endParaRPr lang="de-DE" sz="1600" b="0" kern="15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6830" marR="36830" marT="36830" marB="36830"/>
                </a:tc>
                <a:extLst>
                  <a:ext uri="{0D108BD9-81ED-4DB2-BD59-A6C34878D82A}">
                    <a16:rowId xmlns:a16="http://schemas.microsoft.com/office/drawing/2014/main" val="3947076030"/>
                  </a:ext>
                </a:extLst>
              </a:tr>
              <a:tr h="34695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CA" sz="1600" b="0" kern="15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12:15-14:00</a:t>
                      </a:r>
                      <a:endParaRPr lang="de-DE" sz="1600" b="0" kern="15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6830" marR="36830" marT="36830" marB="3683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CA" sz="1600" b="0" kern="15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de-DE" sz="1600" b="0" kern="15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6830" marR="36830" marT="36830" marB="3683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600" b="0" kern="15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Lunch</a:t>
                      </a:r>
                      <a:endParaRPr lang="de-DE" sz="1600" b="0" kern="15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6830" marR="36830" marT="36830" marB="36830"/>
                </a:tc>
                <a:extLst>
                  <a:ext uri="{0D108BD9-81ED-4DB2-BD59-A6C34878D82A}">
                    <a16:rowId xmlns:a16="http://schemas.microsoft.com/office/drawing/2014/main" val="4063248823"/>
                  </a:ext>
                </a:extLst>
              </a:tr>
              <a:tr h="34695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CA" sz="1600" b="0" kern="15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14:00-onward</a:t>
                      </a:r>
                      <a:endParaRPr lang="de-DE" sz="1600" b="0" kern="15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6830" marR="36830" marT="36830" marB="3683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CA" sz="1600" b="0" kern="15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de-DE" sz="1600" b="0" kern="15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6830" marR="36830" marT="36830" marB="3683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600" b="0" kern="15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Social activities (check reception desk)</a:t>
                      </a:r>
                      <a:endParaRPr lang="de-DE" sz="1600" b="0" kern="15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6830" marR="36830" marT="36830" marB="36830"/>
                </a:tc>
                <a:extLst>
                  <a:ext uri="{0D108BD9-81ED-4DB2-BD59-A6C34878D82A}">
                    <a16:rowId xmlns:a16="http://schemas.microsoft.com/office/drawing/2014/main" val="2974443294"/>
                  </a:ext>
                </a:extLst>
              </a:tr>
            </a:tbl>
          </a:graphicData>
        </a:graphic>
      </p:graphicFrame>
      <p:pic>
        <p:nvPicPr>
          <p:cNvPr id="5" name="Picture 8" descr="Photo of Dominique Unruh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1816" y="562300"/>
            <a:ext cx="860464" cy="10304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moi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4349" y="562300"/>
            <a:ext cx="1124095" cy="11385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30492930"/>
      </p:ext>
    </p:extLst>
  </p:cSld>
  <p:clrMapOvr>
    <a:masterClrMapping/>
  </p:clrMapOvr>
  <p:transition spd="slow">
    <p:push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Program</a:t>
            </a:r>
            <a:r>
              <a:rPr lang="de-DE" dirty="0" smtClean="0"/>
              <a:t> </a:t>
            </a:r>
            <a:r>
              <a:rPr lang="de-DE" dirty="0" err="1" smtClean="0"/>
              <a:t>Friday</a:t>
            </a:r>
            <a:endParaRPr lang="de-DE" dirty="0"/>
          </a:p>
        </p:txBody>
      </p:sp>
      <p:graphicFrame>
        <p:nvGraphicFramePr>
          <p:cNvPr id="4" name="Inhaltsplatzhalt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83283588"/>
              </p:ext>
            </p:extLst>
          </p:nvPr>
        </p:nvGraphicFramePr>
        <p:xfrm>
          <a:off x="580437" y="1952722"/>
          <a:ext cx="7952003" cy="2428706"/>
        </p:xfrm>
        <a:graphic>
          <a:graphicData uri="http://schemas.openxmlformats.org/drawingml/2006/table">
            <a:tbl>
              <a:tblPr bandRow="1">
                <a:tableStyleId>{00A15C55-8517-42AA-B614-E9B94910E393}</a:tableStyleId>
              </a:tblPr>
              <a:tblGrid>
                <a:gridCol w="1520649">
                  <a:extLst>
                    <a:ext uri="{9D8B030D-6E8A-4147-A177-3AD203B41FA5}">
                      <a16:colId xmlns:a16="http://schemas.microsoft.com/office/drawing/2014/main" val="155928044"/>
                    </a:ext>
                  </a:extLst>
                </a:gridCol>
                <a:gridCol w="1852243">
                  <a:extLst>
                    <a:ext uri="{9D8B030D-6E8A-4147-A177-3AD203B41FA5}">
                      <a16:colId xmlns:a16="http://schemas.microsoft.com/office/drawing/2014/main" val="1752792882"/>
                    </a:ext>
                  </a:extLst>
                </a:gridCol>
                <a:gridCol w="4579111">
                  <a:extLst>
                    <a:ext uri="{9D8B030D-6E8A-4147-A177-3AD203B41FA5}">
                      <a16:colId xmlns:a16="http://schemas.microsoft.com/office/drawing/2014/main" val="4014381234"/>
                    </a:ext>
                  </a:extLst>
                </a:gridCol>
              </a:tblGrid>
              <a:tr h="34695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CA" sz="1600" b="0" kern="15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9:00-10:00</a:t>
                      </a:r>
                      <a:endParaRPr lang="de-DE" sz="1600" b="0" kern="15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6830" marR="36830" marT="36830" marB="3683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CA" sz="1600" b="0" kern="15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Dominique Unruh</a:t>
                      </a:r>
                      <a:endParaRPr lang="de-DE" sz="1600" b="0" kern="15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6830" marR="36830" marT="36830" marB="3683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CA" sz="1600" b="0" kern="15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Provable Security (3 / 3)</a:t>
                      </a:r>
                      <a:endParaRPr lang="de-DE" sz="1600" b="0" kern="15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6830" marR="36830" marT="36830" marB="36830"/>
                </a:tc>
                <a:extLst>
                  <a:ext uri="{0D108BD9-81ED-4DB2-BD59-A6C34878D82A}">
                    <a16:rowId xmlns:a16="http://schemas.microsoft.com/office/drawing/2014/main" val="1316391499"/>
                  </a:ext>
                </a:extLst>
              </a:tr>
              <a:tr h="34695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CA" sz="1600" b="0" kern="15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10:00-10:30</a:t>
                      </a:r>
                      <a:endParaRPr lang="de-DE" sz="1600" b="0" kern="15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6830" marR="36830" marT="36830" marB="3683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CA" sz="1600" b="0" kern="15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de-DE" sz="1600" b="0" kern="15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6830" marR="36830" marT="36830" marB="3683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600" b="0" kern="15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Coffee Break 1</a:t>
                      </a:r>
                      <a:endParaRPr lang="de-DE" sz="1600" b="0" kern="15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6830" marR="36830" marT="36830" marB="36830"/>
                </a:tc>
                <a:extLst>
                  <a:ext uri="{0D108BD9-81ED-4DB2-BD59-A6C34878D82A}">
                    <a16:rowId xmlns:a16="http://schemas.microsoft.com/office/drawing/2014/main" val="3635772092"/>
                  </a:ext>
                </a:extLst>
              </a:tr>
              <a:tr h="34695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CA" sz="1600" b="0" kern="15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10:30-11:15</a:t>
                      </a:r>
                      <a:endParaRPr lang="de-DE" sz="1600" b="0" kern="15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6830" marR="36830" marT="36830" marB="3683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CA" sz="1600" b="0" kern="15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Stefan Wolf</a:t>
                      </a:r>
                      <a:endParaRPr lang="de-DE" sz="1600" b="0" kern="15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6830" marR="36830" marT="36830" marB="3683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CA" sz="1600" b="0" kern="15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Quantum Information Complexity</a:t>
                      </a:r>
                      <a:endParaRPr lang="de-DE" sz="1600" b="0" kern="15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6830" marR="36830" marT="36830" marB="36830"/>
                </a:tc>
                <a:extLst>
                  <a:ext uri="{0D108BD9-81ED-4DB2-BD59-A6C34878D82A}">
                    <a16:rowId xmlns:a16="http://schemas.microsoft.com/office/drawing/2014/main" val="4182702688"/>
                  </a:ext>
                </a:extLst>
              </a:tr>
              <a:tr h="34695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CA" sz="1600" b="0" kern="15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11:15-11:30</a:t>
                      </a:r>
                      <a:endParaRPr lang="de-DE" sz="1600" b="0" kern="15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6830" marR="36830" marT="36830" marB="3683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CA" sz="1600" b="0" kern="15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de-DE" sz="1600" b="0" kern="15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6830" marR="36830" marT="36830" marB="3683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600" b="0" kern="15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Coffee Break 2</a:t>
                      </a:r>
                      <a:endParaRPr lang="de-DE" sz="1600" b="0" kern="15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6830" marR="36830" marT="36830" marB="36830"/>
                </a:tc>
                <a:extLst>
                  <a:ext uri="{0D108BD9-81ED-4DB2-BD59-A6C34878D82A}">
                    <a16:rowId xmlns:a16="http://schemas.microsoft.com/office/drawing/2014/main" val="3985919864"/>
                  </a:ext>
                </a:extLst>
              </a:tr>
              <a:tr h="34695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CA" sz="1600" b="0" kern="15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11:30-12:15</a:t>
                      </a:r>
                      <a:endParaRPr lang="de-DE" sz="1600" b="0" kern="15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6830" marR="36830" marT="36830" marB="3683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CA" sz="1600" b="0" kern="15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Stefan Wolf</a:t>
                      </a:r>
                      <a:endParaRPr lang="de-DE" sz="1600" b="0" kern="15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6830" marR="36830" marT="36830" marB="3683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CA" sz="1600" b="0" kern="15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Non-causal Models</a:t>
                      </a:r>
                      <a:endParaRPr lang="de-DE" sz="1600" b="0" kern="15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6830" marR="36830" marT="36830" marB="36830"/>
                </a:tc>
                <a:extLst>
                  <a:ext uri="{0D108BD9-81ED-4DB2-BD59-A6C34878D82A}">
                    <a16:rowId xmlns:a16="http://schemas.microsoft.com/office/drawing/2014/main" val="3947076030"/>
                  </a:ext>
                </a:extLst>
              </a:tr>
              <a:tr h="34695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CA" sz="1600" b="0" kern="15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12:15-onward</a:t>
                      </a:r>
                      <a:endParaRPr lang="de-DE" sz="1600" b="0" kern="15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6830" marR="36830" marT="36830" marB="3683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CA" sz="1600" b="0" kern="15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de-DE" sz="1600" b="0" kern="15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6830" marR="36830" marT="36830" marB="3683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600" b="0" kern="15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Lunch</a:t>
                      </a:r>
                      <a:endParaRPr lang="de-DE" sz="1600" b="0" kern="15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6830" marR="36830" marT="36830" marB="36830"/>
                </a:tc>
                <a:extLst>
                  <a:ext uri="{0D108BD9-81ED-4DB2-BD59-A6C34878D82A}">
                    <a16:rowId xmlns:a16="http://schemas.microsoft.com/office/drawing/2014/main" val="4063248823"/>
                  </a:ext>
                </a:extLst>
              </a:tr>
              <a:tr h="34695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CA" sz="1600" b="0" kern="15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After lunch</a:t>
                      </a:r>
                      <a:endParaRPr lang="de-DE" sz="1600" b="0" kern="15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6830" marR="36830" marT="36830" marB="3683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CA" sz="1600" b="0" kern="15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  <a:endParaRPr lang="de-DE" sz="1600" b="0" kern="15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6830" marR="36830" marT="36830" marB="3683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600" b="0" kern="15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Closing remarks and end of school</a:t>
                      </a:r>
                      <a:endParaRPr lang="de-DE" sz="1600" b="0" kern="15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36830" marR="36830" marT="36830" marB="36830"/>
                </a:tc>
                <a:extLst>
                  <a:ext uri="{0D108BD9-81ED-4DB2-BD59-A6C34878D82A}">
                    <a16:rowId xmlns:a16="http://schemas.microsoft.com/office/drawing/2014/main" val="2974443294"/>
                  </a:ext>
                </a:extLst>
              </a:tr>
            </a:tbl>
          </a:graphicData>
        </a:graphic>
      </p:graphicFrame>
      <p:pic>
        <p:nvPicPr>
          <p:cNvPr id="5" name="Picture 8" descr="Photo of Dominique Unruh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2580" y="562300"/>
            <a:ext cx="860464" cy="10304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2" name="Picture 2" descr="profile pictur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91076" y="562301"/>
            <a:ext cx="741364" cy="10304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23998708"/>
      </p:ext>
    </p:extLst>
  </p:cSld>
  <p:clrMapOvr>
    <a:masterClrMapping/>
  </p:clrMapOvr>
  <p:transition spd="slow">
    <p:push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3707904" y="2636912"/>
            <a:ext cx="175080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4000" b="1" i="1" dirty="0" err="1" smtClean="0"/>
              <a:t>Enjoy</a:t>
            </a:r>
            <a:r>
              <a:rPr lang="de-DE" sz="4000" b="1" i="1" dirty="0" smtClean="0"/>
              <a:t>!</a:t>
            </a:r>
            <a:endParaRPr lang="de-DE" sz="4000" b="1" i="1" dirty="0"/>
          </a:p>
        </p:txBody>
      </p:sp>
    </p:spTree>
    <p:extLst>
      <p:ext uri="{BB962C8B-B14F-4D97-AF65-F5344CB8AC3E}">
        <p14:creationId xmlns:p14="http://schemas.microsoft.com/office/powerpoint/2010/main" val="8920210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11_CASED_PPT_Vorlage2003">
  <a:themeElements>
    <a:clrScheme name="TUDDesign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004E8A"/>
      </a:accent1>
      <a:accent2>
        <a:srgbClr val="F5A300"/>
      </a:accent2>
      <a:accent3>
        <a:srgbClr val="005AA9"/>
      </a:accent3>
      <a:accent4>
        <a:srgbClr val="648B37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 Klassisch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1_CASED_PPT_Vorlage200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1_CASED_PPT_Vorlage2003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1_CASED_PPT_Vorlage2003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1_CASED_PPT_Vorlage2003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1_CASED_PPT_Vorlage2003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1_CASED_PPT_Vorlage2003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1_CASED_PPT_Vorlage2003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1_CASED_PPT_Vorlage2003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1_CASED_PPT_Vorlage2003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1_CASED_PPT_Vorlage2003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1_CASED_PPT_Vorlage2003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1_CASED_PPT_Vorlage2003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3_CASED_PPT_Vorlage2003">
  <a:themeElements>
    <a:clrScheme name="TUDDesign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004E8A"/>
      </a:accent1>
      <a:accent2>
        <a:srgbClr val="F5A300"/>
      </a:accent2>
      <a:accent3>
        <a:srgbClr val="005AA9"/>
      </a:accent3>
      <a:accent4>
        <a:srgbClr val="648B37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 Klassisch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1_CASED_PPT_Vorlage200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1_CASED_PPT_Vorlage2003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1_CASED_PPT_Vorlage2003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1_CASED_PPT_Vorlage2003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1_CASED_PPT_Vorlage2003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1_CASED_PPT_Vorlage2003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1_CASED_PPT_Vorlage2003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1_CASED_PPT_Vorlage2003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1_CASED_PPT_Vorlage2003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1_CASED_PPT_Vorlage2003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1_CASED_PPT_Vorlage2003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1_CASED_PPT_Vorlage2003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2_CASED_PPT_Vorlage2003">
  <a:themeElements>
    <a:clrScheme name="TUDDesign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004E8A"/>
      </a:accent1>
      <a:accent2>
        <a:srgbClr val="F5A300"/>
      </a:accent2>
      <a:accent3>
        <a:srgbClr val="005AA9"/>
      </a:accent3>
      <a:accent4>
        <a:srgbClr val="648B37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 Klassisch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1_CASED_PPT_Vorlage200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1_CASED_PPT_Vorlage2003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1_CASED_PPT_Vorlage2003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1_CASED_PPT_Vorlage2003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1_CASED_PPT_Vorlage2003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1_CASED_PPT_Vorlage2003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1_CASED_PPT_Vorlage2003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1_CASED_PPT_Vorlage2003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1_CASED_PPT_Vorlage2003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1_CASED_PPT_Vorlage2003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1_CASED_PPT_Vorlage2003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1_CASED_PPT_Vorlage2003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10_CASED_PPT_Vorlage2003">
  <a:themeElements>
    <a:clrScheme name="TUDDesign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004E8A"/>
      </a:accent1>
      <a:accent2>
        <a:srgbClr val="F5A300"/>
      </a:accent2>
      <a:accent3>
        <a:srgbClr val="005AA9"/>
      </a:accent3>
      <a:accent4>
        <a:srgbClr val="75BDFF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 Klassisch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0_CASED_PPT_Vorlage200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0_CASED_PPT_Vorlage2003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0_CASED_PPT_Vorlage2003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0_CASED_PPT_Vorlage2003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0_CASED_PPT_Vorlage2003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0_CASED_PPT_Vorlage2003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0_CASED_PPT_Vorlage2003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0_CASED_PPT_Vorlage2003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0_CASED_PPT_Vorlage2003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0_CASED_PPT_Vorlage2003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0_CASED_PPT_Vorlage2003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0_CASED_PPT_Vorlage2003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399</Words>
  <Application>Microsoft Office PowerPoint</Application>
  <PresentationFormat>Bildschirmpräsentation (4:3)</PresentationFormat>
  <Paragraphs>182</Paragraphs>
  <Slides>8</Slides>
  <Notes>6</Notes>
  <HiddenSlides>1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4</vt:i4>
      </vt:variant>
      <vt:variant>
        <vt:lpstr>Folientitel</vt:lpstr>
      </vt:variant>
      <vt:variant>
        <vt:i4>8</vt:i4>
      </vt:variant>
    </vt:vector>
  </HeadingPairs>
  <TitlesOfParts>
    <vt:vector size="18" baseType="lpstr">
      <vt:lpstr>Arial</vt:lpstr>
      <vt:lpstr>Bitstream Charter</vt:lpstr>
      <vt:lpstr>Stafford</vt:lpstr>
      <vt:lpstr>Times New Roman</vt:lpstr>
      <vt:lpstr>Verdana</vt:lpstr>
      <vt:lpstr>Wingdings</vt:lpstr>
      <vt:lpstr>11_CASED_PPT_Vorlage2003</vt:lpstr>
      <vt:lpstr>13_CASED_PPT_Vorlage2003</vt:lpstr>
      <vt:lpstr>12_CASED_PPT_Vorlage2003</vt:lpstr>
      <vt:lpstr>10_CASED_PPT_Vorlage2003</vt:lpstr>
      <vt:lpstr>CROSSING Winter School on Quantum Security 2016</vt:lpstr>
      <vt:lpstr>Behind the Scenes</vt:lpstr>
      <vt:lpstr>Program Monday</vt:lpstr>
      <vt:lpstr>Program Tuesday</vt:lpstr>
      <vt:lpstr>Program Wednesday</vt:lpstr>
      <vt:lpstr>Program Thursday</vt:lpstr>
      <vt:lpstr>Program Friday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Titelseite Haupt-Überschrift</dc:title>
  <dc:creator>Anne Grauenhorst</dc:creator>
  <cp:lastModifiedBy>Marc Fischlin</cp:lastModifiedBy>
  <cp:revision>1122</cp:revision>
  <cp:lastPrinted>2013-06-04T09:00:13Z</cp:lastPrinted>
  <dcterms:created xsi:type="dcterms:W3CDTF">2009-03-26T09:46:46Z</dcterms:created>
  <dcterms:modified xsi:type="dcterms:W3CDTF">2016-01-24T13:06:11Z</dcterms:modified>
</cp:coreProperties>
</file>