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3.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4.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71" r:id="rId2"/>
    <p:sldMasterId id="2147483685" r:id="rId3"/>
    <p:sldMasterId id="2147483697" r:id="rId4"/>
    <p:sldMasterId id="2147483710" r:id="rId5"/>
    <p:sldMasterId id="2147483713" r:id="rId6"/>
    <p:sldMasterId id="2147483746" r:id="rId7"/>
    <p:sldMasterId id="2147483761" r:id="rId8"/>
    <p:sldMasterId id="2147483772" r:id="rId9"/>
    <p:sldMasterId id="2147483784" r:id="rId10"/>
    <p:sldMasterId id="2147483796" r:id="rId11"/>
    <p:sldMasterId id="2147483808" r:id="rId12"/>
    <p:sldMasterId id="2147483820" r:id="rId13"/>
    <p:sldMasterId id="2147483862" r:id="rId14"/>
    <p:sldMasterId id="2147483874" r:id="rId15"/>
    <p:sldMasterId id="2147483885" r:id="rId16"/>
    <p:sldMasterId id="2147483897" r:id="rId17"/>
    <p:sldMasterId id="2147483953" r:id="rId18"/>
    <p:sldMasterId id="2147483961" r:id="rId19"/>
    <p:sldMasterId id="2147483989" r:id="rId20"/>
    <p:sldMasterId id="2147484020" r:id="rId21"/>
    <p:sldMasterId id="2147484032" r:id="rId22"/>
    <p:sldMasterId id="2147484062" r:id="rId23"/>
    <p:sldMasterId id="2147484091" r:id="rId24"/>
    <p:sldMasterId id="2147484103" r:id="rId25"/>
    <p:sldMasterId id="2147484131" r:id="rId26"/>
    <p:sldMasterId id="2147484143" r:id="rId27"/>
  </p:sldMasterIdLst>
  <p:notesMasterIdLst>
    <p:notesMasterId r:id="rId80"/>
  </p:notesMasterIdLst>
  <p:handoutMasterIdLst>
    <p:handoutMasterId r:id="rId81"/>
  </p:handoutMasterIdLst>
  <p:sldIdLst>
    <p:sldId id="1480" r:id="rId28"/>
    <p:sldId id="1354" r:id="rId29"/>
    <p:sldId id="1627" r:id="rId30"/>
    <p:sldId id="1628" r:id="rId31"/>
    <p:sldId id="1633" r:id="rId32"/>
    <p:sldId id="1630" r:id="rId33"/>
    <p:sldId id="1631" r:id="rId34"/>
    <p:sldId id="1632" r:id="rId35"/>
    <p:sldId id="1634" r:id="rId36"/>
    <p:sldId id="1629" r:id="rId37"/>
    <p:sldId id="1618" r:id="rId38"/>
    <p:sldId id="1590" r:id="rId39"/>
    <p:sldId id="1604" r:id="rId40"/>
    <p:sldId id="1605" r:id="rId41"/>
    <p:sldId id="1608" r:id="rId42"/>
    <p:sldId id="1592" r:id="rId43"/>
    <p:sldId id="1611" r:id="rId44"/>
    <p:sldId id="1612" r:id="rId45"/>
    <p:sldId id="1614" r:id="rId46"/>
    <p:sldId id="1594" r:id="rId47"/>
    <p:sldId id="1595" r:id="rId48"/>
    <p:sldId id="1596" r:id="rId49"/>
    <p:sldId id="1597" r:id="rId50"/>
    <p:sldId id="1598" r:id="rId51"/>
    <p:sldId id="1599" r:id="rId52"/>
    <p:sldId id="1600" r:id="rId53"/>
    <p:sldId id="1625" r:id="rId54"/>
    <p:sldId id="1626" r:id="rId55"/>
    <p:sldId id="1531" r:id="rId56"/>
    <p:sldId id="1635" r:id="rId57"/>
    <p:sldId id="1474" r:id="rId58"/>
    <p:sldId id="1504" r:id="rId59"/>
    <p:sldId id="1505" r:id="rId60"/>
    <p:sldId id="1506" r:id="rId61"/>
    <p:sldId id="1507" r:id="rId62"/>
    <p:sldId id="1508" r:id="rId63"/>
    <p:sldId id="1509" r:id="rId64"/>
    <p:sldId id="1482" r:id="rId65"/>
    <p:sldId id="1470" r:id="rId66"/>
    <p:sldId id="1471" r:id="rId67"/>
    <p:sldId id="1473" r:id="rId68"/>
    <p:sldId id="1475" r:id="rId69"/>
    <p:sldId id="1476" r:id="rId70"/>
    <p:sldId id="1477" r:id="rId71"/>
    <p:sldId id="1514" r:id="rId72"/>
    <p:sldId id="1464" r:id="rId73"/>
    <p:sldId id="1487" r:id="rId74"/>
    <p:sldId id="1488" r:id="rId75"/>
    <p:sldId id="1489" r:id="rId76"/>
    <p:sldId id="1490" r:id="rId77"/>
    <p:sldId id="1585" r:id="rId78"/>
    <p:sldId id="1602" r:id="rId79"/>
  </p:sldIdLst>
  <p:sldSz cx="9144000" cy="6858000" type="letter"/>
  <p:notesSz cx="7019925" cy="9305925"/>
  <p:custDataLst>
    <p:tags r:id="rId82"/>
  </p:custDataLst>
  <p:defaultTextStyle>
    <a:defPPr>
      <a:defRPr lang="ja-JP"/>
    </a:defPPr>
    <a:lvl1pPr algn="ctr" rtl="0" fontAlgn="base">
      <a:spcBef>
        <a:spcPct val="0"/>
      </a:spcBef>
      <a:spcAft>
        <a:spcPct val="0"/>
      </a:spcAft>
      <a:defRPr kumimoji="1" sz="24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FF66"/>
    <a:srgbClr val="FDD9E3"/>
    <a:srgbClr val="99FFCC"/>
    <a:srgbClr val="9900CC"/>
    <a:srgbClr val="00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96879" autoAdjust="0"/>
  </p:normalViewPr>
  <p:slideViewPr>
    <p:cSldViewPr>
      <p:cViewPr varScale="1">
        <p:scale>
          <a:sx n="83" d="100"/>
          <a:sy n="83" d="100"/>
        </p:scale>
        <p:origin x="98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7" d="100"/>
          <a:sy n="47" d="100"/>
        </p:scale>
        <p:origin x="-2161" y="-77"/>
      </p:cViewPr>
      <p:guideLst>
        <p:guide orient="horz" pos="2932"/>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slide" Target="slides/slide49.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tags" Target="tags/tag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43238" cy="461963"/>
          </a:xfrm>
          <a:prstGeom prst="rect">
            <a:avLst/>
          </a:prstGeom>
          <a:noFill/>
          <a:ln w="9525">
            <a:noFill/>
            <a:miter lim="800000"/>
            <a:headEnd/>
            <a:tailEnd/>
          </a:ln>
          <a:effectLst/>
        </p:spPr>
        <p:txBody>
          <a:bodyPr vert="horz" wrap="square" lIns="91538" tIns="45767" rIns="91538" bIns="45767" numCol="1" anchor="t" anchorCtr="0" compatLnSpc="1">
            <a:prstTxWarp prst="textNoShape">
              <a:avLst/>
            </a:prstTxWarp>
          </a:bodyPr>
          <a:lstStyle>
            <a:lvl1pPr algn="l">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975100" y="0"/>
            <a:ext cx="3043238" cy="461963"/>
          </a:xfrm>
          <a:prstGeom prst="rect">
            <a:avLst/>
          </a:prstGeom>
          <a:noFill/>
          <a:ln w="9525">
            <a:noFill/>
            <a:miter lim="800000"/>
            <a:headEnd/>
            <a:tailEnd/>
          </a:ln>
          <a:effectLst/>
        </p:spPr>
        <p:txBody>
          <a:bodyPr vert="horz" wrap="square" lIns="91538" tIns="45767" rIns="91538" bIns="45767" numCol="1" anchor="t" anchorCtr="0" compatLnSpc="1">
            <a:prstTxWarp prst="textNoShape">
              <a:avLst/>
            </a:prstTxWarp>
          </a:bodyPr>
          <a:lstStyle>
            <a:lvl1pPr algn="r">
              <a:defRPr sz="1200">
                <a:latin typeface="Times New Roman" pitchFamily="18" charset="0"/>
              </a:defRPr>
            </a:lvl1pPr>
          </a:lstStyle>
          <a:p>
            <a:pPr>
              <a:defRPr/>
            </a:pPr>
            <a:r>
              <a:rPr lang="en-US"/>
              <a:t>November 16, 2004</a:t>
            </a:r>
          </a:p>
        </p:txBody>
      </p:sp>
      <p:sp>
        <p:nvSpPr>
          <p:cNvPr id="86020" name="Rectangle 4"/>
          <p:cNvSpPr>
            <a:spLocks noGrp="1" noChangeArrowheads="1"/>
          </p:cNvSpPr>
          <p:nvPr>
            <p:ph type="ftr" sz="quarter" idx="2"/>
          </p:nvPr>
        </p:nvSpPr>
        <p:spPr bwMode="auto">
          <a:xfrm>
            <a:off x="0" y="8840788"/>
            <a:ext cx="3043238" cy="463550"/>
          </a:xfrm>
          <a:prstGeom prst="rect">
            <a:avLst/>
          </a:prstGeom>
          <a:noFill/>
          <a:ln w="9525">
            <a:noFill/>
            <a:miter lim="800000"/>
            <a:headEnd/>
            <a:tailEnd/>
          </a:ln>
          <a:effectLst/>
        </p:spPr>
        <p:txBody>
          <a:bodyPr vert="horz" wrap="square" lIns="91538" tIns="45767" rIns="91538" bIns="45767" numCol="1" anchor="b" anchorCtr="0" compatLnSpc="1">
            <a:prstTxWarp prst="textNoShape">
              <a:avLst/>
            </a:prstTxWarp>
          </a:bodyPr>
          <a:lstStyle>
            <a:lvl1pPr algn="l">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975100" y="8840788"/>
            <a:ext cx="3043238" cy="463550"/>
          </a:xfrm>
          <a:prstGeom prst="rect">
            <a:avLst/>
          </a:prstGeom>
          <a:noFill/>
          <a:ln w="9525">
            <a:noFill/>
            <a:miter lim="800000"/>
            <a:headEnd/>
            <a:tailEnd/>
          </a:ln>
          <a:effectLst/>
        </p:spPr>
        <p:txBody>
          <a:bodyPr vert="horz" wrap="square" lIns="91538" tIns="45767" rIns="91538" bIns="45767" numCol="1" anchor="b" anchorCtr="0" compatLnSpc="1">
            <a:prstTxWarp prst="textNoShape">
              <a:avLst/>
            </a:prstTxWarp>
          </a:bodyPr>
          <a:lstStyle>
            <a:lvl1pPr algn="r">
              <a:defRPr sz="1200">
                <a:latin typeface="Times New Roman" pitchFamily="18" charset="0"/>
              </a:defRPr>
            </a:lvl1pPr>
          </a:lstStyle>
          <a:p>
            <a:pPr>
              <a:defRPr/>
            </a:pPr>
            <a:fld id="{46F723BA-B30E-49BF-96E4-73FB6F49F20F}" type="slidenum">
              <a:rPr lang="en-US"/>
              <a:pPr>
                <a:defRPr/>
              </a:pPr>
              <a:t>‹#›</a:t>
            </a:fld>
            <a:endParaRPr lang="en-US"/>
          </a:p>
        </p:txBody>
      </p:sp>
    </p:spTree>
    <p:extLst>
      <p:ext uri="{BB962C8B-B14F-4D97-AF65-F5344CB8AC3E}">
        <p14:creationId xmlns:p14="http://schemas.microsoft.com/office/powerpoint/2010/main" val="3881991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3238" cy="461963"/>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lvl1pPr algn="l" defTabSz="931863">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3975100" y="0"/>
            <a:ext cx="3043238" cy="461963"/>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lvl1pPr algn="r" defTabSz="931863">
              <a:defRPr sz="1200">
                <a:latin typeface="Times New Roman" pitchFamily="18" charset="0"/>
              </a:defRPr>
            </a:lvl1pPr>
          </a:lstStyle>
          <a:p>
            <a:pPr>
              <a:defRPr/>
            </a:pPr>
            <a:r>
              <a:rPr lang="en-US"/>
              <a:t>November 16, 2004</a:t>
            </a:r>
          </a:p>
        </p:txBody>
      </p:sp>
      <p:sp>
        <p:nvSpPr>
          <p:cNvPr id="10244" name="Rectangle 4"/>
          <p:cNvSpPr>
            <a:spLocks noGrp="1" noRot="1" noChangeAspect="1" noChangeArrowheads="1" noTextEdit="1"/>
          </p:cNvSpPr>
          <p:nvPr>
            <p:ph type="sldImg" idx="2"/>
          </p:nvPr>
        </p:nvSpPr>
        <p:spPr bwMode="auto">
          <a:xfrm>
            <a:off x="1184275" y="698500"/>
            <a:ext cx="4656138" cy="349250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703263" y="4421188"/>
            <a:ext cx="5613400" cy="4186237"/>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40788"/>
            <a:ext cx="3043238" cy="463550"/>
          </a:xfrm>
          <a:prstGeom prst="rect">
            <a:avLst/>
          </a:prstGeom>
          <a:noFill/>
          <a:ln w="9525">
            <a:noFill/>
            <a:miter lim="800000"/>
            <a:headEnd/>
            <a:tailEnd/>
          </a:ln>
          <a:effectLst/>
        </p:spPr>
        <p:txBody>
          <a:bodyPr vert="horz" wrap="square" lIns="93056" tIns="46530" rIns="93056" bIns="46530" numCol="1" anchor="b" anchorCtr="0" compatLnSpc="1">
            <a:prstTxWarp prst="textNoShape">
              <a:avLst/>
            </a:prstTxWarp>
          </a:bodyPr>
          <a:lstStyle>
            <a:lvl1pPr algn="l" defTabSz="931863">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3975100" y="8840788"/>
            <a:ext cx="3043238" cy="463550"/>
          </a:xfrm>
          <a:prstGeom prst="rect">
            <a:avLst/>
          </a:prstGeom>
          <a:noFill/>
          <a:ln w="9525">
            <a:noFill/>
            <a:miter lim="800000"/>
            <a:headEnd/>
            <a:tailEnd/>
          </a:ln>
          <a:effectLst/>
        </p:spPr>
        <p:txBody>
          <a:bodyPr vert="horz" wrap="square" lIns="93056" tIns="46530" rIns="93056" bIns="46530" numCol="1" anchor="b" anchorCtr="0" compatLnSpc="1">
            <a:prstTxWarp prst="textNoShape">
              <a:avLst/>
            </a:prstTxWarp>
          </a:bodyPr>
          <a:lstStyle>
            <a:lvl1pPr algn="r" defTabSz="931863">
              <a:defRPr sz="1200">
                <a:latin typeface="Times New Roman" pitchFamily="18" charset="0"/>
              </a:defRPr>
            </a:lvl1pPr>
          </a:lstStyle>
          <a:p>
            <a:pPr>
              <a:defRPr/>
            </a:pPr>
            <a:fld id="{A4DBFF44-95A8-4750-B5DC-32821BCC1EC7}" type="slidenum">
              <a:rPr lang="en-US"/>
              <a:pPr>
                <a:defRPr/>
              </a:pPr>
              <a:t>‹#›</a:t>
            </a:fld>
            <a:endParaRPr lang="en-US"/>
          </a:p>
        </p:txBody>
      </p:sp>
    </p:spTree>
    <p:extLst>
      <p:ext uri="{BB962C8B-B14F-4D97-AF65-F5344CB8AC3E}">
        <p14:creationId xmlns:p14="http://schemas.microsoft.com/office/powerpoint/2010/main" val="1329934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6B58E43-843F-4333-864E-D0D9672494BB}" type="slidenum">
              <a:rPr lang="en-US" smtClean="0">
                <a:solidFill>
                  <a:srgbClr val="000000"/>
                </a:solidFill>
              </a:rPr>
              <a:pPr/>
              <a:t>1</a:t>
            </a:fld>
            <a:endParaRPr lang="en-US" smtClean="0">
              <a:solidFill>
                <a:srgbClr val="000000"/>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0477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2:18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89385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4DBFF44-95A8-4750-B5DC-32821BCC1EC7}" type="slidenum">
              <a:rPr kumimoji="1"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1" lang="en-US" sz="1200" b="0" i="0" u="none" strike="noStrike" kern="120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94358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that Legendre symbol has flat spectrum (whiteboard). Split character</a:t>
            </a:r>
            <a:r>
              <a:rPr lang="en-US" baseline="0" dirty="0" smtClean="0"/>
              <a:t> sum into 2 parts: Square and Non-squares.</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4DBFF44-95A8-4750-B5DC-32821BCC1EC7}" type="slidenum">
              <a:rPr kumimoji="1"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1"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43246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2:18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3495547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
        <p:nvSpPr>
          <p:cNvPr id="10" name="Date Placeholder 9"/>
          <p:cNvSpPr>
            <a:spLocks noGrp="1"/>
          </p:cNvSpPr>
          <p:nvPr>
            <p:ph type="dt" idx="13"/>
          </p:nvPr>
        </p:nvSpPr>
        <p:spPr/>
        <p:txBody>
          <a:bodyPr/>
          <a:lstStyle/>
          <a:p>
            <a:fld id="{20C21322-687B-4FB5-9B87-4A26FB21CF38}" type="datetime8">
              <a:rPr lang="en-US" smtClean="0">
                <a:solidFill>
                  <a:prstClr val="black"/>
                </a:solidFill>
              </a:rPr>
              <a:pPr/>
              <a:t>1/26/2016 2:18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3767874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A2A49B-2C11-4E6D-80E9-A696A88B5E38}" type="slidenum">
              <a:rPr lang="en-US">
                <a:solidFill>
                  <a:prstClr val="black"/>
                </a:solidFill>
              </a:rPr>
              <a:pPr/>
              <a:t>2</a:t>
            </a:fld>
            <a:endParaRPr lang="en-US">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1783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2:18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431889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group addresses 3 main themes: what are the sorts of problems for which a quantum computer is *really* good for? How do we architect a quantum computer and how do we make it resilient against noise? And finally: how do we program it and develop software that then can be executed on such a quantum machine? </a:t>
            </a:r>
          </a:p>
          <a:p>
            <a:endParaRPr lang="en-US" baseline="0" dirty="0" smtClean="0"/>
          </a:p>
          <a:p>
            <a:r>
              <a:rPr lang="en-US" baseline="0" dirty="0" smtClean="0"/>
              <a:t>We were founded in January 2012</a:t>
            </a:r>
          </a:p>
          <a:p>
            <a:endParaRPr lang="en-US" baseline="0" dirty="0" smtClean="0"/>
          </a:p>
          <a:p>
            <a:r>
              <a:rPr lang="en-US" baseline="0" dirty="0" smtClean="0"/>
              <a:t>The latter two areas SUPPORT the development of quantum algorithms</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562DE-B93B-4FA5-ACB5-9EF3421E072B}"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1/26/2016 2:18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20350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EPR is the basic entanglement</a:t>
            </a:r>
            <a:r>
              <a:rPr lang="en-US" baseline="0" dirty="0" smtClean="0"/>
              <a:t> operation</a:t>
            </a:r>
          </a:p>
          <a:p>
            <a:endParaRPr lang="en-US" baseline="0" dirty="0" smtClean="0"/>
          </a:p>
          <a:p>
            <a:r>
              <a:rPr lang="en-US" baseline="0" dirty="0" smtClean="0"/>
              <a:t>Teleport builds the entire example. Note that the drawings on the right were generated automatically by the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0F0081-C2FA-4321-99BE-E50E68E72943}" type="slidenum">
              <a:rPr kumimoji="0" lang="en-US" sz="1200" b="0" i="0" u="none" strike="noStrike" kern="1200" cap="none" spc="0" normalizeH="0" baseline="0" noProof="0" smtClean="0">
                <a:ln>
                  <a:noFill/>
                </a:ln>
                <a:solidFill>
                  <a:prstClr val="black"/>
                </a:solidFill>
                <a:effectLst/>
                <a:uLnTx/>
                <a:uFillTx/>
                <a:latin typeface="Segoe U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92794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a:t>
                </a:r>
                <a:r>
                  <a:rPr lang="en-US" baseline="0" dirty="0" smtClean="0"/>
                  <a:t> core of the algorithm is a modular adder. Here is a block by block breakdown with the actual LIQ</a:t>
                </a:r>
                <a14:m>
                  <m:oMath xmlns:m="http://schemas.openxmlformats.org/officeDocument/2006/math">
                    <m:r>
                      <a:rPr lang="en-US" b="0" i="1" baseline="0" smtClean="0">
                        <a:latin typeface="Cambria Math"/>
                      </a:rPr>
                      <m:t>𝑈𝑖</m:t>
                    </m:r>
                    <m:r>
                      <a:rPr lang="en-US" b="0" i="1" baseline="0" smtClean="0">
                        <a:latin typeface="Cambria Math"/>
                      </a:rPr>
                      <m:t>|⟩</m:t>
                    </m:r>
                  </m:oMath>
                </a14:m>
                <a:r>
                  <a:rPr lang="en-US" dirty="0" smtClean="0"/>
                  <a:t> code</a:t>
                </a:r>
                <a:r>
                  <a:rPr lang="en-US" baseline="0" dirty="0" smtClean="0"/>
                  <a:t> that generated the circuit.</a:t>
                </a:r>
              </a:p>
              <a:p>
                <a:endParaRPr lang="en-US" dirty="0"/>
              </a:p>
            </p:txBody>
          </p:sp>
        </mc:Choice>
        <mc:Fallback xmlns="">
          <p:sp>
            <p:nvSpPr>
              <p:cNvPr id="3" name="Notes Placeholder 2"/>
              <p:cNvSpPr>
                <a:spLocks noGrp="1"/>
              </p:cNvSpPr>
              <p:nvPr>
                <p:ph type="body" idx="1"/>
              </p:nvPr>
            </p:nvSpPr>
            <p:spPr/>
            <p:txBody>
              <a:bodyPr/>
              <a:lstStyle/>
              <a:p>
                <a:r>
                  <a:rPr lang="en-US" dirty="0" smtClean="0"/>
                  <a:t>The</a:t>
                </a:r>
                <a:r>
                  <a:rPr lang="en-US" baseline="0" dirty="0" smtClean="0"/>
                  <a:t> core of the algorithm is a modular adder. Here is a block by block breakdown with the actual LIQ</a:t>
                </a:r>
                <a:r>
                  <a:rPr lang="en-US" b="0" i="0" baseline="0" smtClean="0">
                    <a:latin typeface="Cambria Math"/>
                  </a:rPr>
                  <a:t>𝑈𝑖|⟩</a:t>
                </a:r>
                <a:r>
                  <a:rPr lang="en-US" dirty="0" smtClean="0"/>
                  <a:t> code</a:t>
                </a:r>
                <a:r>
                  <a:rPr lang="en-US" baseline="0" dirty="0" smtClean="0"/>
                  <a:t> that generated the circuit.</a:t>
                </a:r>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0F0081-C2FA-4321-99BE-E50E68E72943}" type="slidenum">
              <a:rPr kumimoji="0" lang="en-US" sz="1200" b="0" i="0" u="none" strike="noStrike" kern="1200" cap="none" spc="0" normalizeH="0" baseline="0" noProof="0" smtClean="0">
                <a:ln>
                  <a:noFill/>
                </a:ln>
                <a:solidFill>
                  <a:prstClr val="black"/>
                </a:solidFill>
                <a:effectLst/>
                <a:uLnTx/>
                <a:uFillTx/>
                <a:latin typeface="Segoe U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217728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more complicated example.</a:t>
            </a:r>
            <a:r>
              <a:rPr lang="en-US" baseline="0" dirty="0" smtClean="0"/>
              <a:t> Shor’s algorithm to factor a number unto a product of two primes. The literature usually shows factoring the number 15 (4 bits) we’ve done numbers as large as 8189 (13 bits). This is the largest simulation of this type that we know of.</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0F0081-C2FA-4321-99BE-E50E68E72943}" type="slidenum">
              <a:rPr kumimoji="0" lang="en-US" sz="1200" b="0" i="0" u="none" strike="noStrike" kern="1200" cap="none" spc="0" normalizeH="0" baseline="0" noProof="0" smtClean="0">
                <a:ln>
                  <a:noFill/>
                </a:ln>
                <a:solidFill>
                  <a:prstClr val="black"/>
                </a:solidFill>
                <a:effectLst/>
                <a:uLnTx/>
                <a:uFillTx/>
                <a:latin typeface="Segoe U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111347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group addresses 3 main themes: what are the sorts of problems for which a quantum computer is *really* good for? How do we architect a quantum computer and how do we make it resilient against noise? And finally: how do we program it and develop software that then can be executed on such a quantum machine? </a:t>
            </a:r>
          </a:p>
          <a:p>
            <a:endParaRPr lang="en-US" baseline="0" dirty="0" smtClean="0"/>
          </a:p>
          <a:p>
            <a:r>
              <a:rPr lang="en-US" baseline="0" dirty="0" smtClean="0"/>
              <a:t>We were founded in January 2012</a:t>
            </a:r>
          </a:p>
          <a:p>
            <a:endParaRPr lang="en-US" baseline="0" dirty="0" smtClean="0"/>
          </a:p>
          <a:p>
            <a:r>
              <a:rPr lang="en-US" baseline="0" dirty="0" smtClean="0"/>
              <a:t>The latter two areas SUPPORT the development of quantum algorithms</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562DE-B93B-4FA5-ACB5-9EF3421E072B}"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1/26/2016 2:18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60787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group addresses 3 main themes: what are the sorts of problems for which a quantum computer is *really* good for? How do we architect a quantum computer and how do we make it resilient against noise? And finally: how do we program it and develop software that then can be executed on such a quantum machine? </a:t>
            </a:r>
          </a:p>
          <a:p>
            <a:endParaRPr lang="en-US" baseline="0" dirty="0" smtClean="0"/>
          </a:p>
          <a:p>
            <a:r>
              <a:rPr lang="en-US" baseline="0" dirty="0" smtClean="0"/>
              <a:t>We were founded in January 2012</a:t>
            </a:r>
          </a:p>
          <a:p>
            <a:endParaRPr lang="en-US" baseline="0" dirty="0" smtClean="0"/>
          </a:p>
          <a:p>
            <a:r>
              <a:rPr lang="en-US" baseline="0" dirty="0" smtClean="0"/>
              <a:t>The latter two areas SUPPORT the development of quantum algorithms</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562DE-B93B-4FA5-ACB5-9EF3421E072B}"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1/26/2016 2:18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18865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7.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7.xml"/><Relationship Id="rId4" Type="http://schemas.openxmlformats.org/officeDocument/2006/relationships/image" Target="../media/image12.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7.xml"/><Relationship Id="rId4" Type="http://schemas.openxmlformats.org/officeDocument/2006/relationships/image" Target="../media/image9.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8.xml"/><Relationship Id="rId4" Type="http://schemas.openxmlformats.org/officeDocument/2006/relationships/image" Target="../media/image19.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9.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9.xml"/><Relationship Id="rId4" Type="http://schemas.openxmlformats.org/officeDocument/2006/relationships/image" Target="../media/image12.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9.xml"/><Relationship Id="rId4" Type="http://schemas.openxmlformats.org/officeDocument/2006/relationships/image" Target="../media/image12.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9.xml"/><Relationship Id="rId4" Type="http://schemas.openxmlformats.org/officeDocument/2006/relationships/image" Target="../media/image9.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2.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2.xml"/><Relationship Id="rId4" Type="http://schemas.openxmlformats.org/officeDocument/2006/relationships/image" Target="../media/image12.emf"/></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2.xml"/><Relationship Id="rId4" Type="http://schemas.openxmlformats.org/officeDocument/2006/relationships/image" Target="../media/image12.emf"/></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2.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openxmlformats.org/officeDocument/2006/relationships/image" Target="../media/image30.emf"/><Relationship Id="rId2" Type="http://schemas.openxmlformats.org/officeDocument/2006/relationships/image" Target="../media/image27.jpg"/><Relationship Id="rId1" Type="http://schemas.openxmlformats.org/officeDocument/2006/relationships/slideMaster" Target="../slideMasters/slideMaster23.xml"/><Relationship Id="rId6" Type="http://schemas.openxmlformats.org/officeDocument/2006/relationships/image" Target="../media/image3.emf"/><Relationship Id="rId5" Type="http://schemas.openxmlformats.org/officeDocument/2006/relationships/image" Target="../media/image29.jpeg"/><Relationship Id="rId4"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jpg"/><Relationship Id="rId1" Type="http://schemas.openxmlformats.org/officeDocument/2006/relationships/slideMaster" Target="../slideMasters/slideMaster23.xml"/><Relationship Id="rId4" Type="http://schemas.openxmlformats.org/officeDocument/2006/relationships/image" Target="../media/image30.emf"/></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5.xml"/><Relationship Id="rId4" Type="http://schemas.openxmlformats.org/officeDocument/2006/relationships/image" Target="../media/image4.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5.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5.xml"/><Relationship Id="rId4" Type="http://schemas.openxmlformats.org/officeDocument/2006/relationships/image" Target="../media/image12.emf"/></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5.xml"/><Relationship Id="rId4" Type="http://schemas.openxmlformats.org/officeDocument/2006/relationships/image" Target="../media/image12.emf"/></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5.xml"/><Relationship Id="rId4" Type="http://schemas.openxmlformats.org/officeDocument/2006/relationships/image" Target="../media/image9.emf"/></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Martin Sty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93077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27764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690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949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4568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29279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70397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8340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9342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15258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18307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6930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44898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823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25524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07877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63348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53953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8103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0507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408590145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algn="l" defTabSz="685845" fontAlgn="auto">
              <a:spcBef>
                <a:spcPts val="0"/>
              </a:spcBef>
              <a:spcAft>
                <a:spcPts val="0"/>
              </a:spcAft>
            </a:pPr>
            <a:endParaRPr kumimoji="0" lang="en-US" sz="1324">
              <a:solidFill>
                <a:srgbClr val="525051"/>
              </a:solidFill>
              <a:latin typeface="Segoe UI"/>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400022106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defTabSz="685647"/>
            <a:endParaRPr kumimoji="0"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defTabSz="514167"/>
            <a:endParaRPr kumimoji="0"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503597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990676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885679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3366266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1732523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62099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899148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855955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190293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9039999"/>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6043543"/>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12966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9014027"/>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57889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5501592"/>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607727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10477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546717"/>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615996"/>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726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524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513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defTabSz="685647"/>
            <a:endParaRPr kumimoji="0" lang="en-US" sz="132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415154"/>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983826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January 26, 2016</a:t>
            </a:r>
            <a:endParaRPr kumimoji="0" lang="en-US" sz="1324">
              <a:solidFill>
                <a:srgbClr val="525051"/>
              </a:solidFill>
              <a:latin typeface="Segoe U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M. Roetteler</a:t>
            </a:r>
            <a:endParaRPr kumimoji="0" lang="en-US" sz="1324">
              <a:solidFill>
                <a:srgbClr val="525051"/>
              </a:solidFill>
              <a:latin typeface="Segoe U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lgn="l" defTabSz="685845" fontAlgn="auto">
              <a:spcBef>
                <a:spcPts val="0"/>
              </a:spcBef>
              <a:spcAft>
                <a:spcPts val="0"/>
              </a:spcAft>
            </a:pPr>
            <a:fld id="{CE0F7553-24D4-49B9-BB48-41B3E4A171BE}" type="slidenum">
              <a:rPr kumimoji="0" lang="en-US" sz="1324" smtClean="0">
                <a:solidFill>
                  <a:srgbClr val="525051"/>
                </a:solidFill>
                <a:latin typeface="Segoe UI"/>
              </a:rPr>
              <a:pPr algn="l" defTabSz="685845" fontAlgn="auto">
                <a:spcBef>
                  <a:spcPts val="0"/>
                </a:spcBef>
                <a:spcAft>
                  <a:spcPts val="0"/>
                </a:spcAft>
              </a:pPr>
              <a:t>‹#›</a:t>
            </a:fld>
            <a:endParaRPr kumimoji="0" lang="en-US" sz="1324">
              <a:solidFill>
                <a:srgbClr val="525051"/>
              </a:solidFill>
              <a:latin typeface="Segoe UI"/>
            </a:endParaRPr>
          </a:p>
        </p:txBody>
      </p:sp>
    </p:spTree>
    <p:extLst>
      <p:ext uri="{BB962C8B-B14F-4D97-AF65-F5344CB8AC3E}">
        <p14:creationId xmlns:p14="http://schemas.microsoft.com/office/powerpoint/2010/main" val="3617832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terior1">
    <p:spTree>
      <p:nvGrpSpPr>
        <p:cNvPr id="1" name=""/>
        <p:cNvGrpSpPr/>
        <p:nvPr/>
      </p:nvGrpSpPr>
      <p:grpSpPr>
        <a:xfrm>
          <a:off x="0" y="0"/>
          <a:ext cx="0" cy="0"/>
          <a:chOff x="0" y="0"/>
          <a:chExt cx="0" cy="0"/>
        </a:xfrm>
      </p:grpSpPr>
      <p:sp>
        <p:nvSpPr>
          <p:cNvPr id="7" name="Rectangle 6"/>
          <p:cNvSpPr>
            <a:spLocks noChangeAspect="1"/>
          </p:cNvSpPr>
          <p:nvPr userDrawn="1"/>
        </p:nvSpPr>
        <p:spPr>
          <a:xfrm>
            <a:off x="916294" y="2"/>
            <a:ext cx="8222585" cy="1213135"/>
          </a:xfrm>
          <a:prstGeom prst="rect">
            <a:avLst/>
          </a:prstGeom>
          <a:solidFill>
            <a:srgbClr val="005294">
              <a:alpha val="9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Rectangle 8"/>
          <p:cNvSpPr/>
          <p:nvPr userDrawn="1"/>
        </p:nvSpPr>
        <p:spPr>
          <a:xfrm>
            <a:off x="0" y="1"/>
            <a:ext cx="914400" cy="1211748"/>
          </a:xfrm>
          <a:prstGeom prst="rect">
            <a:avLst/>
          </a:prstGeom>
          <a:solidFill>
            <a:srgbClr val="73B63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1" name="Content Placeholder 2"/>
          <p:cNvSpPr>
            <a:spLocks noGrp="1"/>
          </p:cNvSpPr>
          <p:nvPr>
            <p:ph idx="1"/>
          </p:nvPr>
        </p:nvSpPr>
        <p:spPr>
          <a:xfrm>
            <a:off x="0" y="1211309"/>
            <a:ext cx="9144000" cy="4869877"/>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917745" y="-12684"/>
            <a:ext cx="7543800" cy="1219200"/>
          </a:xfrm>
          <a:prstGeom prst="rect">
            <a:avLst/>
          </a:prstGeom>
        </p:spPr>
        <p:txBody>
          <a:bodyPr lIns="91440" tIns="91440" bIns="91440" anchor="ctr"/>
          <a:lstStyle>
            <a:lvl1pPr algn="l">
              <a:defRPr sz="2500">
                <a:solidFill>
                  <a:srgbClr val="FFFFFF"/>
                </a:solidFill>
                <a:latin typeface="Segoe UI Light"/>
                <a:cs typeface="Segoe UI Light"/>
              </a:defRPr>
            </a:lvl1pPr>
          </a:lstStyle>
          <a:p>
            <a:r>
              <a:rPr lang="en-US" dirty="0" smtClean="0"/>
              <a:t>Click to edit Master title style</a:t>
            </a:r>
            <a:endParaRPr lang="en-US" dirty="0"/>
          </a:p>
        </p:txBody>
      </p:sp>
      <p:pic>
        <p:nvPicPr>
          <p:cNvPr id="12" name="Picture 11" descr="MSFT_logo_rgb_C-Wht.png"/>
          <p:cNvPicPr>
            <a:picLocks noChangeAspect="1"/>
          </p:cNvPicPr>
          <p:nvPr userDrawn="1"/>
        </p:nvPicPr>
        <p:blipFill>
          <a:blip r:embed="rId2"/>
          <a:stretch>
            <a:fillRect/>
          </a:stretch>
        </p:blipFill>
        <p:spPr>
          <a:xfrm>
            <a:off x="8086827" y="6396301"/>
            <a:ext cx="914400" cy="264851"/>
          </a:xfrm>
          <a:prstGeom prst="rect">
            <a:avLst/>
          </a:prstGeom>
        </p:spPr>
      </p:pic>
      <p:pic>
        <p:nvPicPr>
          <p:cNvPr id="14" name="Picture 13" descr="PeopleIcon.png"/>
          <p:cNvPicPr>
            <a:picLocks noChangeAspect="1"/>
          </p:cNvPicPr>
          <p:nvPr userDrawn="1"/>
        </p:nvPicPr>
        <p:blipFill>
          <a:blip r:embed="rId3"/>
          <a:stretch>
            <a:fillRect/>
          </a:stretch>
        </p:blipFill>
        <p:spPr>
          <a:xfrm>
            <a:off x="114300" y="148673"/>
            <a:ext cx="685800" cy="914400"/>
          </a:xfrm>
          <a:prstGeom prst="rect">
            <a:avLst/>
          </a:prstGeom>
        </p:spPr>
      </p:pic>
      <p:pic>
        <p:nvPicPr>
          <p:cNvPr id="2" name="Picture 1"/>
          <p:cNvPicPr>
            <a:picLocks noChangeAspect="1"/>
          </p:cNvPicPr>
          <p:nvPr userDrawn="1"/>
        </p:nvPicPr>
        <p:blipFill>
          <a:blip r:embed="rId4"/>
          <a:stretch>
            <a:fillRect/>
          </a:stretch>
        </p:blipFill>
        <p:spPr>
          <a:xfrm>
            <a:off x="5788" y="2748"/>
            <a:ext cx="905384" cy="1211456"/>
          </a:xfrm>
          <a:prstGeom prst="rect">
            <a:avLst/>
          </a:prstGeom>
        </p:spPr>
      </p:pic>
      <p:sp>
        <p:nvSpPr>
          <p:cNvPr id="11" name="Rectangle 10"/>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59794466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nterior1a">
    <p:spTree>
      <p:nvGrpSpPr>
        <p:cNvPr id="1" name=""/>
        <p:cNvGrpSpPr/>
        <p:nvPr/>
      </p:nvGrpSpPr>
      <p:grpSpPr>
        <a:xfrm>
          <a:off x="0" y="0"/>
          <a:ext cx="0" cy="0"/>
          <a:chOff x="0" y="0"/>
          <a:chExt cx="0" cy="0"/>
        </a:xfrm>
      </p:grpSpPr>
      <p:sp>
        <p:nvSpPr>
          <p:cNvPr id="7" name="Rectangle 6"/>
          <p:cNvSpPr>
            <a:spLocks noChangeAspect="1"/>
          </p:cNvSpPr>
          <p:nvPr userDrawn="1"/>
        </p:nvSpPr>
        <p:spPr>
          <a:xfrm>
            <a:off x="916294" y="2"/>
            <a:ext cx="8222585" cy="1213135"/>
          </a:xfrm>
          <a:prstGeom prst="rect">
            <a:avLst/>
          </a:prstGeom>
          <a:solidFill>
            <a:srgbClr val="005294">
              <a:alpha val="9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Rectangle 8"/>
          <p:cNvSpPr/>
          <p:nvPr userDrawn="1"/>
        </p:nvSpPr>
        <p:spPr>
          <a:xfrm>
            <a:off x="0" y="1"/>
            <a:ext cx="914400" cy="1211748"/>
          </a:xfrm>
          <a:prstGeom prst="rect">
            <a:avLst/>
          </a:prstGeom>
          <a:solidFill>
            <a:srgbClr val="73B63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1" name="Content Placeholder 2"/>
          <p:cNvSpPr>
            <a:spLocks noGrp="1"/>
          </p:cNvSpPr>
          <p:nvPr>
            <p:ph idx="1"/>
          </p:nvPr>
        </p:nvSpPr>
        <p:spPr>
          <a:xfrm>
            <a:off x="0" y="1211309"/>
            <a:ext cx="9144000" cy="4869877"/>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917745" y="-12684"/>
            <a:ext cx="7543800" cy="1219200"/>
          </a:xfrm>
          <a:prstGeom prst="rect">
            <a:avLst/>
          </a:prstGeom>
        </p:spPr>
        <p:txBody>
          <a:bodyPr lIns="91440" tIns="91440" bIns="91440" anchor="ctr"/>
          <a:lstStyle>
            <a:lvl1pPr algn="l">
              <a:defRPr sz="2500">
                <a:solidFill>
                  <a:srgbClr val="FFFFFF"/>
                </a:solidFill>
                <a:latin typeface="Segoe UI Light"/>
                <a:cs typeface="Segoe UI Light"/>
              </a:defRPr>
            </a:lvl1pPr>
          </a:lstStyle>
          <a:p>
            <a:r>
              <a:rPr lang="en-US" dirty="0" smtClean="0"/>
              <a:t>Click to edit Master title style</a:t>
            </a:r>
            <a:endParaRPr lang="en-US" dirty="0"/>
          </a:p>
        </p:txBody>
      </p:sp>
      <p:pic>
        <p:nvPicPr>
          <p:cNvPr id="16" name="Picture 15" descr="MSFT_logo_rgb_C-Wht.png"/>
          <p:cNvPicPr>
            <a:picLocks noChangeAspect="1"/>
          </p:cNvPicPr>
          <p:nvPr userDrawn="1"/>
        </p:nvPicPr>
        <p:blipFill>
          <a:blip r:embed="rId2"/>
          <a:stretch>
            <a:fillRect/>
          </a:stretch>
        </p:blipFill>
        <p:spPr>
          <a:xfrm>
            <a:off x="8086827" y="6396301"/>
            <a:ext cx="914400" cy="264851"/>
          </a:xfrm>
          <a:prstGeom prst="rect">
            <a:avLst/>
          </a:prstGeom>
        </p:spPr>
      </p:pic>
      <p:pic>
        <p:nvPicPr>
          <p:cNvPr id="11" name="Picture 10"/>
          <p:cNvPicPr>
            <a:picLocks noChangeAspect="1"/>
          </p:cNvPicPr>
          <p:nvPr userDrawn="1"/>
        </p:nvPicPr>
        <p:blipFill>
          <a:blip r:embed="rId3"/>
          <a:stretch>
            <a:fillRect/>
          </a:stretch>
        </p:blipFill>
        <p:spPr>
          <a:xfrm>
            <a:off x="5788" y="2748"/>
            <a:ext cx="905384" cy="1211456"/>
          </a:xfrm>
          <a:prstGeom prst="rect">
            <a:avLst/>
          </a:prstGeom>
        </p:spPr>
      </p:pic>
      <p:sp>
        <p:nvSpPr>
          <p:cNvPr id="8" name="Rectangle 7"/>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20592620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nterior3">
    <p:spTree>
      <p:nvGrpSpPr>
        <p:cNvPr id="1" name=""/>
        <p:cNvGrpSpPr/>
        <p:nvPr/>
      </p:nvGrpSpPr>
      <p:grpSpPr>
        <a:xfrm>
          <a:off x="0" y="0"/>
          <a:ext cx="0" cy="0"/>
          <a:chOff x="0" y="0"/>
          <a:chExt cx="0" cy="0"/>
        </a:xfrm>
      </p:grpSpPr>
      <p:sp>
        <p:nvSpPr>
          <p:cNvPr id="11" name="Rectangle 10"/>
          <p:cNvSpPr>
            <a:spLocks noChangeAspect="1"/>
          </p:cNvSpPr>
          <p:nvPr userDrawn="1"/>
        </p:nvSpPr>
        <p:spPr>
          <a:xfrm>
            <a:off x="916294" y="2"/>
            <a:ext cx="8222585" cy="1213135"/>
          </a:xfrm>
          <a:prstGeom prst="rect">
            <a:avLst/>
          </a:prstGeom>
          <a:solidFill>
            <a:srgbClr val="005294">
              <a:alpha val="9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 name="Rectangle 11"/>
          <p:cNvSpPr/>
          <p:nvPr userDrawn="1"/>
        </p:nvSpPr>
        <p:spPr>
          <a:xfrm>
            <a:off x="0" y="1"/>
            <a:ext cx="914400" cy="1211748"/>
          </a:xfrm>
          <a:prstGeom prst="rect">
            <a:avLst/>
          </a:prstGeom>
          <a:solidFill>
            <a:srgbClr val="73B63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Content Placeholder 2"/>
          <p:cNvSpPr>
            <a:spLocks noGrp="1"/>
          </p:cNvSpPr>
          <p:nvPr>
            <p:ph idx="1"/>
          </p:nvPr>
        </p:nvSpPr>
        <p:spPr>
          <a:xfrm>
            <a:off x="1" y="1211309"/>
            <a:ext cx="4571108" cy="4869877"/>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itle 1"/>
          <p:cNvSpPr>
            <a:spLocks noGrp="1"/>
          </p:cNvSpPr>
          <p:nvPr>
            <p:ph type="title"/>
          </p:nvPr>
        </p:nvSpPr>
        <p:spPr>
          <a:xfrm>
            <a:off x="917745" y="-12684"/>
            <a:ext cx="7543800" cy="1219200"/>
          </a:xfrm>
          <a:prstGeom prst="rect">
            <a:avLst/>
          </a:prstGeom>
        </p:spPr>
        <p:txBody>
          <a:bodyPr lIns="91440" tIns="91440" bIns="91440" anchor="ctr"/>
          <a:lstStyle>
            <a:lvl1pPr algn="l">
              <a:defRPr sz="2500">
                <a:solidFill>
                  <a:srgbClr val="FFFFFF"/>
                </a:solidFill>
                <a:latin typeface="Segoe UI Light"/>
                <a:cs typeface="Segoe UI Light"/>
              </a:defRPr>
            </a:lvl1pPr>
          </a:lstStyle>
          <a:p>
            <a:r>
              <a:rPr lang="en-US" dirty="0" smtClean="0"/>
              <a:t>Click to edit Master title style</a:t>
            </a:r>
            <a:endParaRPr lang="en-US" dirty="0"/>
          </a:p>
        </p:txBody>
      </p:sp>
      <p:sp>
        <p:nvSpPr>
          <p:cNvPr id="22" name="Content Placeholder 2"/>
          <p:cNvSpPr>
            <a:spLocks noGrp="1"/>
          </p:cNvSpPr>
          <p:nvPr>
            <p:ph idx="10"/>
          </p:nvPr>
        </p:nvSpPr>
        <p:spPr>
          <a:xfrm>
            <a:off x="4572892" y="1211309"/>
            <a:ext cx="4571108" cy="4869877"/>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MSFT_logo_rgb_C-Wht.png"/>
          <p:cNvPicPr>
            <a:picLocks noChangeAspect="1"/>
          </p:cNvPicPr>
          <p:nvPr userDrawn="1"/>
        </p:nvPicPr>
        <p:blipFill>
          <a:blip r:embed="rId2"/>
          <a:stretch>
            <a:fillRect/>
          </a:stretch>
        </p:blipFill>
        <p:spPr>
          <a:xfrm>
            <a:off x="8086827" y="6396301"/>
            <a:ext cx="914400" cy="264851"/>
          </a:xfrm>
          <a:prstGeom prst="rect">
            <a:avLst/>
          </a:prstGeom>
        </p:spPr>
      </p:pic>
      <p:pic>
        <p:nvPicPr>
          <p:cNvPr id="20" name="Picture 19"/>
          <p:cNvPicPr>
            <a:picLocks noChangeAspect="1"/>
          </p:cNvPicPr>
          <p:nvPr userDrawn="1"/>
        </p:nvPicPr>
        <p:blipFill>
          <a:blip r:embed="rId3"/>
          <a:stretch>
            <a:fillRect/>
          </a:stretch>
        </p:blipFill>
        <p:spPr>
          <a:xfrm>
            <a:off x="5788" y="2748"/>
            <a:ext cx="905384" cy="1211456"/>
          </a:xfrm>
          <a:prstGeom prst="rect">
            <a:avLst/>
          </a:prstGeom>
        </p:spPr>
      </p:pic>
      <p:sp>
        <p:nvSpPr>
          <p:cNvPr id="9" name="Rectangle 8"/>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191291785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DA Slide- Do Not Alter">
    <p:spTree>
      <p:nvGrpSpPr>
        <p:cNvPr id="1" name=""/>
        <p:cNvGrpSpPr/>
        <p:nvPr/>
      </p:nvGrpSpPr>
      <p:grpSpPr>
        <a:xfrm>
          <a:off x="0" y="0"/>
          <a:ext cx="0" cy="0"/>
          <a:chOff x="0" y="0"/>
          <a:chExt cx="0" cy="0"/>
        </a:xfrm>
      </p:grpSpPr>
      <p:sp>
        <p:nvSpPr>
          <p:cNvPr id="31" name="Rectangle 30"/>
          <p:cNvSpPr>
            <a:spLocks noChangeAspect="1"/>
          </p:cNvSpPr>
          <p:nvPr userDrawn="1"/>
        </p:nvSpPr>
        <p:spPr>
          <a:xfrm>
            <a:off x="916294" y="2"/>
            <a:ext cx="8222585" cy="1213135"/>
          </a:xfrm>
          <a:prstGeom prst="rect">
            <a:avLst/>
          </a:prstGeom>
          <a:solidFill>
            <a:srgbClr val="005294">
              <a:alpha val="9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2" name="Rectangle 31"/>
          <p:cNvSpPr/>
          <p:nvPr userDrawn="1"/>
        </p:nvSpPr>
        <p:spPr>
          <a:xfrm>
            <a:off x="0" y="1"/>
            <a:ext cx="914400" cy="1211748"/>
          </a:xfrm>
          <a:prstGeom prst="rect">
            <a:avLst/>
          </a:prstGeom>
          <a:solidFill>
            <a:srgbClr val="73B63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5" name="Title 1"/>
          <p:cNvSpPr>
            <a:spLocks noGrp="1"/>
          </p:cNvSpPr>
          <p:nvPr>
            <p:ph type="title"/>
          </p:nvPr>
        </p:nvSpPr>
        <p:spPr>
          <a:xfrm>
            <a:off x="917745" y="-12684"/>
            <a:ext cx="7543800" cy="1219200"/>
          </a:xfrm>
          <a:prstGeom prst="rect">
            <a:avLst/>
          </a:prstGeom>
        </p:spPr>
        <p:txBody>
          <a:bodyPr lIns="91440" tIns="91440" bIns="91440" anchor="ctr"/>
          <a:lstStyle>
            <a:lvl1pPr algn="l">
              <a:defRPr sz="2500">
                <a:solidFill>
                  <a:srgbClr val="FFFFFF"/>
                </a:solidFill>
                <a:latin typeface="Segoe UI Light"/>
                <a:cs typeface="Segoe UI Light"/>
              </a:defRPr>
            </a:lvl1pPr>
          </a:lstStyle>
          <a:p>
            <a:r>
              <a:rPr lang="en-US" dirty="0" smtClean="0"/>
              <a:t>Click to edit Master title style</a:t>
            </a:r>
            <a:endParaRPr lang="en-US" dirty="0"/>
          </a:p>
        </p:txBody>
      </p:sp>
      <p:pic>
        <p:nvPicPr>
          <p:cNvPr id="45" name="Picture 44" descr="MSFT_logo_rgb_C-Wht.png"/>
          <p:cNvPicPr>
            <a:picLocks noChangeAspect="1"/>
          </p:cNvPicPr>
          <p:nvPr userDrawn="1"/>
        </p:nvPicPr>
        <p:blipFill>
          <a:blip r:embed="rId2"/>
          <a:stretch>
            <a:fillRect/>
          </a:stretch>
        </p:blipFill>
        <p:spPr>
          <a:xfrm>
            <a:off x="8086827" y="6396301"/>
            <a:ext cx="914400" cy="264851"/>
          </a:xfrm>
          <a:prstGeom prst="rect">
            <a:avLst/>
          </a:prstGeom>
        </p:spPr>
      </p:pic>
      <p:sp>
        <p:nvSpPr>
          <p:cNvPr id="68" name="Rectangle 67"/>
          <p:cNvSpPr/>
          <p:nvPr userDrawn="1"/>
        </p:nvSpPr>
        <p:spPr>
          <a:xfrm>
            <a:off x="5486091" y="3646577"/>
            <a:ext cx="1828800" cy="2438400"/>
          </a:xfrm>
          <a:prstGeom prst="rect">
            <a:avLst/>
          </a:prstGeom>
          <a:solidFill>
            <a:schemeClr val="accent3"/>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smtClean="0">
              <a:ln>
                <a:noFill/>
              </a:ln>
              <a:solidFill>
                <a:srgbClr val="FFFFFF"/>
              </a:solidFill>
              <a:effectLst/>
              <a:uLnTx/>
              <a:uFillTx/>
              <a:latin typeface="Segoe UI"/>
              <a:ea typeface="+mn-ea"/>
              <a:cs typeface="Segoe UI"/>
            </a:endParaRPr>
          </a:p>
        </p:txBody>
      </p:sp>
      <p:sp>
        <p:nvSpPr>
          <p:cNvPr id="71" name="Rectangle 70"/>
          <p:cNvSpPr>
            <a:spLocks noChangeAspect="1"/>
          </p:cNvSpPr>
          <p:nvPr userDrawn="1"/>
        </p:nvSpPr>
        <p:spPr>
          <a:xfrm>
            <a:off x="3655538" y="3646577"/>
            <a:ext cx="1828800" cy="2438400"/>
          </a:xfrm>
          <a:prstGeom prst="rect">
            <a:avLst/>
          </a:prstGeom>
          <a:solidFill>
            <a:schemeClr val="accent2"/>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smtClean="0">
              <a:ln>
                <a:noFill/>
              </a:ln>
              <a:solidFill>
                <a:srgbClr val="FFFFFE"/>
              </a:solidFill>
              <a:effectLst/>
              <a:uLnTx/>
              <a:uFillTx/>
              <a:latin typeface="Segoe UI"/>
              <a:ea typeface="+mn-ea"/>
              <a:cs typeface="Segoe UI"/>
            </a:endParaRPr>
          </a:p>
        </p:txBody>
      </p:sp>
      <p:sp>
        <p:nvSpPr>
          <p:cNvPr id="74" name="Rectangle 73"/>
          <p:cNvSpPr>
            <a:spLocks/>
          </p:cNvSpPr>
          <p:nvPr userDrawn="1"/>
        </p:nvSpPr>
        <p:spPr>
          <a:xfrm>
            <a:off x="1824985" y="3646577"/>
            <a:ext cx="1828800" cy="2438400"/>
          </a:xfrm>
          <a:prstGeom prst="rect">
            <a:avLst/>
          </a:prstGeom>
          <a:solidFill>
            <a:schemeClr val="accent3">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smtClean="0">
              <a:ln>
                <a:noFill/>
              </a:ln>
              <a:solidFill>
                <a:srgbClr val="FFFFFF"/>
              </a:solidFill>
              <a:effectLst/>
              <a:uLnTx/>
              <a:uFillTx/>
              <a:latin typeface="Segoe UI"/>
              <a:ea typeface="+mn-ea"/>
              <a:cs typeface="Segoe UI"/>
            </a:endParaRPr>
          </a:p>
        </p:txBody>
      </p:sp>
      <p:sp>
        <p:nvSpPr>
          <p:cNvPr id="77" name="Rectangle 76"/>
          <p:cNvSpPr>
            <a:spLocks noChangeAspect="1"/>
          </p:cNvSpPr>
          <p:nvPr userDrawn="1"/>
        </p:nvSpPr>
        <p:spPr>
          <a:xfrm>
            <a:off x="0" y="3646577"/>
            <a:ext cx="1828800" cy="243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smtClean="0">
              <a:ln>
                <a:noFill/>
              </a:ln>
              <a:solidFill>
                <a:srgbClr val="FFFFFF"/>
              </a:solidFill>
              <a:effectLst/>
              <a:uLnTx/>
              <a:uFillTx/>
              <a:latin typeface="Segoe UI"/>
              <a:ea typeface="+mn-ea"/>
              <a:cs typeface="Segoe UI"/>
            </a:endParaRPr>
          </a:p>
        </p:txBody>
      </p:sp>
      <p:pic>
        <p:nvPicPr>
          <p:cNvPr id="80" name="Picture 79" descr="PhoneIcon.png"/>
          <p:cNvPicPr>
            <a:picLocks noChangeAspect="1"/>
          </p:cNvPicPr>
          <p:nvPr userDrawn="1"/>
        </p:nvPicPr>
        <p:blipFill>
          <a:blip r:embed="rId3"/>
          <a:stretch>
            <a:fillRect/>
          </a:stretch>
        </p:blipFill>
        <p:spPr>
          <a:xfrm>
            <a:off x="1824985" y="3646577"/>
            <a:ext cx="1828800" cy="2438400"/>
          </a:xfrm>
          <a:prstGeom prst="rect">
            <a:avLst/>
          </a:prstGeom>
        </p:spPr>
      </p:pic>
      <p:pic>
        <p:nvPicPr>
          <p:cNvPr id="81" name="Picture 80" descr="SocialMedia.png"/>
          <p:cNvPicPr>
            <a:picLocks noChangeAspect="1"/>
          </p:cNvPicPr>
          <p:nvPr userDrawn="1"/>
        </p:nvPicPr>
        <p:blipFill>
          <a:blip r:embed="rId4"/>
          <a:stretch>
            <a:fillRect/>
          </a:stretch>
        </p:blipFill>
        <p:spPr>
          <a:xfrm>
            <a:off x="0" y="3646577"/>
            <a:ext cx="1828800" cy="2438400"/>
          </a:xfrm>
          <a:prstGeom prst="rect">
            <a:avLst/>
          </a:prstGeom>
        </p:spPr>
      </p:pic>
      <p:pic>
        <p:nvPicPr>
          <p:cNvPr id="82" name="Picture 81" descr="TalkIcon.png"/>
          <p:cNvPicPr>
            <a:picLocks noChangeAspect="1"/>
          </p:cNvPicPr>
          <p:nvPr userDrawn="1"/>
        </p:nvPicPr>
        <p:blipFill>
          <a:blip r:embed="rId5"/>
          <a:stretch>
            <a:fillRect/>
          </a:stretch>
        </p:blipFill>
        <p:spPr>
          <a:xfrm>
            <a:off x="5486091" y="3646577"/>
            <a:ext cx="1828800" cy="2438400"/>
          </a:xfrm>
          <a:prstGeom prst="rect">
            <a:avLst/>
          </a:prstGeom>
        </p:spPr>
      </p:pic>
      <p:pic>
        <p:nvPicPr>
          <p:cNvPr id="83" name="Picture 82" descr="CameraIcon.png"/>
          <p:cNvPicPr>
            <a:picLocks noChangeAspect="1"/>
          </p:cNvPicPr>
          <p:nvPr userDrawn="1"/>
        </p:nvPicPr>
        <p:blipFill>
          <a:blip r:embed="rId6"/>
          <a:stretch>
            <a:fillRect/>
          </a:stretch>
        </p:blipFill>
        <p:spPr>
          <a:xfrm>
            <a:off x="3655538" y="3646577"/>
            <a:ext cx="1828800" cy="2438400"/>
          </a:xfrm>
          <a:prstGeom prst="rect">
            <a:avLst/>
          </a:prstGeom>
        </p:spPr>
      </p:pic>
      <p:pic>
        <p:nvPicPr>
          <p:cNvPr id="20" name="Picture 19"/>
          <p:cNvPicPr>
            <a:picLocks noChangeAspect="1"/>
          </p:cNvPicPr>
          <p:nvPr userDrawn="1"/>
        </p:nvPicPr>
        <p:blipFill>
          <a:blip r:embed="rId7"/>
          <a:stretch>
            <a:fillRect/>
          </a:stretch>
        </p:blipFill>
        <p:spPr>
          <a:xfrm>
            <a:off x="5788" y="2748"/>
            <a:ext cx="905384" cy="1211456"/>
          </a:xfrm>
          <a:prstGeom prst="rect">
            <a:avLst/>
          </a:prstGeom>
        </p:spPr>
      </p:pic>
      <p:sp>
        <p:nvSpPr>
          <p:cNvPr id="15" name="Rectangle 14"/>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4255461918"/>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Interior1">
    <p:spTree>
      <p:nvGrpSpPr>
        <p:cNvPr id="1" name=""/>
        <p:cNvGrpSpPr/>
        <p:nvPr/>
      </p:nvGrpSpPr>
      <p:grpSpPr>
        <a:xfrm>
          <a:off x="0" y="0"/>
          <a:ext cx="0" cy="0"/>
          <a:chOff x="0" y="0"/>
          <a:chExt cx="0" cy="0"/>
        </a:xfrm>
      </p:grpSpPr>
      <p:sp>
        <p:nvSpPr>
          <p:cNvPr id="7" name="Rectangle 6"/>
          <p:cNvSpPr>
            <a:spLocks noChangeAspect="1"/>
          </p:cNvSpPr>
          <p:nvPr userDrawn="1"/>
        </p:nvSpPr>
        <p:spPr>
          <a:xfrm>
            <a:off x="916294" y="2"/>
            <a:ext cx="8222585" cy="1213135"/>
          </a:xfrm>
          <a:prstGeom prst="rect">
            <a:avLst/>
          </a:prstGeom>
          <a:solidFill>
            <a:srgbClr val="005294">
              <a:alpha val="9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Rectangle 8"/>
          <p:cNvSpPr/>
          <p:nvPr userDrawn="1"/>
        </p:nvSpPr>
        <p:spPr>
          <a:xfrm>
            <a:off x="0" y="1"/>
            <a:ext cx="914400" cy="1211748"/>
          </a:xfrm>
          <a:prstGeom prst="rect">
            <a:avLst/>
          </a:prstGeom>
          <a:solidFill>
            <a:srgbClr val="73B63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1" name="Content Placeholder 2"/>
          <p:cNvSpPr>
            <a:spLocks noGrp="1"/>
          </p:cNvSpPr>
          <p:nvPr>
            <p:ph idx="1"/>
          </p:nvPr>
        </p:nvSpPr>
        <p:spPr>
          <a:xfrm>
            <a:off x="0" y="1211309"/>
            <a:ext cx="9144000" cy="4869877"/>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917745" y="-12684"/>
            <a:ext cx="7543800" cy="1219200"/>
          </a:xfrm>
          <a:prstGeom prst="rect">
            <a:avLst/>
          </a:prstGeom>
        </p:spPr>
        <p:txBody>
          <a:bodyPr lIns="91440" tIns="91440" bIns="91440" anchor="ctr"/>
          <a:lstStyle>
            <a:lvl1pPr algn="l">
              <a:defRPr sz="2500">
                <a:solidFill>
                  <a:srgbClr val="FFFFFF"/>
                </a:solidFill>
                <a:latin typeface="Segoe UI Light"/>
                <a:cs typeface="Segoe UI Light"/>
              </a:defRPr>
            </a:lvl1pPr>
          </a:lstStyle>
          <a:p>
            <a:r>
              <a:rPr lang="en-US" dirty="0" smtClean="0"/>
              <a:t>Click to edit Master title style</a:t>
            </a:r>
            <a:endParaRPr lang="en-US" dirty="0"/>
          </a:p>
        </p:txBody>
      </p:sp>
      <p:pic>
        <p:nvPicPr>
          <p:cNvPr id="12" name="Picture 11" descr="MSFT_logo_rgb_C-Wht.png"/>
          <p:cNvPicPr>
            <a:picLocks noChangeAspect="1"/>
          </p:cNvPicPr>
          <p:nvPr userDrawn="1"/>
        </p:nvPicPr>
        <p:blipFill>
          <a:blip r:embed="rId2"/>
          <a:stretch>
            <a:fillRect/>
          </a:stretch>
        </p:blipFill>
        <p:spPr>
          <a:xfrm>
            <a:off x="8086827" y="6396301"/>
            <a:ext cx="914400" cy="264851"/>
          </a:xfrm>
          <a:prstGeom prst="rect">
            <a:avLst/>
          </a:prstGeom>
        </p:spPr>
      </p:pic>
      <p:pic>
        <p:nvPicPr>
          <p:cNvPr id="16" name="Picture 15"/>
          <p:cNvPicPr>
            <a:picLocks noChangeAspect="1"/>
          </p:cNvPicPr>
          <p:nvPr userDrawn="1"/>
        </p:nvPicPr>
        <p:blipFill>
          <a:blip r:embed="rId3"/>
          <a:stretch>
            <a:fillRect/>
          </a:stretch>
        </p:blipFill>
        <p:spPr>
          <a:xfrm>
            <a:off x="5788" y="2748"/>
            <a:ext cx="905384" cy="1211456"/>
          </a:xfrm>
          <a:prstGeom prst="rect">
            <a:avLst/>
          </a:prstGeom>
        </p:spPr>
      </p:pic>
      <p:sp>
        <p:nvSpPr>
          <p:cNvPr id="8" name="Rectangle 7"/>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312420305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descr="MSFT_logo_rgb_C-Wht.png"/>
          <p:cNvPicPr>
            <a:picLocks noChangeAspect="1"/>
          </p:cNvPicPr>
          <p:nvPr userDrawn="1"/>
        </p:nvPicPr>
        <p:blipFill>
          <a:blip r:embed="rId2"/>
          <a:stretch>
            <a:fillRect/>
          </a:stretch>
        </p:blipFill>
        <p:spPr>
          <a:xfrm>
            <a:off x="8086827" y="6396301"/>
            <a:ext cx="914400" cy="264851"/>
          </a:xfrm>
          <a:prstGeom prst="rect">
            <a:avLst/>
          </a:prstGeom>
        </p:spPr>
      </p:pic>
      <p:sp>
        <p:nvSpPr>
          <p:cNvPr id="3" name="Rectangle 2"/>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Tree>
    <p:extLst>
      <p:ext uri="{BB962C8B-B14F-4D97-AF65-F5344CB8AC3E}">
        <p14:creationId xmlns:p14="http://schemas.microsoft.com/office/powerpoint/2010/main" val="1096301942"/>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0384"/>
            <a:ext cx="8229600" cy="5285232"/>
          </a:xfrm>
          <a:prstGeom prst="rect">
            <a:avLst/>
          </a:prstGeom>
        </p:spPr>
        <p:txBody>
          <a:bodyPr>
            <a:normAutofit/>
          </a:bodyPr>
          <a:lstStyle>
            <a:lvl1pPr marL="205735" indent="-205735">
              <a:spcBef>
                <a:spcPts val="900"/>
              </a:spcBef>
              <a:buClr>
                <a:schemeClr val="tx2">
                  <a:lumMod val="75000"/>
                </a:schemeClr>
              </a:buClr>
              <a:defRPr sz="2100"/>
            </a:lvl1pPr>
            <a:lvl2pPr marL="411470" indent="-205735">
              <a:spcBef>
                <a:spcPts val="450"/>
              </a:spcBef>
              <a:spcAft>
                <a:spcPts val="450"/>
              </a:spcAft>
              <a:defRPr sz="1800"/>
            </a:lvl2pPr>
            <a:lvl3pPr marL="617204" indent="-205735">
              <a:spcBef>
                <a:spcPts val="450"/>
              </a:spcBef>
              <a:spcAft>
                <a:spcPts val="450"/>
              </a:spcAft>
              <a:defRPr sz="1500"/>
            </a:lvl3pPr>
            <a:lvl4pPr marL="822940" indent="-205735">
              <a:spcBef>
                <a:spcPts val="450"/>
              </a:spcBef>
              <a:spcAft>
                <a:spcPts val="450"/>
              </a:spcAft>
              <a:defRPr sz="15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itle 3"/>
          <p:cNvSpPr>
            <a:spLocks noGrp="1"/>
          </p:cNvSpPr>
          <p:nvPr>
            <p:ph type="title"/>
          </p:nvPr>
        </p:nvSpPr>
        <p:spPr>
          <a:xfrm>
            <a:off x="457320" y="279400"/>
            <a:ext cx="8229362" cy="467360"/>
          </a:xfrm>
          <a:prstGeom prst="rect">
            <a:avLst/>
          </a:prstGeom>
        </p:spPr>
        <p:txBody>
          <a:bodyPr/>
          <a:lstStyle>
            <a:lvl1pPr>
              <a:defRPr sz="2625">
                <a:solidFill>
                  <a:schemeClr val="tx2">
                    <a:lumMod val="60000"/>
                    <a:lumOff val="40000"/>
                  </a:schemeClr>
                </a:solidFill>
              </a:defRPr>
            </a:lvl1pPr>
          </a:lstStyle>
          <a:p>
            <a:r>
              <a:rPr lang="en-US" dirty="0" smtClean="0"/>
              <a:t>Click to edit Master title style</a:t>
            </a:r>
            <a:endParaRPr lang="en-US" dirty="0"/>
          </a:p>
        </p:txBody>
      </p:sp>
      <p:pic>
        <p:nvPicPr>
          <p:cNvPr id="15" name="Picture 2" descr="Microsoft logo and tagline"/>
          <p:cNvPicPr>
            <a:picLocks noChangeAspect="1" noChangeArrowheads="1"/>
          </p:cNvPicPr>
          <p:nvPr userDrawn="1"/>
        </p:nvPicPr>
        <p:blipFill rotWithShape="1">
          <a:blip r:embed="rId2" cstate="email">
            <a:duotone>
              <a:prstClr val="black"/>
              <a:schemeClr val="bg1">
                <a:tint val="45000"/>
                <a:satMod val="400000"/>
              </a:schemeClr>
            </a:duotone>
            <a:extLst/>
          </a:blip>
          <a:srcRect/>
          <a:stretch/>
        </p:blipFill>
        <p:spPr bwMode="black">
          <a:xfrm>
            <a:off x="8227567" y="6562176"/>
            <a:ext cx="670862" cy="167523"/>
          </a:xfrm>
          <a:prstGeom prst="rect">
            <a:avLst/>
          </a:prstGeom>
          <a:noFill/>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9" y="6357903"/>
            <a:ext cx="3066035" cy="390112"/>
          </a:xfrm>
          <a:prstGeom prst="rect">
            <a:avLst/>
          </a:prstGeom>
        </p:spPr>
      </p:pic>
      <p:sp>
        <p:nvSpPr>
          <p:cNvPr id="17" name="Rectangle 16"/>
          <p:cNvSpPr/>
          <p:nvPr userDrawn="1"/>
        </p:nvSpPr>
        <p:spPr>
          <a:xfrm>
            <a:off x="156625" y="6485353"/>
            <a:ext cx="1261884" cy="230832"/>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E"/>
                </a:solidFill>
                <a:effectLst/>
                <a:uLnTx/>
                <a:uFillTx/>
                <a:latin typeface="Segoe UI"/>
                <a:ea typeface="+mn-ea"/>
                <a:cs typeface="+mn-cs"/>
              </a:rPr>
              <a:t>Microsoft Proprietary</a:t>
            </a:r>
          </a:p>
        </p:txBody>
      </p:sp>
      <p:sp>
        <p:nvSpPr>
          <p:cNvPr id="2" name="TextBox 1"/>
          <p:cNvSpPr txBox="1"/>
          <p:nvPr userDrawn="1"/>
        </p:nvSpPr>
        <p:spPr>
          <a:xfrm>
            <a:off x="8629373" y="6418365"/>
            <a:ext cx="370541" cy="26161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E0DAEF3E-6AC9-4B63-B133-07FC36F2DFB7}" type="slidenum">
              <a:rPr kumimoji="0" lang="en-US" sz="1100" b="0" i="0" u="none" strike="noStrike" kern="1200" cap="none" spc="0" normalizeH="0" baseline="0" noProof="0" smtClean="0">
                <a:ln>
                  <a:noFill/>
                </a:ln>
                <a:solidFill>
                  <a:srgbClr val="FFFFFE"/>
                </a:solidFill>
                <a:effectLst/>
                <a:uLnTx/>
                <a:uFillTx/>
                <a:latin typeface="Segoe UI" pitchFamily="34" charset="0"/>
                <a:ea typeface="Segoe UI" pitchFamily="34" charset="0"/>
                <a:cs typeface="Segoe UI"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smtClean="0">
              <a:ln>
                <a:noFill/>
              </a:ln>
              <a:solidFill>
                <a:srgbClr val="FFFFFE"/>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39690096"/>
      </p:ext>
    </p:extLst>
  </p:cSld>
  <p:clrMapOvr>
    <a:masterClrMapping/>
  </p:clrMapOvr>
  <p:transition spd="slow">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2"/>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6" y="6042777"/>
            <a:ext cx="1208277" cy="345156"/>
          </a:xfrm>
          <a:prstGeom prst="rect">
            <a:avLst/>
          </a:prstGeom>
        </p:spPr>
      </p:pic>
    </p:spTree>
    <p:extLst>
      <p:ext uri="{BB962C8B-B14F-4D97-AF65-F5344CB8AC3E}">
        <p14:creationId xmlns:p14="http://schemas.microsoft.com/office/powerpoint/2010/main" val="37042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Walki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7" y="459900"/>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50417" tIns="25208" rIns="50417" bIns="25208" numCol="1" anchor="t" anchorCtr="0" compatLnSpc="1">
            <a:prstTxWarp prst="textNoShape">
              <a:avLst/>
            </a:prstTxWarp>
          </a:bodyPr>
          <a:lstStyle/>
          <a:p>
            <a:pPr marL="0" marR="0" lvl="0" indent="0" algn="l" defTabSz="514285" rtl="0" eaLnBrk="1" fontAlgn="auto" latinLnBrk="0" hangingPunct="1">
              <a:lnSpc>
                <a:spcPct val="100000"/>
              </a:lnSpc>
              <a:spcBef>
                <a:spcPts val="0"/>
              </a:spcBef>
              <a:spcAft>
                <a:spcPts val="0"/>
              </a:spcAft>
              <a:buClrTx/>
              <a:buSzTx/>
              <a:buFontTx/>
              <a:buNone/>
              <a:tabLst/>
              <a:defRPr/>
            </a:pPr>
            <a:endParaRPr kumimoji="0" lang="en-US" sz="992"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1"/>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515546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3"/>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noAutofit/>
          </a:bodyPr>
          <a:lstStyle/>
          <a:p>
            <a:pPr marL="0" marR="0" lvl="0" indent="0" algn="ctr" defTabSz="514136"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40" y="-1103252"/>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9284" rIns="0" bIns="19284" numCol="1" rtlCol="0" anchor="ctr" anchorCtr="0" compatLnSpc="1">
            <a:prstTxWarp prst="textNoShape">
              <a:avLst/>
            </a:prstTxWarp>
          </a:bodyPr>
          <a:lstStyle/>
          <a:p>
            <a:pPr marL="0" marR="0" lvl="0" indent="0" algn="ctr" defTabSz="385551" rtl="0" eaLnBrk="1" fontAlgn="base" latinLnBrk="0" hangingPunct="1">
              <a:lnSpc>
                <a:spcPct val="100000"/>
              </a:lnSpc>
              <a:spcBef>
                <a:spcPct val="0"/>
              </a:spcBef>
              <a:spcAft>
                <a:spcPct val="0"/>
              </a:spcAft>
              <a:buClrTx/>
              <a:buSzTx/>
              <a:buFontTx/>
              <a:buNone/>
              <a:tabLst/>
              <a:defRPr/>
            </a:pPr>
            <a:endParaRPr kumimoji="0" lang="en-US" sz="827"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01929" y="3877273"/>
            <a:ext cx="6050868" cy="1794661"/>
          </a:xfrm>
          <a:noFill/>
        </p:spPr>
        <p:txBody>
          <a:bodyPr lIns="182880" tIns="146304" rIns="182880" bIns="146304">
            <a:noAutofit/>
          </a:bodyPr>
          <a:lstStyle>
            <a:lvl1pPr marL="0" indent="0">
              <a:spcBef>
                <a:spcPts val="0"/>
              </a:spcBef>
              <a:buNone/>
              <a:defRPr sz="1765"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2978" spc="-41"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1" y="288356"/>
            <a:ext cx="1348709"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7" y="459900"/>
            <a:ext cx="1075615" cy="307259"/>
          </a:xfrm>
          <a:prstGeom prst="rect">
            <a:avLst/>
          </a:prstGeom>
        </p:spPr>
      </p:pic>
    </p:spTree>
    <p:extLst>
      <p:ext uri="{BB962C8B-B14F-4D97-AF65-F5344CB8AC3E}">
        <p14:creationId xmlns:p14="http://schemas.microsoft.com/office/powerpoint/2010/main" val="3218132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31" y="3877271"/>
            <a:ext cx="6033875" cy="2094465"/>
          </a:xfrm>
          <a:noFill/>
        </p:spPr>
        <p:txBody>
          <a:bodyPr lIns="182880" tIns="146304" rIns="182880" bIns="146304">
            <a:noAutofit/>
          </a:bodyPr>
          <a:lstStyle>
            <a:lvl1pPr marL="0" indent="0">
              <a:spcBef>
                <a:spcPts val="0"/>
              </a:spcBef>
              <a:buNone/>
              <a:defRPr sz="1765"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30" y="2215663"/>
            <a:ext cx="6018048" cy="1661628"/>
          </a:xfrm>
          <a:noFill/>
        </p:spPr>
        <p:txBody>
          <a:bodyPr lIns="146304" tIns="91440" rIns="146304" bIns="91440" anchor="t" anchorCtr="0"/>
          <a:lstStyle>
            <a:lvl1pPr>
              <a:defRPr sz="2978" spc="-41"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10" y="225828"/>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7"/>
            <a:ext cx="969958" cy="275938"/>
          </a:xfrm>
          <a:prstGeom prst="rect">
            <a:avLst/>
          </a:prstGeom>
        </p:spPr>
      </p:pic>
    </p:spTree>
    <p:extLst>
      <p:ext uri="{BB962C8B-B14F-4D97-AF65-F5344CB8AC3E}">
        <p14:creationId xmlns:p14="http://schemas.microsoft.com/office/powerpoint/2010/main" val="3266207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10" y="225828"/>
            <a:ext cx="1468109" cy="1954386"/>
          </a:xfrm>
          <a:prstGeom prst="rect">
            <a:avLst/>
          </a:prstGeom>
        </p:spPr>
      </p:pic>
      <p:sp>
        <p:nvSpPr>
          <p:cNvPr id="5" name="Text Placeholder 4"/>
          <p:cNvSpPr>
            <a:spLocks noGrp="1"/>
          </p:cNvSpPr>
          <p:nvPr>
            <p:ph type="body" sz="quarter" idx="12" hasCustomPrompt="1"/>
          </p:nvPr>
        </p:nvSpPr>
        <p:spPr bwMode="white">
          <a:xfrm>
            <a:off x="203329" y="4155892"/>
            <a:ext cx="7282803" cy="1900250"/>
          </a:xfrm>
          <a:noFill/>
        </p:spPr>
        <p:txBody>
          <a:bodyPr lIns="182880" tIns="146304" rIns="182880" bIns="146304">
            <a:noAutofit/>
          </a:bodyPr>
          <a:lstStyle>
            <a:lvl1pPr marL="0" indent="0">
              <a:spcBef>
                <a:spcPts val="0"/>
              </a:spcBef>
              <a:buNone/>
              <a:defRPr sz="1985"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215662"/>
            <a:ext cx="7268327" cy="1940230"/>
          </a:xfrm>
          <a:noFill/>
        </p:spPr>
        <p:txBody>
          <a:bodyPr lIns="146304" tIns="91440" rIns="146304" bIns="91440" anchor="t" anchorCtr="0"/>
          <a:lstStyle>
            <a:lvl1pPr>
              <a:defRPr sz="3308" spc="-56"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5" y="6167170"/>
            <a:ext cx="969958" cy="275938"/>
          </a:xfrm>
          <a:prstGeom prst="rect">
            <a:avLst/>
          </a:prstGeom>
        </p:spPr>
      </p:pic>
    </p:spTree>
    <p:extLst>
      <p:ext uri="{BB962C8B-B14F-4D97-AF65-F5344CB8AC3E}">
        <p14:creationId xmlns:p14="http://schemas.microsoft.com/office/powerpoint/2010/main" val="2369564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2"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marL="0" marR="0" lvl="0" indent="0" algn="ctr" defTabSz="514136"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03328" y="4458018"/>
            <a:ext cx="6721788" cy="2108915"/>
          </a:xfrm>
          <a:noFill/>
        </p:spPr>
        <p:txBody>
          <a:bodyPr lIns="182880" tIns="146304" rIns="182880" bIns="146304">
            <a:noAutofit/>
          </a:bodyPr>
          <a:lstStyle>
            <a:lvl1pPr marL="0" indent="0">
              <a:spcBef>
                <a:spcPts val="0"/>
              </a:spcBef>
              <a:buNone/>
              <a:defRPr sz="1985"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9" y="2098543"/>
            <a:ext cx="6723138" cy="2344110"/>
          </a:xfrm>
          <a:noFill/>
        </p:spPr>
        <p:txBody>
          <a:bodyPr lIns="146304" tIns="91440" rIns="146304" bIns="91440" anchor="t" anchorCtr="0"/>
          <a:lstStyle>
            <a:lvl1pPr>
              <a:defRPr sz="3308" spc="-56"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6" y="470069"/>
            <a:ext cx="1208277" cy="345156"/>
          </a:xfrm>
          <a:prstGeom prst="rect">
            <a:avLst/>
          </a:prstGeom>
        </p:spPr>
      </p:pic>
      <p:pic>
        <p:nvPicPr>
          <p:cNvPr id="11" name="Picture 10"/>
          <p:cNvPicPr>
            <a:picLocks noChangeAspect="1"/>
          </p:cNvPicPr>
          <p:nvPr userDrawn="1"/>
        </p:nvPicPr>
        <p:blipFill>
          <a:blip r:embed="rId4"/>
          <a:stretch>
            <a:fillRect/>
          </a:stretch>
        </p:blipFill>
        <p:spPr>
          <a:xfrm>
            <a:off x="201931" y="288356"/>
            <a:ext cx="1348709" cy="1798533"/>
          </a:xfrm>
          <a:prstGeom prst="rect">
            <a:avLst/>
          </a:prstGeom>
        </p:spPr>
      </p:pic>
    </p:spTree>
    <p:extLst>
      <p:ext uri="{BB962C8B-B14F-4D97-AF65-F5344CB8AC3E}">
        <p14:creationId xmlns:p14="http://schemas.microsoft.com/office/powerpoint/2010/main" val="775588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6" y="1182565"/>
            <a:ext cx="5415962" cy="3598324"/>
          </a:xfrm>
          <a:prstGeom prst="rect">
            <a:avLst/>
          </a:prstGeom>
          <a:solidFill>
            <a:srgbClr val="90FF00"/>
          </a:solidFill>
        </p:spPr>
      </p:pic>
      <p:sp>
        <p:nvSpPr>
          <p:cNvPr id="8" name="Title 1"/>
          <p:cNvSpPr>
            <a:spLocks noGrp="1"/>
          </p:cNvSpPr>
          <p:nvPr>
            <p:ph type="title" hasCustomPrompt="1"/>
          </p:nvPr>
        </p:nvSpPr>
        <p:spPr>
          <a:xfrm>
            <a:off x="201930" y="1187646"/>
            <a:ext cx="5378549" cy="2264518"/>
          </a:xfrm>
          <a:noFill/>
        </p:spPr>
        <p:txBody>
          <a:bodyPr tIns="91440" bIns="91440" anchor="t" anchorCtr="0"/>
          <a:lstStyle>
            <a:lvl1pPr>
              <a:defRPr sz="3970" spc="-41"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878841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2"/>
            <a:ext cx="9144000" cy="6858001"/>
          </a:xfrm>
          <a:prstGeom prst="rect">
            <a:avLst/>
          </a:prstGeom>
        </p:spPr>
      </p:pic>
      <p:sp>
        <p:nvSpPr>
          <p:cNvPr id="5" name="Rectangle 4"/>
          <p:cNvSpPr/>
          <p:nvPr userDrawn="1"/>
        </p:nvSpPr>
        <p:spPr bwMode="auto">
          <a:xfrm>
            <a:off x="201930"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5" rIns="0" bIns="25715" numCol="1" rtlCol="0" anchor="ctr" anchorCtr="0" compatLnSpc="1">
            <a:prstTxWarp prst="textNoShape">
              <a:avLst/>
            </a:prstTxWarp>
          </a:bodyPr>
          <a:lstStyle/>
          <a:p>
            <a:pPr marL="0" marR="0" lvl="0" indent="0" algn="ctr" defTabSz="514136"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01931" y="1186356"/>
            <a:ext cx="5378549" cy="2697988"/>
          </a:xfrm>
          <a:noFill/>
        </p:spPr>
        <p:txBody>
          <a:bodyPr tIns="91440" bIns="91440" anchor="t" anchorCtr="0"/>
          <a:lstStyle>
            <a:lvl1pPr>
              <a:defRPr sz="3970" spc="-56"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18396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4"/>
            <a:ext cx="8740142" cy="1796217"/>
          </a:xfrm>
          <a:noFill/>
        </p:spPr>
        <p:txBody>
          <a:bodyPr tIns="91440" bIns="91440" anchor="t" anchorCtr="0"/>
          <a:lstStyle>
            <a:lvl1pPr>
              <a:defRPr sz="4853" spc="-56"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73910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4"/>
            <a:ext cx="8740142" cy="1796217"/>
          </a:xfrm>
          <a:noFill/>
        </p:spPr>
        <p:txBody>
          <a:bodyPr tIns="91440" bIns="91440" anchor="t" anchorCtr="0"/>
          <a:lstStyle>
            <a:lvl1pPr>
              <a:defRPr sz="4853" spc="-56"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13973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4"/>
            <a:ext cx="8740142" cy="1796217"/>
          </a:xfrm>
          <a:noFill/>
        </p:spPr>
        <p:txBody>
          <a:bodyPr tIns="91440" bIns="91440" anchor="t" anchorCtr="0"/>
          <a:lstStyle>
            <a:lvl1pPr>
              <a:defRPr sz="4853" spc="-56"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60505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8"/>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30" y="924930"/>
            <a:ext cx="8740142" cy="1199367"/>
          </a:xfrm>
        </p:spPr>
        <p:txBody>
          <a:bodyPr/>
          <a:lstStyle>
            <a:lvl1pPr marL="0" indent="0">
              <a:buNone/>
              <a:defRPr>
                <a:gradFill>
                  <a:gsLst>
                    <a:gs pos="1250">
                      <a:schemeClr val="tx2"/>
                    </a:gs>
                    <a:gs pos="99000">
                      <a:schemeClr val="tx2"/>
                    </a:gs>
                  </a:gsLst>
                  <a:lin ang="5400000" scaled="0"/>
                </a:gradFill>
              </a:defRPr>
            </a:lvl1pPr>
            <a:lvl2pPr marL="0" indent="0">
              <a:buFontTx/>
              <a:buNone/>
              <a:defRPr sz="1103"/>
            </a:lvl2pPr>
            <a:lvl3pPr marL="126044" indent="0">
              <a:buNone/>
              <a:defRPr sz="1103"/>
            </a:lvl3pPr>
            <a:lvl4pPr marL="252086" indent="0">
              <a:buNone/>
              <a:defRPr sz="992"/>
            </a:lvl4pPr>
            <a:lvl5pPr marL="378129" indent="0">
              <a:buNone/>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0643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30" y="1189177"/>
            <a:ext cx="8740142" cy="1199367"/>
          </a:xfrm>
        </p:spPr>
        <p:txBody>
          <a:bodyPr/>
          <a:lstStyle>
            <a:lvl1pPr marL="0" indent="0">
              <a:buNone/>
              <a:defRPr>
                <a:gradFill>
                  <a:gsLst>
                    <a:gs pos="1250">
                      <a:schemeClr val="tx1"/>
                    </a:gs>
                    <a:gs pos="99000">
                      <a:schemeClr val="tx1"/>
                    </a:gs>
                  </a:gsLst>
                  <a:lin ang="5400000" scaled="0"/>
                </a:gradFill>
              </a:defRPr>
            </a:lvl1pPr>
            <a:lvl2pPr marL="0" indent="0">
              <a:buFontTx/>
              <a:buNone/>
              <a:defRPr sz="1103"/>
            </a:lvl2pPr>
            <a:lvl3pPr marL="126044" indent="0">
              <a:buNone/>
              <a:defRPr sz="1103"/>
            </a:lvl3pPr>
            <a:lvl4pPr marL="252086" indent="0">
              <a:buNone/>
              <a:defRPr sz="992"/>
            </a:lvl4pPr>
            <a:lvl5pPr marL="378129" indent="0">
              <a:buNone/>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5587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30" y="1190735"/>
            <a:ext cx="8740142" cy="13118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2572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8"/>
            <a:ext cx="8740142" cy="1311834"/>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7018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2" y="1189177"/>
            <a:ext cx="4033911" cy="1168781"/>
          </a:xfrm>
        </p:spPr>
        <p:txBody>
          <a:bodyPr wrap="square">
            <a:spAutoFit/>
          </a:bodyPr>
          <a:lstStyle>
            <a:lvl1pPr marL="0" indent="0">
              <a:spcBef>
                <a:spcPts val="675"/>
              </a:spcBef>
              <a:buClr>
                <a:schemeClr val="tx1"/>
              </a:buClr>
              <a:buFont typeface="Wingdings" pitchFamily="2" charset="2"/>
              <a:buNone/>
              <a:defRPr sz="1985">
                <a:gradFill>
                  <a:gsLst>
                    <a:gs pos="1250">
                      <a:schemeClr val="tx2"/>
                    </a:gs>
                    <a:gs pos="99000">
                      <a:schemeClr val="tx2"/>
                    </a:gs>
                  </a:gsLst>
                  <a:lin ang="5400000" scaled="0"/>
                </a:gradFill>
              </a:defRPr>
            </a:lvl1pPr>
            <a:lvl2pPr marL="0" indent="0">
              <a:buNone/>
              <a:defRPr sz="1103"/>
            </a:lvl2pPr>
            <a:lvl3pPr marL="127793" indent="0">
              <a:buNone/>
              <a:tabLst/>
              <a:defRPr sz="1103"/>
            </a:lvl3pPr>
            <a:lvl4pPr marL="253837" indent="0">
              <a:buNone/>
              <a:defRPr sz="992"/>
            </a:lvl4pPr>
            <a:lvl5pPr marL="378129" indent="0">
              <a:buNone/>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168781"/>
          </a:xfrm>
        </p:spPr>
        <p:txBody>
          <a:bodyPr wrap="square">
            <a:spAutoFit/>
          </a:bodyPr>
          <a:lstStyle>
            <a:lvl1pPr marL="0" indent="0">
              <a:spcBef>
                <a:spcPts val="675"/>
              </a:spcBef>
              <a:buClr>
                <a:schemeClr val="tx1"/>
              </a:buClr>
              <a:buFont typeface="Wingdings" pitchFamily="2" charset="2"/>
              <a:buNone/>
              <a:defRPr sz="1985">
                <a:gradFill>
                  <a:gsLst>
                    <a:gs pos="1250">
                      <a:schemeClr val="tx2"/>
                    </a:gs>
                    <a:gs pos="99000">
                      <a:schemeClr val="tx2"/>
                    </a:gs>
                  </a:gsLst>
                  <a:lin ang="5400000" scaled="0"/>
                </a:gradFill>
              </a:defRPr>
            </a:lvl1pPr>
            <a:lvl2pPr marL="0" indent="0">
              <a:buNone/>
              <a:defRPr sz="1103"/>
            </a:lvl2pPr>
            <a:lvl3pPr marL="127793" indent="0">
              <a:buNone/>
              <a:tabLst/>
              <a:defRPr sz="1103"/>
            </a:lvl3pPr>
            <a:lvl4pPr marL="253837" indent="0">
              <a:buNone/>
              <a:defRPr sz="992"/>
            </a:lvl4pPr>
            <a:lvl5pPr marL="378129" indent="0">
              <a:buNone/>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369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2" y="1189177"/>
            <a:ext cx="4033911" cy="1168781"/>
          </a:xfrm>
        </p:spPr>
        <p:txBody>
          <a:bodyPr wrap="square">
            <a:spAutoFit/>
          </a:bodyPr>
          <a:lstStyle>
            <a:lvl1pPr marL="0" indent="0">
              <a:spcBef>
                <a:spcPts val="675"/>
              </a:spcBef>
              <a:buClr>
                <a:schemeClr val="tx1"/>
              </a:buClr>
              <a:buFont typeface="Wingdings" pitchFamily="2" charset="2"/>
              <a:buNone/>
              <a:defRPr sz="1985"/>
            </a:lvl1pPr>
            <a:lvl2pPr marL="0" indent="0">
              <a:buNone/>
              <a:defRPr sz="1103"/>
            </a:lvl2pPr>
            <a:lvl3pPr marL="127793" indent="0">
              <a:buNone/>
              <a:tabLst/>
              <a:defRPr sz="1103"/>
            </a:lvl3pPr>
            <a:lvl4pPr marL="253837" indent="0">
              <a:buNone/>
              <a:defRPr sz="992"/>
            </a:lvl4pPr>
            <a:lvl5pPr marL="378129" indent="0">
              <a:buNone/>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168781"/>
          </a:xfrm>
        </p:spPr>
        <p:txBody>
          <a:bodyPr wrap="square">
            <a:spAutoFit/>
          </a:bodyPr>
          <a:lstStyle>
            <a:lvl1pPr marL="0" indent="0">
              <a:spcBef>
                <a:spcPts val="675"/>
              </a:spcBef>
              <a:buClr>
                <a:schemeClr val="tx1"/>
              </a:buClr>
              <a:buFont typeface="Wingdings" pitchFamily="2" charset="2"/>
              <a:buNone/>
              <a:defRPr sz="1985"/>
            </a:lvl1pPr>
            <a:lvl2pPr marL="0" indent="0">
              <a:buNone/>
              <a:defRPr sz="1103"/>
            </a:lvl2pPr>
            <a:lvl3pPr marL="127793" indent="0">
              <a:buNone/>
              <a:tabLst/>
              <a:defRPr sz="1103"/>
            </a:lvl3pPr>
            <a:lvl4pPr marL="253837" indent="0">
              <a:buNone/>
              <a:defRPr sz="992"/>
            </a:lvl4pPr>
            <a:lvl5pPr marL="378129" indent="0">
              <a:buNone/>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6201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2" y="1189177"/>
            <a:ext cx="4033911" cy="1168781"/>
          </a:xfrm>
        </p:spPr>
        <p:txBody>
          <a:bodyPr wrap="square">
            <a:spAutoFit/>
          </a:bodyPr>
          <a:lstStyle>
            <a:lvl1pPr marL="158429" indent="-158429">
              <a:spcBef>
                <a:spcPts val="675"/>
              </a:spcBef>
              <a:buClr>
                <a:schemeClr val="tx1"/>
              </a:buClr>
              <a:buFont typeface="Arial" pitchFamily="34" charset="0"/>
              <a:buChar char="•"/>
              <a:defRPr sz="1985"/>
            </a:lvl1pPr>
            <a:lvl2pPr marL="292868" indent="-128576">
              <a:defRPr sz="1103"/>
            </a:lvl2pPr>
            <a:lvl3pPr marL="385730" indent="-92861">
              <a:tabLst/>
              <a:defRPr sz="1103"/>
            </a:lvl3pPr>
            <a:lvl4pPr marL="485733" indent="-100004">
              <a:defRPr sz="992"/>
            </a:lvl4pPr>
            <a:lvl5pPr marL="578594" indent="-92861">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168781"/>
          </a:xfrm>
        </p:spPr>
        <p:txBody>
          <a:bodyPr wrap="square">
            <a:spAutoFit/>
          </a:bodyPr>
          <a:lstStyle>
            <a:lvl1pPr marL="158429" indent="-158429">
              <a:spcBef>
                <a:spcPts val="675"/>
              </a:spcBef>
              <a:buClr>
                <a:schemeClr val="tx1"/>
              </a:buClr>
              <a:buFont typeface="Arial" pitchFamily="34" charset="0"/>
              <a:buChar char="•"/>
              <a:defRPr sz="1985"/>
            </a:lvl1pPr>
            <a:lvl2pPr marL="292868" indent="-128576">
              <a:defRPr sz="1103"/>
            </a:lvl2pPr>
            <a:lvl3pPr marL="385730" indent="-92861">
              <a:tabLst/>
              <a:defRPr sz="1103"/>
            </a:lvl3pPr>
            <a:lvl4pPr marL="485733" indent="-100004">
              <a:defRPr sz="992"/>
            </a:lvl4pPr>
            <a:lvl5pPr marL="578594" indent="-92861">
              <a:tabLst/>
              <a:defRPr sz="99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4318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2" y="1189176"/>
            <a:ext cx="4033911" cy="1281248"/>
          </a:xfrm>
        </p:spPr>
        <p:txBody>
          <a:bodyPr wrap="square">
            <a:spAutoFit/>
          </a:bodyPr>
          <a:lstStyle>
            <a:lvl1pPr marL="158429" indent="-158429">
              <a:spcBef>
                <a:spcPts val="675"/>
              </a:spcBef>
              <a:buClr>
                <a:schemeClr val="tx2"/>
              </a:buClr>
              <a:buFont typeface="Arial" pitchFamily="34" charset="0"/>
              <a:buChar char="•"/>
              <a:defRPr sz="1985">
                <a:gradFill>
                  <a:gsLst>
                    <a:gs pos="1250">
                      <a:schemeClr val="tx2"/>
                    </a:gs>
                    <a:gs pos="99000">
                      <a:schemeClr val="tx2"/>
                    </a:gs>
                  </a:gsLst>
                  <a:lin ang="5400000" scaled="0"/>
                </a:gradFill>
              </a:defRPr>
            </a:lvl1pPr>
            <a:lvl2pPr marL="292868" indent="-128576">
              <a:defRPr sz="1324"/>
            </a:lvl2pPr>
            <a:lvl3pPr marL="385730" indent="-92861">
              <a:tabLst/>
              <a:defRPr sz="1324"/>
            </a:lvl3pPr>
            <a:lvl4pPr marL="485733" indent="-100004">
              <a:defRPr/>
            </a:lvl4pPr>
            <a:lvl5pPr marL="578594" indent="-9286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281248"/>
          </a:xfrm>
        </p:spPr>
        <p:txBody>
          <a:bodyPr wrap="square">
            <a:spAutoFit/>
          </a:bodyPr>
          <a:lstStyle>
            <a:lvl1pPr marL="158429" indent="-158429">
              <a:spcBef>
                <a:spcPts val="675"/>
              </a:spcBef>
              <a:buClr>
                <a:schemeClr val="tx2"/>
              </a:buClr>
              <a:buFont typeface="Arial" pitchFamily="34" charset="0"/>
              <a:buChar char="•"/>
              <a:defRPr sz="1985">
                <a:gradFill>
                  <a:gsLst>
                    <a:gs pos="1250">
                      <a:schemeClr val="tx2"/>
                    </a:gs>
                    <a:gs pos="99000">
                      <a:schemeClr val="tx2"/>
                    </a:gs>
                  </a:gsLst>
                  <a:lin ang="5400000" scaled="0"/>
                </a:gradFill>
              </a:defRPr>
            </a:lvl1pPr>
            <a:lvl2pPr marL="292868" indent="-128576">
              <a:defRPr sz="1324"/>
            </a:lvl2pPr>
            <a:lvl3pPr marL="385730" indent="-92861">
              <a:tabLst/>
              <a:defRPr sz="1324"/>
            </a:lvl3pPr>
            <a:lvl4pPr marL="485733" indent="-100004">
              <a:defRPr/>
            </a:lvl4pPr>
            <a:lvl5pPr marL="578594" indent="-9286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0368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596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26, 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M. Roetteler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47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467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131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12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715" tIns="25715" rIns="25715" bIns="25715" numCol="1" spcCol="0" rtlCol="0" fromWordArt="0" anchor="ctr" anchorCtr="0" forceAA="0" compatLnSpc="1">
            <a:prstTxWarp prst="textNoShape">
              <a:avLst/>
            </a:prstTxWarp>
            <a:noAutofit/>
          </a:bodyPr>
          <a:lstStyle/>
          <a:p>
            <a:pPr marL="0" marR="0" lvl="0" indent="0" algn="ctr" defTabSz="514136" rtl="0" eaLnBrk="1" fontAlgn="base" latinLnBrk="0" hangingPunct="1">
              <a:lnSpc>
                <a:spcPct val="100000"/>
              </a:lnSpc>
              <a:spcBef>
                <a:spcPct val="0"/>
              </a:spcBef>
              <a:spcAft>
                <a:spcPct val="0"/>
              </a:spcAft>
              <a:buClrTx/>
              <a:buSzTx/>
              <a:buFontTx/>
              <a:buNone/>
              <a:tabLst/>
              <a:defRPr/>
            </a:pPr>
            <a:endParaRPr kumimoji="0" lang="en-US" sz="992"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7"/>
            <a:ext cx="8740142" cy="1258230"/>
          </a:xfrm>
        </p:spPr>
        <p:txBody>
          <a:bodyPr/>
          <a:lstStyle>
            <a:lvl1pPr marL="0" indent="0">
              <a:buNone/>
              <a:defRPr sz="181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19107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32233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44912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57948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3483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1189177"/>
            <a:ext cx="8740142" cy="1430520"/>
          </a:xfrm>
          <a:prstGeom prst="rect">
            <a:avLst/>
          </a:prstGeom>
        </p:spPr>
        <p:txBody>
          <a:bodyPr/>
          <a:lstStyle>
            <a:lvl1pPr marL="160180" indent="-160180">
              <a:buClr>
                <a:schemeClr val="tx1"/>
              </a:buClr>
              <a:buSzPct val="90000"/>
              <a:buFont typeface="Arial" pitchFamily="34" charset="0"/>
              <a:buChar char="•"/>
              <a:defRPr sz="198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315107" indent="-154928">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475287" indent="-160180">
              <a:buClr>
                <a:schemeClr val="tx1"/>
              </a:buClr>
              <a:buSzPct val="90000"/>
              <a:buFont typeface="Arial" pitchFamily="34" charset="0"/>
              <a:buChar char="•"/>
              <a:defRPr sz="15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601331" indent="-126044">
              <a:buClr>
                <a:schemeClr val="tx1"/>
              </a:buClr>
              <a:buSzPct val="90000"/>
              <a:buFont typeface="Arial" pitchFamily="34" charset="0"/>
              <a:buChar char="•"/>
              <a:defRPr sz="1324">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727373" indent="-126044">
              <a:buClr>
                <a:schemeClr val="tx1"/>
              </a:buClr>
              <a:buSzPct val="90000"/>
              <a:buFont typeface="Arial" pitchFamily="34" charset="0"/>
              <a:buChar char="•"/>
              <a:defRPr sz="1103">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238877"/>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040" spc="-2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7977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4"/>
            </a:lvl1pPr>
          </a:lstStyle>
          <a:p>
            <a:r>
              <a:rPr lang="en-US" smtClean="0"/>
              <a:t>Click to edit Master title style</a:t>
            </a:r>
            <a:endParaRPr lang="en-US"/>
          </a:p>
        </p:txBody>
      </p:sp>
      <p:sp>
        <p:nvSpPr>
          <p:cNvPr id="3" name="Subtitle 2"/>
          <p:cNvSpPr>
            <a:spLocks noGrp="1"/>
          </p:cNvSpPr>
          <p:nvPr>
            <p:ph type="subTitle" idx="1"/>
          </p:nvPr>
        </p:nvSpPr>
        <p:spPr>
          <a:xfrm>
            <a:off x="1143000" y="3602040"/>
            <a:ext cx="6858000" cy="371640"/>
          </a:xfrm>
        </p:spPr>
        <p:txBody>
          <a:bodyPr/>
          <a:lstStyle>
            <a:lvl1pPr marL="0" indent="0" algn="ctr">
              <a:buNone/>
              <a:defRPr sz="1350"/>
            </a:lvl1pPr>
            <a:lvl2pPr marL="257102" indent="0" algn="ctr">
              <a:buNone/>
              <a:defRPr sz="1125"/>
            </a:lvl2pPr>
            <a:lvl3pPr marL="514205" indent="0" algn="ctr">
              <a:buNone/>
              <a:defRPr sz="1013"/>
            </a:lvl3pPr>
            <a:lvl4pPr marL="771307" indent="0" algn="ctr">
              <a:buNone/>
              <a:defRPr sz="900"/>
            </a:lvl4pPr>
            <a:lvl5pPr marL="1028409" indent="0" algn="ctr">
              <a:buNone/>
              <a:defRPr sz="900"/>
            </a:lvl5pPr>
            <a:lvl6pPr marL="1285511" indent="0" algn="ctr">
              <a:buNone/>
              <a:defRPr sz="900"/>
            </a:lvl6pPr>
            <a:lvl7pPr marL="1542615" indent="0" algn="ctr">
              <a:buNone/>
              <a:defRPr sz="900"/>
            </a:lvl7pPr>
            <a:lvl8pPr marL="1799717" indent="0" algn="ctr">
              <a:buNone/>
              <a:defRPr sz="900"/>
            </a:lvl8pPr>
            <a:lvl9pPr marL="205682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a:xfrm>
            <a:off x="628652" y="6356353"/>
            <a:ext cx="2057400" cy="365125"/>
          </a:xfrm>
          <a:prstGeom prst="rect">
            <a:avLst/>
          </a:prstGeom>
        </p:spPr>
        <p:txBody>
          <a:bodyPr/>
          <a:lstStyle/>
          <a:p>
            <a:pPr algn="l" defTabSz="514285" fontAlgn="auto">
              <a:spcBef>
                <a:spcPts val="0"/>
              </a:spcBef>
              <a:spcAft>
                <a:spcPts val="0"/>
              </a:spcAft>
            </a:pPr>
            <a:r>
              <a:rPr kumimoji="0" lang="en-US" sz="992" smtClean="0">
                <a:solidFill>
                  <a:srgbClr val="525051"/>
                </a:solidFill>
                <a:latin typeface="Segoe UI"/>
              </a:rPr>
              <a:t>January 26, 2016</a:t>
            </a:r>
            <a:endParaRPr kumimoji="0" lang="en-US" sz="992" dirty="0">
              <a:solidFill>
                <a:srgbClr val="525051"/>
              </a:solidFill>
              <a:latin typeface="Segoe UI"/>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algn="l" defTabSz="514285" fontAlgn="auto">
              <a:spcBef>
                <a:spcPts val="0"/>
              </a:spcBef>
              <a:spcAft>
                <a:spcPts val="0"/>
              </a:spcAft>
            </a:pPr>
            <a:r>
              <a:rPr kumimoji="0" lang="en-US" sz="992" smtClean="0">
                <a:solidFill>
                  <a:srgbClr val="525051"/>
                </a:solidFill>
                <a:latin typeface="Segoe UI"/>
              </a:rPr>
              <a:t>M. Roetteler</a:t>
            </a:r>
            <a:endParaRPr kumimoji="0" lang="en-US" sz="992" dirty="0">
              <a:solidFill>
                <a:srgbClr val="525051"/>
              </a:solidFill>
              <a:latin typeface="Segoe UI"/>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algn="l" defTabSz="514285" fontAlgn="auto">
              <a:spcBef>
                <a:spcPts val="0"/>
              </a:spcBef>
              <a:spcAft>
                <a:spcPts val="0"/>
              </a:spcAft>
            </a:pPr>
            <a:fld id="{CE0F7553-24D4-49B9-BB48-41B3E4A171BE}" type="slidenum">
              <a:rPr kumimoji="0" lang="en-US" sz="992" smtClean="0">
                <a:solidFill>
                  <a:srgbClr val="525051"/>
                </a:solidFill>
                <a:latin typeface="Segoe UI"/>
              </a:rPr>
              <a:pPr algn="l" defTabSz="514285" fontAlgn="auto">
                <a:spcBef>
                  <a:spcPts val="0"/>
                </a:spcBef>
                <a:spcAft>
                  <a:spcPts val="0"/>
                </a:spcAft>
              </a:pPr>
              <a:t>‹#›</a:t>
            </a:fld>
            <a:endParaRPr kumimoji="0" lang="en-US" sz="992" dirty="0">
              <a:solidFill>
                <a:srgbClr val="525051"/>
              </a:solidFill>
              <a:latin typeface="Segoe UI"/>
            </a:endParaRPr>
          </a:p>
        </p:txBody>
      </p:sp>
    </p:spTree>
    <p:extLst>
      <p:ext uri="{BB962C8B-B14F-4D97-AF65-F5344CB8AC3E}">
        <p14:creationId xmlns:p14="http://schemas.microsoft.com/office/powerpoint/2010/main" val="312417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458684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5788030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8166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1104267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6629139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728522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944879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72545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628062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872449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827181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30" y="924930"/>
            <a:ext cx="8740142"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8399662"/>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January 26, 2016</a:t>
            </a:r>
            <a:endParaRPr kumimoji="0" lang="en-US" dirty="0">
              <a:solidFill>
                <a:prstClr val="white"/>
              </a:solidFill>
              <a:latin typeface="Calibri" panose="020F0502020204030204"/>
              <a:ea typeface="+mn-ea"/>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M. Roetteler</a:t>
            </a:r>
            <a:endParaRPr kumimoji="0" lang="en-US" dirty="0">
              <a:solidFill>
                <a:prstClr val="white"/>
              </a:solidFill>
              <a:latin typeface="Calibri" panose="020F0502020204030204"/>
              <a:ea typeface="+mn-ea"/>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DBEBC56-EB11-46A2-969C-E281BC7400E0}" type="slidenum">
              <a:rPr kumimoji="0" lang="en-US" smtClean="0">
                <a:solidFill>
                  <a:prstClr val="white"/>
                </a:solidFill>
                <a:latin typeface="Calibri" panose="020F0502020204030204"/>
                <a:ea typeface="+mn-ea"/>
              </a:rPr>
              <a:pPr defTabSz="685800" fontAlgn="auto">
                <a:spcBef>
                  <a:spcPts val="0"/>
                </a:spcBef>
                <a:spcAft>
                  <a:spcPts val="0"/>
                </a:spcAft>
              </a:pPr>
              <a:t>‹#›</a:t>
            </a:fld>
            <a:endParaRPr kumimoji="0" lang="en-US" dirty="0">
              <a:solidFill>
                <a:prstClr val="white"/>
              </a:solidFill>
              <a:latin typeface="Calibri" panose="020F0502020204030204"/>
              <a:ea typeface="+mn-ea"/>
            </a:endParaRPr>
          </a:p>
        </p:txBody>
      </p:sp>
    </p:spTree>
    <p:extLst>
      <p:ext uri="{BB962C8B-B14F-4D97-AF65-F5344CB8AC3E}">
        <p14:creationId xmlns:p14="http://schemas.microsoft.com/office/powerpoint/2010/main" val="1832891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January 26, 2016</a:t>
            </a:r>
            <a:endParaRPr kumimoji="0" lang="en-US" dirty="0">
              <a:solidFill>
                <a:prstClr val="white"/>
              </a:solidFill>
              <a:latin typeface="Calibri" panose="020F0502020204030204"/>
              <a:ea typeface="+mn-ea"/>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M. Roetteler</a:t>
            </a:r>
            <a:endParaRPr kumimoji="0" lang="en-US" dirty="0">
              <a:solidFill>
                <a:prstClr val="white"/>
              </a:solidFill>
              <a:latin typeface="Calibri" panose="020F0502020204030204"/>
              <a:ea typeface="+mn-ea"/>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DBEBC56-EB11-46A2-969C-E281BC7400E0}" type="slidenum">
              <a:rPr kumimoji="0" lang="en-US" smtClean="0">
                <a:solidFill>
                  <a:prstClr val="white"/>
                </a:solidFill>
                <a:latin typeface="Calibri" panose="020F0502020204030204"/>
                <a:ea typeface="+mn-ea"/>
              </a:rPr>
              <a:pPr defTabSz="685800" fontAlgn="auto">
                <a:spcBef>
                  <a:spcPts val="0"/>
                </a:spcBef>
                <a:spcAft>
                  <a:spcPts val="0"/>
                </a:spcAft>
              </a:pPr>
              <a:t>‹#›</a:t>
            </a:fld>
            <a:endParaRPr kumimoji="0" lang="en-US" dirty="0">
              <a:solidFill>
                <a:prstClr val="white"/>
              </a:solidFill>
              <a:latin typeface="Calibri" panose="020F0502020204030204"/>
              <a:ea typeface="+mn-ea"/>
            </a:endParaRPr>
          </a:p>
        </p:txBody>
      </p:sp>
    </p:spTree>
    <p:extLst>
      <p:ext uri="{BB962C8B-B14F-4D97-AF65-F5344CB8AC3E}">
        <p14:creationId xmlns:p14="http://schemas.microsoft.com/office/powerpoint/2010/main" val="740475636"/>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January 26, 2016</a:t>
            </a:r>
            <a:endParaRPr kumimoji="0" lang="en-US" dirty="0">
              <a:solidFill>
                <a:prstClr val="white"/>
              </a:solidFill>
              <a:latin typeface="Calibri" panose="020F0502020204030204"/>
              <a:ea typeface="+mn-ea"/>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M. Roetteler</a:t>
            </a:r>
            <a:endParaRPr kumimoji="0" lang="en-US" dirty="0">
              <a:solidFill>
                <a:prstClr val="white"/>
              </a:solidFill>
              <a:latin typeface="Calibri" panose="020F0502020204030204"/>
              <a:ea typeface="+mn-ea"/>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DBEBC56-EB11-46A2-969C-E281BC7400E0}" type="slidenum">
              <a:rPr kumimoji="0" lang="en-US" smtClean="0">
                <a:solidFill>
                  <a:prstClr val="white"/>
                </a:solidFill>
                <a:latin typeface="Calibri" panose="020F0502020204030204"/>
                <a:ea typeface="+mn-ea"/>
              </a:rPr>
              <a:pPr defTabSz="685800" fontAlgn="auto">
                <a:spcBef>
                  <a:spcPts val="0"/>
                </a:spcBef>
                <a:spcAft>
                  <a:spcPts val="0"/>
                </a:spcAft>
              </a:pPr>
              <a:t>‹#›</a:t>
            </a:fld>
            <a:endParaRPr kumimoji="0" lang="en-US" dirty="0">
              <a:solidFill>
                <a:prstClr val="white"/>
              </a:solidFill>
              <a:latin typeface="Calibri" panose="020F0502020204030204"/>
              <a:ea typeface="+mn-ea"/>
            </a:endParaRPr>
          </a:p>
        </p:txBody>
      </p:sp>
    </p:spTree>
    <p:extLst>
      <p:ext uri="{BB962C8B-B14F-4D97-AF65-F5344CB8AC3E}">
        <p14:creationId xmlns:p14="http://schemas.microsoft.com/office/powerpoint/2010/main" val="3622874484"/>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January 26, 2016</a:t>
            </a:r>
            <a:endParaRPr kumimoji="0" lang="en-US" dirty="0">
              <a:solidFill>
                <a:prstClr val="white"/>
              </a:solidFill>
              <a:latin typeface="Calibri" panose="020F0502020204030204"/>
              <a:ea typeface="+mn-ea"/>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M. Roetteler</a:t>
            </a:r>
            <a:endParaRPr kumimoji="0" lang="en-US" dirty="0">
              <a:solidFill>
                <a:prstClr val="white"/>
              </a:solidFill>
              <a:latin typeface="Calibri" panose="020F0502020204030204"/>
              <a:ea typeface="+mn-ea"/>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DBEBC56-EB11-46A2-969C-E281BC7400E0}" type="slidenum">
              <a:rPr kumimoji="0" lang="en-US" smtClean="0">
                <a:solidFill>
                  <a:prstClr val="white"/>
                </a:solidFill>
                <a:latin typeface="Calibri" panose="020F0502020204030204"/>
                <a:ea typeface="+mn-ea"/>
              </a:rPr>
              <a:pPr defTabSz="685800" fontAlgn="auto">
                <a:spcBef>
                  <a:spcPts val="0"/>
                </a:spcBef>
                <a:spcAft>
                  <a:spcPts val="0"/>
                </a:spcAft>
              </a:pPr>
              <a:t>‹#›</a:t>
            </a:fld>
            <a:endParaRPr kumimoji="0" lang="en-US" dirty="0">
              <a:solidFill>
                <a:prstClr val="white"/>
              </a:solidFill>
              <a:latin typeface="Calibri" panose="020F0502020204030204"/>
              <a:ea typeface="+mn-ea"/>
            </a:endParaRPr>
          </a:p>
        </p:txBody>
      </p:sp>
    </p:spTree>
    <p:extLst>
      <p:ext uri="{BB962C8B-B14F-4D97-AF65-F5344CB8AC3E}">
        <p14:creationId xmlns:p14="http://schemas.microsoft.com/office/powerpoint/2010/main" val="1318624402"/>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January 26, 2016</a:t>
            </a:r>
            <a:endParaRPr kumimoji="0" lang="en-US" dirty="0">
              <a:solidFill>
                <a:prstClr val="white"/>
              </a:solidFill>
              <a:latin typeface="Calibri" panose="020F0502020204030204"/>
              <a:ea typeface="+mn-ea"/>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kumimoji="0" lang="en-US" smtClean="0">
                <a:solidFill>
                  <a:prstClr val="white"/>
                </a:solidFill>
                <a:latin typeface="Calibri" panose="020F0502020204030204"/>
                <a:ea typeface="+mn-ea"/>
              </a:rPr>
              <a:t>M. Roetteler</a:t>
            </a:r>
            <a:endParaRPr kumimoji="0" lang="en-US" dirty="0">
              <a:solidFill>
                <a:prstClr val="white"/>
              </a:solidFill>
              <a:latin typeface="Calibri" panose="020F0502020204030204"/>
              <a:ea typeface="+mn-ea"/>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DBEBC56-EB11-46A2-969C-E281BC7400E0}" type="slidenum">
              <a:rPr kumimoji="0" lang="en-US" smtClean="0">
                <a:solidFill>
                  <a:prstClr val="white"/>
                </a:solidFill>
                <a:latin typeface="Calibri" panose="020F0502020204030204"/>
                <a:ea typeface="+mn-ea"/>
              </a:rPr>
              <a:pPr defTabSz="685800" fontAlgn="auto">
                <a:spcBef>
                  <a:spcPts val="0"/>
                </a:spcBef>
                <a:spcAft>
                  <a:spcPts val="0"/>
                </a:spcAft>
              </a:pPr>
              <a:t>‹#›</a:t>
            </a:fld>
            <a:endParaRPr kumimoji="0" lang="en-US" dirty="0">
              <a:solidFill>
                <a:prstClr val="white"/>
              </a:solidFill>
              <a:latin typeface="Calibri" panose="020F0502020204030204"/>
              <a:ea typeface="+mn-ea"/>
            </a:endParaRPr>
          </a:p>
        </p:txBody>
      </p:sp>
    </p:spTree>
    <p:extLst>
      <p:ext uri="{BB962C8B-B14F-4D97-AF65-F5344CB8AC3E}">
        <p14:creationId xmlns:p14="http://schemas.microsoft.com/office/powerpoint/2010/main" val="684562629"/>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3BDA9AEF-71CA-47AD-BB66-07927C853C4B}"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19688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B1518B8D-8644-4C2C-8A75-8459167D0B0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494611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97497738-C63B-4953-8D9D-C16D41E2C1B3}"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785279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DA7FD1FA-A0CE-4827-BE21-BFEF23D89C2E}"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129685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685800">
              <a:defRPr/>
            </a:pPr>
            <a:fld id="{33BAE18F-CA0F-4435-A1B4-A9B990CD0E97}"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754217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685800">
              <a:defRPr/>
            </a:pPr>
            <a:fld id="{C6F412DF-D76F-4A2D-9C0A-12B950F28C53}"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64755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7325352E-E6B1-4CE6-956C-A30EA31C9CAD}"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4063735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1FE107C1-DCD3-4E2D-8E45-E8E2723551AA}"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659604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6DD6EE97-5AAA-49C4-8EC1-05BE0FB0E868}"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267235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49513A65-479A-419E-A033-D4B1F6EE28CB}"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995225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251009786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marL="0" marR="0" lvl="0" indent="0" algn="l" defTabSz="685845"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rgbClr val="525051"/>
              </a:solidFill>
              <a:effectLst/>
              <a:uLnTx/>
              <a:uFillTx/>
              <a:latin typeface="Segoe UI"/>
              <a:ea typeface="ＭＳ Ｐゴシック" pitchFamily="50" charset="-128"/>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65645551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marL="0" marR="0" lvl="0" indent="0" algn="ctr" defTabSz="514167"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1277998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3351217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3760910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3672237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1696482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1451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454763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564613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543619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7561471"/>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256268"/>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6386591"/>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8132916"/>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1440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6167930"/>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9257123"/>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4752295"/>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7891868"/>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726973"/>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464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2275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656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5900399"/>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811859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January 26, 2016</a:t>
            </a:r>
            <a:endParaRPr kumimoji="0" lang="en-US" sz="1324" b="0" i="0" u="none" strike="noStrike" kern="1200" cap="none" spc="0" normalizeH="0" baseline="0" noProof="0">
              <a:ln>
                <a:noFill/>
              </a:ln>
              <a:solidFill>
                <a:srgbClr val="525051"/>
              </a:solidFill>
              <a:effectLst/>
              <a:uLnTx/>
              <a:uFillTx/>
              <a:latin typeface="Segoe UI"/>
              <a:ea typeface="ＭＳ Ｐゴシック" pitchFamily="50"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M. Roetteler</a:t>
            </a:r>
            <a:endParaRPr kumimoji="0" lang="en-US" sz="1324" b="0" i="0" u="none" strike="noStrike" kern="1200" cap="none" spc="0" normalizeH="0" baseline="0" noProof="0">
              <a:ln>
                <a:noFill/>
              </a:ln>
              <a:solidFill>
                <a:srgbClr val="525051"/>
              </a:solidFill>
              <a:effectLst/>
              <a:uLnTx/>
              <a:uFillTx/>
              <a:latin typeface="Segoe UI"/>
              <a:ea typeface="ＭＳ Ｐゴシック" pitchFamily="50"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fld id="{CE0F7553-24D4-49B9-BB48-41B3E4A171BE}" type="slidenum">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pPr marL="0" marR="0" lvl="0" indent="0" algn="l" defTabSz="685845"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a:ln>
                <a:noFill/>
              </a:ln>
              <a:solidFill>
                <a:srgbClr val="525051"/>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34401694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Walkin no tag line">
    <p:spTree>
      <p:nvGrpSpPr>
        <p:cNvPr id="1" name=""/>
        <p:cNvGrpSpPr/>
        <p:nvPr/>
      </p:nvGrpSpPr>
      <p:grpSpPr>
        <a:xfrm>
          <a:off x="0" y="0"/>
          <a:ext cx="0" cy="0"/>
          <a:chOff x="0" y="0"/>
          <a:chExt cx="0" cy="0"/>
        </a:xfrm>
      </p:grpSpPr>
      <p:pic>
        <p:nvPicPr>
          <p:cNvPr id="3" name="Picture 2" descr="CollageBackground.jpg"/>
          <p:cNvPicPr>
            <a:picLocks noChangeAspect="1"/>
          </p:cNvPicPr>
          <p:nvPr userDrawn="1"/>
        </p:nvPicPr>
        <p:blipFill rotWithShape="1">
          <a:blip r:embed="rId2">
            <a:extLst>
              <a:ext uri="{28A0092B-C50C-407E-A947-70E740481C1C}">
                <a14:useLocalDpi xmlns:a14="http://schemas.microsoft.com/office/drawing/2010/main" val="0"/>
              </a:ext>
            </a:extLst>
          </a:blip>
          <a:srcRect l="25874" t="19180" r="3951" b="28197"/>
          <a:stretch/>
        </p:blipFill>
        <p:spPr>
          <a:xfrm>
            <a:off x="0" y="0"/>
            <a:ext cx="9144000" cy="6858000"/>
          </a:xfrm>
          <a:prstGeom prst="rect">
            <a:avLst/>
          </a:prstGeom>
        </p:spPr>
      </p:pic>
      <p:pic>
        <p:nvPicPr>
          <p:cNvPr id="4" name="Picture 3"/>
          <p:cNvPicPr>
            <a:picLocks noChangeAspect="1"/>
          </p:cNvPicPr>
          <p:nvPr userDrawn="1"/>
        </p:nvPicPr>
        <p:blipFill rotWithShape="1">
          <a:blip r:embed="rId3"/>
          <a:srcRect r="29228" b="58327"/>
          <a:stretch/>
        </p:blipFill>
        <p:spPr>
          <a:xfrm>
            <a:off x="7457872" y="0"/>
            <a:ext cx="1699097" cy="98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600030" y="296929"/>
            <a:ext cx="1208277" cy="345156"/>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79459" y="4489035"/>
            <a:ext cx="1599299" cy="1684099"/>
          </a:xfrm>
          <a:prstGeom prst="rect">
            <a:avLst/>
          </a:prstGeom>
        </p:spPr>
      </p:pic>
      <p:pic>
        <p:nvPicPr>
          <p:cNvPr id="5" name="Picture 4"/>
          <p:cNvPicPr>
            <a:picLocks noChangeAspect="1"/>
          </p:cNvPicPr>
          <p:nvPr userDrawn="1"/>
        </p:nvPicPr>
        <p:blipFill>
          <a:blip r:embed="rId6"/>
          <a:stretch>
            <a:fillRect/>
          </a:stretch>
        </p:blipFill>
        <p:spPr>
          <a:xfrm>
            <a:off x="364173" y="2440234"/>
            <a:ext cx="4102732" cy="540490"/>
          </a:xfrm>
          <a:prstGeom prst="rect">
            <a:avLst/>
          </a:prstGeom>
        </p:spPr>
      </p:pic>
      <p:sp>
        <p:nvSpPr>
          <p:cNvPr id="7" name="Rectangle 6"/>
          <p:cNvSpPr/>
          <p:nvPr userDrawn="1"/>
        </p:nvSpPr>
        <p:spPr bwMode="auto">
          <a:xfrm>
            <a:off x="1" y="1751868"/>
            <a:ext cx="5580478" cy="2885981"/>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8" name="Picture 7"/>
          <p:cNvPicPr>
            <a:picLocks noChangeAspect="1"/>
          </p:cNvPicPr>
          <p:nvPr userDrawn="1"/>
        </p:nvPicPr>
        <p:blipFill>
          <a:blip r:embed="rId7"/>
          <a:stretch>
            <a:fillRect/>
          </a:stretch>
        </p:blipFill>
        <p:spPr>
          <a:xfrm>
            <a:off x="809882" y="2320562"/>
            <a:ext cx="3881714" cy="1599779"/>
          </a:xfrm>
          <a:prstGeom prst="rect">
            <a:avLst/>
          </a:prstGeom>
        </p:spPr>
      </p:pic>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6597" y="1387333"/>
            <a:ext cx="1421674" cy="1593166"/>
          </a:xfrm>
          <a:prstGeom prst="rect">
            <a:avLst/>
          </a:prstGeom>
        </p:spPr>
      </p:pic>
    </p:spTree>
    <p:extLst>
      <p:ext uri="{BB962C8B-B14F-4D97-AF65-F5344CB8AC3E}">
        <p14:creationId xmlns:p14="http://schemas.microsoft.com/office/powerpoint/2010/main" val="82924458"/>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9" name="Picture 8" descr="CollageBackground.jpg"/>
          <p:cNvPicPr>
            <a:picLocks noChangeAspect="1"/>
          </p:cNvPicPr>
          <p:nvPr userDrawn="1"/>
        </p:nvPicPr>
        <p:blipFill rotWithShape="1">
          <a:blip r:embed="rId2">
            <a:extLst>
              <a:ext uri="{28A0092B-C50C-407E-A947-70E740481C1C}">
                <a14:useLocalDpi xmlns:a14="http://schemas.microsoft.com/office/drawing/2010/main" val="0"/>
              </a:ext>
            </a:extLst>
          </a:blip>
          <a:srcRect l="7566" t="17420" r="47361" b="47708"/>
          <a:stretch/>
        </p:blipFill>
        <p:spPr>
          <a:xfrm>
            <a:off x="1" y="1"/>
            <a:ext cx="9143999" cy="7075400"/>
          </a:xfrm>
          <a:prstGeom prst="rect">
            <a:avLst/>
          </a:prstGeom>
        </p:spPr>
      </p:pic>
      <p:sp>
        <p:nvSpPr>
          <p:cNvPr id="10" name="Rectangle 9"/>
          <p:cNvSpPr/>
          <p:nvPr userDrawn="1"/>
        </p:nvSpPr>
        <p:spPr bwMode="auto">
          <a:xfrm>
            <a:off x="0" y="1187621"/>
            <a:ext cx="6405197" cy="3881344"/>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6" name="Picture 5"/>
          <p:cNvPicPr>
            <a:picLocks noChangeAspect="1"/>
          </p:cNvPicPr>
          <p:nvPr userDrawn="1"/>
        </p:nvPicPr>
        <p:blipFill>
          <a:blip r:embed="rId3"/>
          <a:stretch>
            <a:fillRect/>
          </a:stretch>
        </p:blipFill>
        <p:spPr>
          <a:xfrm>
            <a:off x="6405198" y="4637850"/>
            <a:ext cx="2748547" cy="1536946"/>
          </a:xfrm>
          <a:prstGeom prst="rect">
            <a:avLst/>
          </a:prstGeom>
        </p:spPr>
      </p:pic>
      <p:pic>
        <p:nvPicPr>
          <p:cNvPr id="7" name="Picture 6"/>
          <p:cNvPicPr>
            <a:picLocks noChangeAspect="1"/>
          </p:cNvPicPr>
          <p:nvPr userDrawn="1"/>
        </p:nvPicPr>
        <p:blipFill>
          <a:blip r:embed="rId4"/>
          <a:stretch>
            <a:fillRect/>
          </a:stretch>
        </p:blipFill>
        <p:spPr>
          <a:xfrm>
            <a:off x="6828099" y="4965983"/>
            <a:ext cx="1955381" cy="805875"/>
          </a:xfrm>
          <a:prstGeom prst="rect">
            <a:avLst/>
          </a:prstGeom>
        </p:spPr>
      </p:pic>
      <p:sp>
        <p:nvSpPr>
          <p:cNvPr id="23" name="Text Placeholder 4"/>
          <p:cNvSpPr>
            <a:spLocks noGrp="1"/>
          </p:cNvSpPr>
          <p:nvPr>
            <p:ph type="body" sz="quarter" idx="12" hasCustomPrompt="1"/>
          </p:nvPr>
        </p:nvSpPr>
        <p:spPr bwMode="white">
          <a:xfrm>
            <a:off x="201930" y="3397035"/>
            <a:ext cx="6050867" cy="1622122"/>
          </a:xfrm>
          <a:noFill/>
          <a:ln>
            <a:noFill/>
          </a:ln>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1420883"/>
            <a:ext cx="6050868" cy="1976152"/>
          </a:xfrm>
          <a:noFill/>
          <a:ln>
            <a:noFill/>
          </a:ln>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967942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201929" y="1187621"/>
            <a:ext cx="8740142" cy="917880"/>
          </a:xfrm>
        </p:spPr>
        <p:txBody>
          <a:bodyPr/>
          <a:lstStyle>
            <a:lvl1pPr marL="0" indent="0">
              <a:buFontTx/>
              <a:buNone/>
              <a:defRPr sz="5294">
                <a:solidFill>
                  <a:schemeClr val="bg1"/>
                </a:solidFill>
              </a:defRPr>
            </a:lvl1pPr>
          </a:lstStyle>
          <a:p>
            <a:pPr lvl="0"/>
            <a:r>
              <a:rPr lang="en-US" dirty="0" smtClean="0"/>
              <a:t>Demo</a:t>
            </a:r>
            <a:endParaRPr lang="en-US" dirty="0"/>
          </a:p>
        </p:txBody>
      </p:sp>
      <p:sp>
        <p:nvSpPr>
          <p:cNvPr id="15" name="Text Placeholder 14"/>
          <p:cNvSpPr>
            <a:spLocks noGrp="1"/>
          </p:cNvSpPr>
          <p:nvPr>
            <p:ph type="body" sz="quarter" idx="11" hasCustomPrompt="1"/>
          </p:nvPr>
        </p:nvSpPr>
        <p:spPr>
          <a:xfrm>
            <a:off x="201929" y="4773828"/>
            <a:ext cx="6723186" cy="510524"/>
          </a:xfrm>
        </p:spPr>
        <p:txBody>
          <a:bodyPr/>
          <a:lstStyle>
            <a:lvl1pPr marL="0" indent="0">
              <a:buFontTx/>
              <a:buNone/>
              <a:defRPr sz="235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Speaker Name</a:t>
            </a:r>
          </a:p>
        </p:txBody>
      </p:sp>
    </p:spTree>
    <p:extLst>
      <p:ext uri="{BB962C8B-B14F-4D97-AF65-F5344CB8AC3E}">
        <p14:creationId xmlns:p14="http://schemas.microsoft.com/office/powerpoint/2010/main" val="1201697172"/>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tx2"/>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11" hasCustomPrompt="1"/>
          </p:nvPr>
        </p:nvSpPr>
        <p:spPr>
          <a:xfrm>
            <a:off x="201929" y="1183122"/>
            <a:ext cx="8740142" cy="917880"/>
          </a:xfrm>
        </p:spPr>
        <p:txBody>
          <a:bodyPr/>
          <a:lstStyle>
            <a:lvl1pPr marL="0" indent="0">
              <a:buFontTx/>
              <a:buNone/>
              <a:defRPr sz="5294">
                <a:solidFill>
                  <a:schemeClr val="bg1"/>
                </a:solidFill>
              </a:defRPr>
            </a:lvl1pPr>
          </a:lstStyle>
          <a:p>
            <a:pPr lvl="0"/>
            <a:r>
              <a:rPr lang="en-US" dirty="0" smtClean="0"/>
              <a:t>Video</a:t>
            </a:r>
            <a:endParaRPr lang="en-US" dirty="0"/>
          </a:p>
        </p:txBody>
      </p:sp>
    </p:spTree>
    <p:extLst>
      <p:ext uri="{BB962C8B-B14F-4D97-AF65-F5344CB8AC3E}">
        <p14:creationId xmlns:p14="http://schemas.microsoft.com/office/powerpoint/2010/main" val="249019617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0">
                      <a:schemeClr val="bg1">
                        <a:lumMod val="50000"/>
                      </a:schemeClr>
                    </a:gs>
                    <a:gs pos="100000">
                      <a:schemeClr val="bg1">
                        <a:lumMod val="50000"/>
                      </a:schemeClr>
                    </a:gs>
                  </a:gsLst>
                  <a:lin ang="5400000" scaled="1"/>
                </a:gradFill>
              </a:defRPr>
            </a:lvl1pPr>
          </a:lstStyle>
          <a:p>
            <a:r>
              <a:rPr lang="en-US" dirty="0" smtClean="0"/>
              <a:t>Section title</a:t>
            </a:r>
            <a:endParaRPr lang="en-US" dirty="0"/>
          </a:p>
        </p:txBody>
      </p:sp>
    </p:spTree>
    <p:extLst>
      <p:ext uri="{BB962C8B-B14F-4D97-AF65-F5344CB8AC3E}">
        <p14:creationId xmlns:p14="http://schemas.microsoft.com/office/powerpoint/2010/main" val="26550993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697902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681061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6326513"/>
      </p:ext>
    </p:extLst>
  </p:cSld>
  <p:clrMapOvr>
    <a:masterClrMapping/>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943986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3363342"/>
      </p:ext>
    </p:extLst>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0408286"/>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700233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5776608"/>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0528082"/>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5279507"/>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3276597"/>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4460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204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13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7401"/>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756389"/>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98728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60844"/>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Interior1">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80903" y="-7890"/>
            <a:ext cx="7543800" cy="1219200"/>
          </a:xfrm>
          <a:prstGeom prst="rect">
            <a:avLst/>
          </a:prstGeom>
        </p:spPr>
        <p:txBody>
          <a:bodyPr lIns="91440" tIns="91440" bIns="91440" anchor="ctr"/>
          <a:lstStyle>
            <a:lvl1pPr algn="l">
              <a:defRPr sz="3300">
                <a:solidFill>
                  <a:srgbClr val="FFFFFF"/>
                </a:solidFill>
                <a:latin typeface="Calibri Light" panose="020F0302020204030204" pitchFamily="34" charset="0"/>
                <a:cs typeface="Segoe UI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47626773"/>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37431" y="-7890"/>
            <a:ext cx="7543800" cy="1219200"/>
          </a:xfrm>
          <a:prstGeom prst="rect">
            <a:avLst/>
          </a:prstGeom>
        </p:spPr>
        <p:txBody>
          <a:bodyPr lIns="91440" tIns="91440" bIns="91440" anchor="ctr"/>
          <a:lstStyle>
            <a:lvl1pPr algn="l">
              <a:defRPr sz="3300">
                <a:solidFill>
                  <a:srgbClr val="FFFFFF"/>
                </a:solidFill>
                <a:latin typeface="Calibri Light" panose="020F0302020204030204" pitchFamily="34" charset="0"/>
                <a:cs typeface="Segoe UI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6484403"/>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_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674649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_Interior1">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0110313"/>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8292521"/>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0849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3185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3577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84994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648225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13836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33847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328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507883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9178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386265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January 26, 2016</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M. Roetteler</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3810223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Walki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marL="0" marR="0" lvl="0" indent="0" algn="l" defTabSz="685845"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492561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marL="0" marR="0" lvl="0" indent="0" algn="ctr" defTabSz="514167"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3528199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3814901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614465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32597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392364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59175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83384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86885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70165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4957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137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2074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26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606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5044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2144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9789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5191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68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509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47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64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7300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39859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January 26, 2016</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M. Roetteler</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fld id="{CE0F7553-24D4-49B9-BB48-41B3E4A171BE}" type="slidenum">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pPr marL="0" marR="0" lvl="0" indent="0" algn="l" defTabSz="685845"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3001166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84606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982869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3181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1993093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347790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757524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168131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080967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04181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107446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3778679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1805853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915557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4838509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5011559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684498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0790049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18173344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5246719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2049577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7147386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8495937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30" y="924930"/>
            <a:ext cx="8740142"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35482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493300341"/>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685236607"/>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123834104"/>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5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721673145"/>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6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5094169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4800"/>
            <a:ext cx="7315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69083938-C101-42A7-9758-978E86B892F0}"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Rectangle 6"/>
          <p:cNvSpPr>
            <a:spLocks noGrp="1" noChangeArrowheads="1"/>
          </p:cNvSpPr>
          <p:nvPr>
            <p:ph type="dt" sz="half" idx="11"/>
          </p:nvPr>
        </p:nvSpPr>
        <p:spPr>
          <a:ln/>
        </p:spPr>
        <p:txBody>
          <a:bodyPr/>
          <a:lstStyle>
            <a:lvl1pPr>
              <a:defRPr/>
            </a:lvl1pPr>
          </a:lstStyle>
          <a:p>
            <a:pPr>
              <a:defRPr/>
            </a:pPr>
            <a:r>
              <a:rPr lang="en-US" smtClean="0">
                <a:solidFill>
                  <a:prstClr val="black">
                    <a:tint val="75000"/>
                  </a:prstClr>
                </a:solidFill>
              </a:rPr>
              <a:t>January 26, 2016</a:t>
            </a:r>
            <a:endParaRPr lang="en-US" altLang="ja-JP">
              <a:solidFill>
                <a:prstClr val="black">
                  <a:tint val="75000"/>
                </a:prstClr>
              </a:solidFill>
            </a:endParaRPr>
          </a:p>
        </p:txBody>
      </p:sp>
      <p:sp>
        <p:nvSpPr>
          <p:cNvPr id="9" name="Rectangle 8"/>
          <p:cNvSpPr>
            <a:spLocks noGrp="1" noChangeArrowheads="1"/>
          </p:cNvSpPr>
          <p:nvPr>
            <p:ph type="ftr" sz="quarter" idx="12"/>
          </p:nvPr>
        </p:nvSpPr>
        <p:spPr>
          <a:ln/>
        </p:spPr>
        <p:txBody>
          <a:bodyPr/>
          <a:lstStyle>
            <a:lvl1pPr>
              <a:defRPr/>
            </a:lvl1pPr>
          </a:lstStyle>
          <a:p>
            <a:pPr>
              <a:defRPr/>
            </a:pPr>
            <a:r>
              <a:rPr lang="en-US" altLang="ja-JP" smtClean="0">
                <a:solidFill>
                  <a:prstClr val="black">
                    <a:tint val="75000"/>
                  </a:prstClr>
                </a:solidFill>
              </a:rPr>
              <a:t>M. Roetteler</a:t>
            </a:r>
            <a:endParaRPr lang="en-US" altLang="ja-JP">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t>January 26, 2016</a:t>
            </a:r>
            <a:endParaRPr lang="en-US" dirty="0"/>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t>M. Roetteler</a:t>
            </a:r>
            <a:endParaRPr lang="en-US" dirty="0"/>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t>January 26, 2016</a:t>
            </a:r>
            <a:endParaRPr lang="en-US" dirty="0"/>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t>M. Roetteler</a:t>
            </a:r>
            <a:endParaRPr lang="en-US" dirty="0"/>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4227975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11.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12.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13.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15.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theme" Target="../theme/theme1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theme" Target="../theme/theme17.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theme" Target="../theme/theme19.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theme" Target="../theme/theme20.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theme" Target="../theme/theme21.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 Type="http://schemas.openxmlformats.org/officeDocument/2006/relationships/slideLayout" Target="../slideLayouts/slideLayout236.xml"/><Relationship Id="rId21" Type="http://schemas.openxmlformats.org/officeDocument/2006/relationships/slideLayout" Target="../slideLayouts/slideLayout254.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theme" Target="../theme/theme22.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theme" Target="../theme/theme23.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image" Target="../media/image26.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4.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theme" Target="../theme/theme25.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theme" Target="../theme/theme27.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9.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t>January 26, 2016</a:t>
            </a:r>
            <a:endParaRPr lang="en-US"/>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t>M. Roetteler</a:t>
            </a:r>
            <a:endParaRPr lang="en-US"/>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pPr>
                <a:defRPr/>
              </a:pPr>
              <a:t>‹#›</a:t>
            </a:fld>
            <a:endParaRPr lang="en-US"/>
          </a:p>
        </p:txBody>
      </p:sp>
      <p:pic>
        <p:nvPicPr>
          <p:cNvPr id="1031" name="Picture 13" descr="NECLA logo"/>
          <p:cNvPicPr>
            <a:picLocks noChangeAspect="1" noChangeArrowheads="1"/>
          </p:cNvPicPr>
          <p:nvPr userDrawn="1"/>
        </p:nvPicPr>
        <p:blipFill>
          <a:blip r:embed="rId6"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 id="2147483672" r:id="rId2"/>
    <p:sldLayoutId id="2147483673" r:id="rId3"/>
    <p:sldLayoutId id="2147483679" r:id="rId4"/>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943459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051374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623658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8198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Lst>
  <p:timing>
    <p:tnLst>
      <p:par>
        <p:cTn id="1" dur="indefinite" restart="never" nodeType="tmRoot"/>
      </p:par>
    </p:tnLst>
  </p:timing>
  <p:hf hdr="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4"/>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311834"/>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78025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p:txStyles>
    <p:titleStyle>
      <a:lvl1pPr algn="l" defTabSz="514285" rtl="0" eaLnBrk="1" latinLnBrk="0" hangingPunct="1">
        <a:lnSpc>
          <a:spcPct val="90000"/>
        </a:lnSpc>
        <a:spcBef>
          <a:spcPct val="0"/>
        </a:spcBef>
        <a:buNone/>
        <a:defRPr lang="en-US" sz="2978"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064" marR="0" indent="-189064" algn="l" defTabSz="514285" rtl="0" eaLnBrk="1" fontAlgn="auto" latinLnBrk="0" hangingPunct="1">
        <a:lnSpc>
          <a:spcPct val="90000"/>
        </a:lnSpc>
        <a:spcBef>
          <a:spcPct val="20000"/>
        </a:spcBef>
        <a:spcAft>
          <a:spcPts val="0"/>
        </a:spcAft>
        <a:buClrTx/>
        <a:buSzPct val="90000"/>
        <a:buFont typeface="Arial" pitchFamily="34" charset="0"/>
        <a:buChar char="•"/>
        <a:tabLst/>
        <a:defRPr sz="2206" kern="1200" spc="0" baseline="0">
          <a:gradFill>
            <a:gsLst>
              <a:gs pos="1250">
                <a:schemeClr val="tx1"/>
              </a:gs>
              <a:gs pos="100000">
                <a:schemeClr val="tx1"/>
              </a:gs>
            </a:gsLst>
            <a:lin ang="5400000" scaled="0"/>
          </a:gradFill>
          <a:latin typeface="+mj-lt"/>
          <a:ea typeface="+mn-ea"/>
          <a:cs typeface="+mn-cs"/>
        </a:defRPr>
      </a:lvl1pPr>
      <a:lvl2pPr marL="322109" marR="0" indent="-133046" algn="l" defTabSz="5142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2pPr>
      <a:lvl3pPr marL="441151" marR="0" indent="-126044" algn="l" defTabSz="5142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3pPr>
      <a:lvl4pPr marL="567193" marR="0" indent="-126044" algn="l" defTabSz="514285" rtl="0" eaLnBrk="1" fontAlgn="auto" latinLnBrk="0" hangingPunct="1">
        <a:lnSpc>
          <a:spcPct val="90000"/>
        </a:lnSpc>
        <a:spcBef>
          <a:spcPct val="20000"/>
        </a:spcBef>
        <a:spcAft>
          <a:spcPts val="0"/>
        </a:spcAft>
        <a:buClrTx/>
        <a:buSzPct val="90000"/>
        <a:buFont typeface="Arial" pitchFamily="34" charset="0"/>
        <a:buChar char="•"/>
        <a:tabLst/>
        <a:defRPr sz="1103" kern="1200" spc="0" baseline="0">
          <a:gradFill>
            <a:gsLst>
              <a:gs pos="1250">
                <a:schemeClr val="tx1"/>
              </a:gs>
              <a:gs pos="100000">
                <a:schemeClr val="tx1"/>
              </a:gs>
            </a:gsLst>
            <a:lin ang="5400000" scaled="0"/>
          </a:gradFill>
          <a:latin typeface="+mn-lt"/>
          <a:ea typeface="+mn-ea"/>
          <a:cs typeface="+mn-cs"/>
        </a:defRPr>
      </a:lvl4pPr>
      <a:lvl5pPr marL="693236" marR="0" indent="-126044" algn="l" defTabSz="514285" rtl="0" eaLnBrk="1" fontAlgn="auto" latinLnBrk="0" hangingPunct="1">
        <a:lnSpc>
          <a:spcPct val="90000"/>
        </a:lnSpc>
        <a:spcBef>
          <a:spcPct val="20000"/>
        </a:spcBef>
        <a:spcAft>
          <a:spcPts val="0"/>
        </a:spcAft>
        <a:buClrTx/>
        <a:buSzPct val="90000"/>
        <a:buFont typeface="Arial" pitchFamily="34" charset="0"/>
        <a:buChar char="•"/>
        <a:tabLst/>
        <a:defRPr sz="1103" kern="1200" spc="0" baseline="0">
          <a:gradFill>
            <a:gsLst>
              <a:gs pos="1250">
                <a:schemeClr val="tx1"/>
              </a:gs>
              <a:gs pos="100000">
                <a:schemeClr val="tx1"/>
              </a:gs>
            </a:gsLst>
            <a:lin ang="5400000" scaled="0"/>
          </a:gradFill>
          <a:latin typeface="+mn-lt"/>
          <a:ea typeface="+mn-ea"/>
          <a:cs typeface="+mn-cs"/>
        </a:defRPr>
      </a:lvl5pPr>
      <a:lvl6pPr marL="1414284" indent="-128572" algn="l" defTabSz="514285" rtl="0" eaLnBrk="1" latinLnBrk="0" hangingPunct="1">
        <a:spcBef>
          <a:spcPct val="20000"/>
        </a:spcBef>
        <a:buFont typeface="Arial" pitchFamily="34" charset="0"/>
        <a:buChar char="•"/>
        <a:defRPr sz="1103" kern="1200">
          <a:solidFill>
            <a:schemeClr val="tx1"/>
          </a:solidFill>
          <a:latin typeface="+mn-lt"/>
          <a:ea typeface="+mn-ea"/>
          <a:cs typeface="+mn-cs"/>
        </a:defRPr>
      </a:lvl6pPr>
      <a:lvl7pPr marL="1671427" indent="-128572" algn="l" defTabSz="514285" rtl="0" eaLnBrk="1" latinLnBrk="0" hangingPunct="1">
        <a:spcBef>
          <a:spcPct val="20000"/>
        </a:spcBef>
        <a:buFont typeface="Arial" pitchFamily="34" charset="0"/>
        <a:buChar char="•"/>
        <a:defRPr sz="1103" kern="1200">
          <a:solidFill>
            <a:schemeClr val="tx1"/>
          </a:solidFill>
          <a:latin typeface="+mn-lt"/>
          <a:ea typeface="+mn-ea"/>
          <a:cs typeface="+mn-cs"/>
        </a:defRPr>
      </a:lvl7pPr>
      <a:lvl8pPr marL="1928570" indent="-128572" algn="l" defTabSz="514285" rtl="0" eaLnBrk="1" latinLnBrk="0" hangingPunct="1">
        <a:spcBef>
          <a:spcPct val="20000"/>
        </a:spcBef>
        <a:buFont typeface="Arial" pitchFamily="34" charset="0"/>
        <a:buChar char="•"/>
        <a:defRPr sz="1103" kern="1200">
          <a:solidFill>
            <a:schemeClr val="tx1"/>
          </a:solidFill>
          <a:latin typeface="+mn-lt"/>
          <a:ea typeface="+mn-ea"/>
          <a:cs typeface="+mn-cs"/>
        </a:defRPr>
      </a:lvl8pPr>
      <a:lvl9pPr marL="2185712" indent="-128572" algn="l" defTabSz="514285" rtl="0" eaLnBrk="1" latinLnBrk="0" hangingPunct="1">
        <a:spcBef>
          <a:spcPct val="20000"/>
        </a:spcBef>
        <a:buFont typeface="Arial" pitchFamily="34" charset="0"/>
        <a:buChar char="•"/>
        <a:defRPr sz="1103" kern="1200">
          <a:solidFill>
            <a:schemeClr val="tx1"/>
          </a:solidFill>
          <a:latin typeface="+mn-lt"/>
          <a:ea typeface="+mn-ea"/>
          <a:cs typeface="+mn-cs"/>
        </a:defRPr>
      </a:lvl9pPr>
    </p:bodyStyle>
    <p:otherStyle>
      <a:defPPr>
        <a:defRPr lang="en-US"/>
      </a:defPPr>
      <a:lvl1pPr marL="0" algn="l" defTabSz="514285" rtl="0" eaLnBrk="1" latinLnBrk="0" hangingPunct="1">
        <a:defRPr sz="992" kern="1200">
          <a:solidFill>
            <a:schemeClr val="tx1"/>
          </a:solidFill>
          <a:latin typeface="+mn-lt"/>
          <a:ea typeface="+mn-ea"/>
          <a:cs typeface="+mn-cs"/>
        </a:defRPr>
      </a:lvl1pPr>
      <a:lvl2pPr marL="257143" algn="l" defTabSz="514285" rtl="0" eaLnBrk="1" latinLnBrk="0" hangingPunct="1">
        <a:defRPr sz="992" kern="1200">
          <a:solidFill>
            <a:schemeClr val="tx1"/>
          </a:solidFill>
          <a:latin typeface="+mn-lt"/>
          <a:ea typeface="+mn-ea"/>
          <a:cs typeface="+mn-cs"/>
        </a:defRPr>
      </a:lvl2pPr>
      <a:lvl3pPr marL="514285" algn="l" defTabSz="514285" rtl="0" eaLnBrk="1" latinLnBrk="0" hangingPunct="1">
        <a:defRPr sz="992" kern="1200">
          <a:solidFill>
            <a:schemeClr val="tx1"/>
          </a:solidFill>
          <a:latin typeface="+mn-lt"/>
          <a:ea typeface="+mn-ea"/>
          <a:cs typeface="+mn-cs"/>
        </a:defRPr>
      </a:lvl3pPr>
      <a:lvl4pPr marL="771428" algn="l" defTabSz="514285" rtl="0" eaLnBrk="1" latinLnBrk="0" hangingPunct="1">
        <a:defRPr sz="992" kern="1200">
          <a:solidFill>
            <a:schemeClr val="tx1"/>
          </a:solidFill>
          <a:latin typeface="+mn-lt"/>
          <a:ea typeface="+mn-ea"/>
          <a:cs typeface="+mn-cs"/>
        </a:defRPr>
      </a:lvl4pPr>
      <a:lvl5pPr marL="1028570" algn="l" defTabSz="514285" rtl="0" eaLnBrk="1" latinLnBrk="0" hangingPunct="1">
        <a:defRPr sz="992" kern="1200">
          <a:solidFill>
            <a:schemeClr val="tx1"/>
          </a:solidFill>
          <a:latin typeface="+mn-lt"/>
          <a:ea typeface="+mn-ea"/>
          <a:cs typeface="+mn-cs"/>
        </a:defRPr>
      </a:lvl5pPr>
      <a:lvl6pPr marL="1285714" algn="l" defTabSz="514285" rtl="0" eaLnBrk="1" latinLnBrk="0" hangingPunct="1">
        <a:defRPr sz="992" kern="1200">
          <a:solidFill>
            <a:schemeClr val="tx1"/>
          </a:solidFill>
          <a:latin typeface="+mn-lt"/>
          <a:ea typeface="+mn-ea"/>
          <a:cs typeface="+mn-cs"/>
        </a:defRPr>
      </a:lvl6pPr>
      <a:lvl7pPr marL="1542856" algn="l" defTabSz="514285" rtl="0" eaLnBrk="1" latinLnBrk="0" hangingPunct="1">
        <a:defRPr sz="992" kern="1200">
          <a:solidFill>
            <a:schemeClr val="tx1"/>
          </a:solidFill>
          <a:latin typeface="+mn-lt"/>
          <a:ea typeface="+mn-ea"/>
          <a:cs typeface="+mn-cs"/>
        </a:defRPr>
      </a:lvl7pPr>
      <a:lvl8pPr marL="1799998" algn="l" defTabSz="514285" rtl="0" eaLnBrk="1" latinLnBrk="0" hangingPunct="1">
        <a:defRPr sz="992" kern="1200">
          <a:solidFill>
            <a:schemeClr val="tx1"/>
          </a:solidFill>
          <a:latin typeface="+mn-lt"/>
          <a:ea typeface="+mn-ea"/>
          <a:cs typeface="+mn-cs"/>
        </a:defRPr>
      </a:lvl8pPr>
      <a:lvl9pPr marL="2057141" algn="l" defTabSz="514285" rtl="0" eaLnBrk="1" latinLnBrk="0" hangingPunct="1">
        <a:defRPr sz="99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t>January 26,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M. Roetteler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682" r:id="rId8"/>
    <p:sldLayoutId id="2147483683" r:id="rId9"/>
    <p:sldLayoutId id="2147483684"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r>
              <a:rPr kumimoji="0" lang="en-US"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F9B2A1D1-7B89-4D60-A536-8FF53EA5517A}" type="slidenum">
              <a:rPr kumimoji="0" lang="en-US" smtClean="0">
                <a:solidFill>
                  <a:prstClr val="black">
                    <a:tint val="75000"/>
                  </a:prstClr>
                </a:solidFill>
                <a:latin typeface="Calibri" panose="020F0502020204030204"/>
                <a:ea typeface="+mn-ea"/>
              </a:rPr>
              <a:pPr defTabSz="685800" fontAlgn="auto">
                <a:spcBef>
                  <a:spcPts val="0"/>
                </a:spcBef>
                <a:spcAft>
                  <a:spcPts val="0"/>
                </a:spcAft>
              </a:pPr>
              <a:t>‹#›</a:t>
            </a:fld>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0179842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defRPr>
            </a:lvl1pPr>
          </a:lstStyle>
          <a:p>
            <a:pPr defTabSz="685800">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defRPr>
            </a:lvl1pPr>
          </a:lstStyle>
          <a:p>
            <a:pPr defTabSz="685800">
              <a:defRPr/>
            </a:pPr>
            <a:r>
              <a:rPr lang="en-US"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defRPr>
            </a:lvl1pPr>
          </a:lstStyle>
          <a:p>
            <a:pPr defTabSz="685800">
              <a:defRPr/>
            </a:pPr>
            <a:fld id="{87CFA21A-ABA3-49AF-83B9-7BD15790B212}"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96739536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rtl="0" eaLnBrk="0" fontAlgn="base" hangingPunct="0">
        <a:spcBef>
          <a:spcPct val="0"/>
        </a:spcBef>
        <a:spcAft>
          <a:spcPct val="0"/>
        </a:spcAft>
        <a:defRPr sz="3300" b="1" kern="1200">
          <a:solidFill>
            <a:schemeClr val="tx2"/>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50" charset="-128"/>
        </a:defRPr>
      </a:lvl5pPr>
      <a:lvl6pPr marL="342900" algn="ctr" rtl="0" fontAlgn="base">
        <a:spcBef>
          <a:spcPct val="0"/>
        </a:spcBef>
        <a:spcAft>
          <a:spcPct val="0"/>
        </a:spcAft>
        <a:defRPr sz="3300">
          <a:solidFill>
            <a:schemeClr val="tx1"/>
          </a:solidFill>
          <a:latin typeface="Calibri" pitchFamily="34" charset="0"/>
          <a:ea typeface="ＭＳ Ｐゴシック" pitchFamily="50" charset="-128"/>
        </a:defRPr>
      </a:lvl6pPr>
      <a:lvl7pPr marL="685800" algn="ctr" rtl="0" fontAlgn="base">
        <a:spcBef>
          <a:spcPct val="0"/>
        </a:spcBef>
        <a:spcAft>
          <a:spcPct val="0"/>
        </a:spcAft>
        <a:defRPr sz="3300">
          <a:solidFill>
            <a:schemeClr val="tx1"/>
          </a:solidFill>
          <a:latin typeface="Calibri" pitchFamily="34" charset="0"/>
          <a:ea typeface="ＭＳ Ｐゴシック" pitchFamily="50" charset="-128"/>
        </a:defRPr>
      </a:lvl7pPr>
      <a:lvl8pPr marL="1028700" algn="ctr" rtl="0" fontAlgn="base">
        <a:spcBef>
          <a:spcPct val="0"/>
        </a:spcBef>
        <a:spcAft>
          <a:spcPct val="0"/>
        </a:spcAft>
        <a:defRPr sz="3300">
          <a:solidFill>
            <a:schemeClr val="tx1"/>
          </a:solidFill>
          <a:latin typeface="Calibri" pitchFamily="34" charset="0"/>
          <a:ea typeface="ＭＳ Ｐゴシック" pitchFamily="50" charset="-128"/>
        </a:defRPr>
      </a:lvl8pPr>
      <a:lvl9pPr marL="1371600" algn="ctr" rtl="0" fontAlgn="base">
        <a:spcBef>
          <a:spcPct val="0"/>
        </a:spcBef>
        <a:spcAft>
          <a:spcPct val="0"/>
        </a:spcAft>
        <a:defRPr sz="3300">
          <a:solidFill>
            <a:schemeClr val="tx1"/>
          </a:solidFill>
          <a:latin typeface="Calibri" pitchFamily="34" charset="0"/>
          <a:ea typeface="ＭＳ Ｐゴシック" pitchFamily="50" charset="-128"/>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870317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0"/>
          <a:stretch>
            <a:fillRect/>
          </a:stretch>
        </p:blipFill>
        <p:spPr>
          <a:xfrm rot="5400000">
            <a:off x="6049233" y="3100602"/>
            <a:ext cx="6858623" cy="657418"/>
          </a:xfrm>
          <a:prstGeom prst="rect">
            <a:avLst/>
          </a:prstGeom>
        </p:spPr>
      </p:pic>
    </p:spTree>
    <p:extLst>
      <p:ext uri="{BB962C8B-B14F-4D97-AF65-F5344CB8AC3E}">
        <p14:creationId xmlns:p14="http://schemas.microsoft.com/office/powerpoint/2010/main" val="334033142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 id="2147484083" r:id="rId21"/>
    <p:sldLayoutId id="2147484084" r:id="rId22"/>
    <p:sldLayoutId id="2147484085" r:id="rId23"/>
    <p:sldLayoutId id="2147484086" r:id="rId24"/>
    <p:sldLayoutId id="2147484087" r:id="rId25"/>
    <p:sldLayoutId id="2147484088" r:id="rId26"/>
    <p:sldLayoutId id="2147484089" r:id="rId27"/>
    <p:sldLayoutId id="2147484090" r:id="rId28"/>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9194098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5989448"/>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05502240"/>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90474257"/>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2" r:id="rId6"/>
    <p:sldLayoutId id="2147483693" r:id="rId7"/>
    <p:sldLayoutId id="2147483694" r:id="rId8"/>
    <p:sldLayoutId id="2147483695" r:id="rId9"/>
    <p:sldLayoutId id="2147483696" r:id="rId10"/>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solidFill>
                  <a:srgbClr val="000000"/>
                </a:solidFill>
              </a:rPr>
              <a:t>January 26, 2016</a:t>
            </a:r>
            <a:endParaRPr lang="en-US">
              <a:solidFill>
                <a:srgbClr val="000000"/>
              </a:solidFill>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solidFill>
                  <a:srgbClr val="000000"/>
                </a:solidFill>
              </a:rPr>
              <a:t>M. Roetteler</a:t>
            </a:r>
            <a:endParaRPr lang="en-US">
              <a:solidFill>
                <a:srgbClr val="000000"/>
              </a:solidFill>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solidFill>
                  <a:srgbClr val="000000"/>
                </a:solidFill>
              </a:rPr>
              <a:pPr>
                <a:defRPr/>
              </a:pPr>
              <a:t>‹#›</a:t>
            </a:fld>
            <a:endParaRPr lang="en-US">
              <a:solidFill>
                <a:srgbClr val="000000"/>
              </a:solidFill>
            </a:endParaRPr>
          </a:p>
        </p:txBody>
      </p:sp>
      <p:pic>
        <p:nvPicPr>
          <p:cNvPr id="1031" name="Picture 13" descr="NECLA logo"/>
          <p:cNvPicPr>
            <a:picLocks noChangeAspect="1" noChangeArrowheads="1"/>
          </p:cNvPicPr>
          <p:nvPr userDrawn="1"/>
        </p:nvPicPr>
        <p:blipFill>
          <a:blip r:embed="rId4"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 id="2147483712" r:id="rId2"/>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solidFill>
                  <a:srgbClr val="000000"/>
                </a:solidFill>
              </a:rPr>
              <a:t>January 26, 2016</a:t>
            </a:r>
            <a:endParaRPr lang="en-US">
              <a:solidFill>
                <a:srgbClr val="000000"/>
              </a:solidFill>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solidFill>
                  <a:srgbClr val="000000"/>
                </a:solidFill>
              </a:rPr>
              <a:t>M. Roetteler</a:t>
            </a:r>
            <a:endParaRPr lang="en-US">
              <a:solidFill>
                <a:srgbClr val="000000"/>
              </a:solidFill>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solidFill>
                  <a:srgbClr val="000000"/>
                </a:solidFill>
              </a:rPr>
              <a:pPr>
                <a:defRPr/>
              </a:pPr>
              <a:t>‹#›</a:t>
            </a:fld>
            <a:endParaRPr lang="en-US">
              <a:solidFill>
                <a:srgbClr val="000000"/>
              </a:solidFill>
            </a:endParaRPr>
          </a:p>
        </p:txBody>
      </p:sp>
      <p:pic>
        <p:nvPicPr>
          <p:cNvPr id="1031" name="Picture 13" descr="NECLA logo"/>
          <p:cNvPicPr>
            <a:picLocks noChangeAspect="1" noChangeArrowheads="1"/>
          </p:cNvPicPr>
          <p:nvPr userDrawn="1"/>
        </p:nvPicPr>
        <p:blipFill>
          <a:blip r:embed="rId5"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58" r:id="rId3"/>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4060" r:id="rId11"/>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18.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9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5.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37.xml"/><Relationship Id="rId7" Type="http://schemas.openxmlformats.org/officeDocument/2006/relationships/image" Target="../media/image5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15.xml"/><Relationship Id="rId7" Type="http://schemas.openxmlformats.org/officeDocument/2006/relationships/image" Target="../media/image6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63.xml"/><Relationship Id="rId11" Type="http://schemas.openxmlformats.org/officeDocument/2006/relationships/image" Target="../media/image72.png"/><Relationship Id="rId5" Type="http://schemas.openxmlformats.org/officeDocument/2006/relationships/tags" Target="../tags/tag17.xml"/><Relationship Id="rId10" Type="http://schemas.openxmlformats.org/officeDocument/2006/relationships/image" Target="../media/image71.png"/><Relationship Id="rId4" Type="http://schemas.openxmlformats.org/officeDocument/2006/relationships/tags" Target="../tags/tag16.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88.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9.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20.png"/><Relationship Id="rId1" Type="http://schemas.openxmlformats.org/officeDocument/2006/relationships/slideLayout" Target="../slideLayouts/slideLayout125.xml"/><Relationship Id="rId4" Type="http://schemas.openxmlformats.org/officeDocument/2006/relationships/image" Target="../media/image480.png"/></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5.xml"/></Relationships>
</file>

<file path=ppt/slides/_rels/slide3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40.png"/><Relationship Id="rId1" Type="http://schemas.openxmlformats.org/officeDocument/2006/relationships/slideLayout" Target="../slideLayouts/slideLayout125.xml"/><Relationship Id="rId4" Type="http://schemas.openxmlformats.org/officeDocument/2006/relationships/image" Target="../media/image520.png"/></Relationships>
</file>

<file path=ppt/slides/_rels/slide36.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0.png"/><Relationship Id="rId1" Type="http://schemas.openxmlformats.org/officeDocument/2006/relationships/slideLayout" Target="../slideLayouts/slideLayout1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0.png"/></Relationships>
</file>

<file path=ppt/slides/_rels/slide3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450.pn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tags" Target="../tags/tag20.xml"/><Relationship Id="rId7" Type="http://schemas.openxmlformats.org/officeDocument/2006/relationships/image" Target="../media/image76.wm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37.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173.xml"/><Relationship Id="rId1" Type="http://schemas.openxmlformats.org/officeDocument/2006/relationships/tags" Target="../tags/tag2.xml"/><Relationship Id="rId4" Type="http://schemas.openxmlformats.org/officeDocument/2006/relationships/hyperlink" Target="http://arxiv.org/abs/1402.4467"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4.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87.wmf"/><Relationship Id="rId2" Type="http://schemas.openxmlformats.org/officeDocument/2006/relationships/slideLayout" Target="../slideLayouts/slideLayout13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0.wmf"/><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218.xml"/><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hyperlink" Target="http://arxiv.org/abs/1304.4642" TargetMode="External"/><Relationship Id="rId3" Type="http://schemas.openxmlformats.org/officeDocument/2006/relationships/hyperlink" Target="http://arxiv.org/abs/1209.6348" TargetMode="External"/><Relationship Id="rId7" Type="http://schemas.openxmlformats.org/officeDocument/2006/relationships/hyperlink" Target="http://arxiv.org/abs/0811.3208" TargetMode="External"/><Relationship Id="rId2" Type="http://schemas.openxmlformats.org/officeDocument/2006/relationships/hyperlink" Target="http://arxiv.org/abs/quant-ph/9704027" TargetMode="External"/><Relationship Id="rId1" Type="http://schemas.openxmlformats.org/officeDocument/2006/relationships/slideLayout" Target="../slideLayouts/slideLayout339.xml"/><Relationship Id="rId6" Type="http://schemas.openxmlformats.org/officeDocument/2006/relationships/hyperlink" Target="http://arxiv.org/abs/quant-ph/0211140" TargetMode="External"/><Relationship Id="rId5" Type="http://schemas.openxmlformats.org/officeDocument/2006/relationships/hyperlink" Target="http://www.cims.nyu.edu/~regev/papers/quantum_average.pdf" TargetMode="External"/><Relationship Id="rId10" Type="http://schemas.openxmlformats.org/officeDocument/2006/relationships/hyperlink" Target="http://arxiv.org/abs/1402.4467" TargetMode="External"/><Relationship Id="rId4" Type="http://schemas.openxmlformats.org/officeDocument/2006/relationships/hyperlink" Target="http://arxiv.org/abs/quant-ph/0511148" TargetMode="External"/><Relationship Id="rId9" Type="http://schemas.openxmlformats.org/officeDocument/2006/relationships/hyperlink" Target="http://arxiv.org/abs/1111.4382"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3.xml"/><Relationship Id="rId1" Type="http://schemas.openxmlformats.org/officeDocument/2006/relationships/tags" Target="../tags/tag3.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6.xml"/><Relationship Id="rId7" Type="http://schemas.openxmlformats.org/officeDocument/2006/relationships/image" Target="../media/image132.png"/><Relationship Id="rId2" Type="http://schemas.openxmlformats.org/officeDocument/2006/relationships/slideLayout" Target="../slideLayouts/slideLayout173.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3.xml"/><Relationship Id="rId1" Type="http://schemas.openxmlformats.org/officeDocument/2006/relationships/tags" Target="../tags/tag5.xml"/><Relationship Id="rId5" Type="http://schemas.openxmlformats.org/officeDocument/2006/relationships/image" Target="../media/image135.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18.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381000" y="535662"/>
            <a:ext cx="8305800" cy="4678204"/>
          </a:xfrm>
          <a:prstGeom prst="rect">
            <a:avLst/>
          </a:prstGeom>
          <a:noFill/>
          <a:ln w="9525">
            <a:noFill/>
            <a:miter lim="800000"/>
            <a:headEnd/>
            <a:tailEnd/>
          </a:ln>
        </p:spPr>
        <p:txBody>
          <a:bodyPr wrap="square">
            <a:spAutoFit/>
          </a:bodyPr>
          <a:lstStyle/>
          <a:p>
            <a:r>
              <a:rPr lang="en-US" sz="4800" b="1" dirty="0" smtClean="0">
                <a:solidFill>
                  <a:srgbClr val="1F497D"/>
                </a:solidFill>
                <a:latin typeface="Calibri"/>
              </a:rPr>
              <a:t>Quantum Algorithms IV</a:t>
            </a:r>
          </a:p>
          <a:p>
            <a:endParaRPr lang="en-US" sz="800" b="1" dirty="0" smtClean="0">
              <a:solidFill>
                <a:schemeClr val="tx2"/>
              </a:solidFill>
              <a:latin typeface="+mn-lt"/>
            </a:endParaRPr>
          </a:p>
          <a:p>
            <a:endParaRPr lang="en-US" sz="800" b="1" dirty="0" smtClean="0">
              <a:solidFill>
                <a:schemeClr val="tx2"/>
              </a:solidFill>
              <a:latin typeface="+mn-lt"/>
            </a:endParaRPr>
          </a:p>
          <a:p>
            <a:r>
              <a:rPr lang="en-US" sz="2800" b="1" dirty="0" smtClean="0">
                <a:solidFill>
                  <a:schemeClr val="tx2"/>
                </a:solidFill>
                <a:latin typeface="+mn-lt"/>
              </a:rPr>
              <a:t>Hidden subgroup and hidden shift problems</a:t>
            </a:r>
            <a:endParaRPr lang="en-US" sz="2800" b="1" dirty="0" smtClean="0">
              <a:solidFill>
                <a:srgbClr val="1F497D"/>
              </a:solidFill>
              <a:latin typeface="+mn-lt"/>
            </a:endParaRPr>
          </a:p>
          <a:p>
            <a:endParaRPr kumimoji="0" lang="en-US" sz="2000" dirty="0" smtClean="0">
              <a:solidFill>
                <a:prstClr val="black"/>
              </a:solidFill>
              <a:latin typeface="Calibri"/>
            </a:endParaRPr>
          </a:p>
          <a:p>
            <a:endParaRPr kumimoji="0" lang="en-US" sz="2000" dirty="0" smtClean="0">
              <a:solidFill>
                <a:prstClr val="black"/>
              </a:solidFill>
              <a:latin typeface="Calibri"/>
            </a:endParaRPr>
          </a:p>
          <a:p>
            <a:r>
              <a:rPr kumimoji="0" lang="en-US" dirty="0" smtClean="0">
                <a:solidFill>
                  <a:prstClr val="black"/>
                </a:solidFill>
                <a:latin typeface="Calibri"/>
              </a:rPr>
              <a:t>Martin Roetteler</a:t>
            </a:r>
          </a:p>
          <a:p>
            <a:endParaRPr kumimoji="0" lang="en-US" dirty="0" smtClean="0">
              <a:solidFill>
                <a:prstClr val="black"/>
              </a:solidFill>
              <a:latin typeface="Calibri"/>
            </a:endParaRPr>
          </a:p>
          <a:p>
            <a:r>
              <a:rPr kumimoji="0" lang="en-US" dirty="0" smtClean="0">
                <a:solidFill>
                  <a:prstClr val="black"/>
                </a:solidFill>
                <a:latin typeface="Calibri"/>
              </a:rPr>
              <a:t>Quantum Architectures and Computation Group </a:t>
            </a:r>
          </a:p>
          <a:p>
            <a:r>
              <a:rPr kumimoji="0" lang="en-US" dirty="0" smtClean="0">
                <a:solidFill>
                  <a:prstClr val="black"/>
                </a:solidFill>
                <a:latin typeface="Calibri"/>
              </a:rPr>
              <a:t>Microsoft Research</a:t>
            </a:r>
          </a:p>
          <a:p>
            <a:r>
              <a:rPr kumimoji="0" lang="en-US" dirty="0" smtClean="0">
                <a:solidFill>
                  <a:prstClr val="black"/>
                </a:solidFill>
                <a:latin typeface="Calibri"/>
              </a:rPr>
              <a:t>Redmond, WA, U.S.A.</a:t>
            </a:r>
            <a:endParaRPr kumimoji="0" lang="en-US" sz="2000" dirty="0" smtClean="0">
              <a:solidFill>
                <a:prstClr val="black"/>
              </a:solidFill>
              <a:latin typeface="Calibri"/>
            </a:endParaRPr>
          </a:p>
          <a:p>
            <a:endParaRPr kumimoji="0" lang="en-US" sz="2000" dirty="0" smtClean="0">
              <a:solidFill>
                <a:prstClr val="black"/>
              </a:solidFill>
              <a:latin typeface="Calibri"/>
            </a:endParaRPr>
          </a:p>
          <a:p>
            <a:endParaRPr kumimoji="0" lang="en-US" sz="2000" dirty="0" smtClean="0">
              <a:solidFill>
                <a:prstClr val="black"/>
              </a:solidFill>
              <a:latin typeface="Calibri"/>
            </a:endParaRPr>
          </a:p>
          <a:p>
            <a:endParaRPr kumimoji="0" lang="en-US" sz="600" dirty="0" smtClean="0">
              <a:solidFill>
                <a:prstClr val="black"/>
              </a:solidFill>
              <a:latin typeface="Calibri"/>
            </a:endParaRPr>
          </a:p>
        </p:txBody>
      </p:sp>
      <p:sp>
        <p:nvSpPr>
          <p:cNvPr id="4" name="Text Box 23"/>
          <p:cNvSpPr txBox="1">
            <a:spLocks noChangeArrowheads="1"/>
          </p:cNvSpPr>
          <p:nvPr/>
        </p:nvSpPr>
        <p:spPr bwMode="auto">
          <a:xfrm>
            <a:off x="914400" y="5048071"/>
            <a:ext cx="7315200" cy="1200329"/>
          </a:xfrm>
          <a:prstGeom prst="rect">
            <a:avLst/>
          </a:prstGeom>
          <a:noFill/>
          <a:ln w="9525">
            <a:noFill/>
            <a:miter lim="800000"/>
            <a:headEnd/>
            <a:tailEnd/>
          </a:ln>
        </p:spPr>
        <p:txBody>
          <a:bodyPr wrap="square">
            <a:spAutoFit/>
          </a:bodyPr>
          <a:lstStyle/>
          <a:p>
            <a:r>
              <a:rPr lang="en-US" dirty="0" smtClean="0">
                <a:latin typeface="+mn-lt"/>
              </a:rPr>
              <a:t>CROSSING Winter School on Quantum Security </a:t>
            </a:r>
          </a:p>
          <a:p>
            <a:r>
              <a:rPr lang="en-US" dirty="0" smtClean="0">
                <a:latin typeface="+mn-lt"/>
              </a:rPr>
              <a:t>TU Darmstadt</a:t>
            </a:r>
          </a:p>
          <a:p>
            <a:r>
              <a:rPr lang="en-US" dirty="0" smtClean="0">
                <a:latin typeface="+mn-lt"/>
              </a:rPr>
              <a:t>January 26, 2016</a:t>
            </a:r>
            <a:endParaRPr lang="en-US" dirty="0">
              <a:latin typeface="+mn-lt"/>
            </a:endParaRPr>
          </a:p>
        </p:txBody>
      </p:sp>
    </p:spTree>
    <p:extLst>
      <p:ext uri="{BB962C8B-B14F-4D97-AF65-F5344CB8AC3E}">
        <p14:creationId xmlns:p14="http://schemas.microsoft.com/office/powerpoint/2010/main" val="2101529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6" y="940514"/>
            <a:ext cx="8741880" cy="674653"/>
          </a:xfrm>
        </p:spPr>
        <p:txBody>
          <a:bodyPr/>
          <a:lstStyle/>
          <a:p>
            <a:r>
              <a:rPr lang="en-US" dirty="0" smtClean="0">
                <a:solidFill>
                  <a:schemeClr val="bg1"/>
                </a:solidFill>
              </a:rPr>
              <a:t>Requirements for quantum </a:t>
            </a:r>
            <a:r>
              <a:rPr lang="en-US" dirty="0">
                <a:solidFill>
                  <a:schemeClr val="bg1"/>
                </a:solidFill>
              </a:rPr>
              <a:t>c</a:t>
            </a:r>
            <a:r>
              <a:rPr lang="en-US" dirty="0" smtClean="0">
                <a:solidFill>
                  <a:schemeClr val="bg1"/>
                </a:solidFill>
              </a:rPr>
              <a:t>omputation </a:t>
            </a:r>
            <a:endParaRPr lang="en-US" dirty="0">
              <a:solidFill>
                <a:schemeClr val="bg1"/>
              </a:solidFill>
            </a:endParaRPr>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a:xfrm>
                <a:off x="304800" y="152400"/>
                <a:ext cx="8839200" cy="609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Testing </a:t>
                </a:r>
                <a:r>
                  <a:rPr kumimoji="1" lang="en-US" sz="4400" b="1" i="0" u="none" strike="noStrike" kern="1200" cap="none" spc="0" normalizeH="0" baseline="0" noProof="0" dirty="0" err="1" smtClean="0">
                    <a:ln>
                      <a:noFill/>
                    </a:ln>
                    <a:solidFill>
                      <a:srgbClr val="5B9BD5">
                        <a:lumMod val="50000"/>
                      </a:srgbClr>
                    </a:solidFill>
                    <a:effectLst/>
                    <a:uLnTx/>
                    <a:uFillTx/>
                    <a:latin typeface="Calibri" panose="020F0502020204030204"/>
                    <a:ea typeface="+mj-ea"/>
                    <a:cs typeface="Segoe UI Light" panose="020B0502040204020203" pitchFamily="34" charset="0"/>
                  </a:rPr>
                  <a:t>dlog</a:t>
                </a: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 LIQ</a:t>
                </a:r>
                <a14:m>
                  <m:oMath xmlns:m="http://schemas.openxmlformats.org/officeDocument/2006/math">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𝑼𝒊</m:t>
                    </m:r>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m:t>
                    </m:r>
                  </m:oMath>
                </a14:m>
                <a:r>
                  <a:rPr kumimoji="0"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mj-cs"/>
                  </a:rPr>
                  <a:t> implementation</a:t>
                </a:r>
                <a:endParaRPr kumimoji="0" lang="en-US" sz="4400" b="1" i="0" u="none" strike="noStrike" kern="1200" cap="none" spc="0" normalizeH="0" baseline="0" noProof="0" dirty="0">
                  <a:ln>
                    <a:noFill/>
                  </a:ln>
                  <a:solidFill>
                    <a:srgbClr val="5B9BD5">
                      <a:lumMod val="50000"/>
                    </a:srgbClr>
                  </a:solidFill>
                  <a:effectLst/>
                  <a:uLnTx/>
                  <a:uFillTx/>
                  <a:latin typeface="Calibri" panose="020F0502020204030204"/>
                  <a:ea typeface="+mj-ea"/>
                  <a:cs typeface="+mj-cs"/>
                </a:endParaRPr>
              </a:p>
            </p:txBody>
          </p:sp>
        </mc:Choice>
        <mc:Fallback xmlns="">
          <p:sp>
            <p:nvSpPr>
              <p:cNvPr id="6" name="Rectangle 2"/>
              <p:cNvSpPr txBox="1">
                <a:spLocks noRot="1" noChangeAspect="1" noMove="1" noResize="1" noEditPoints="1" noAdjustHandles="1" noChangeArrowheads="1" noChangeShapeType="1" noTextEdit="1"/>
              </p:cNvSpPr>
              <p:nvPr/>
            </p:nvSpPr>
            <p:spPr>
              <a:xfrm>
                <a:off x="304800" y="152400"/>
                <a:ext cx="8839200" cy="609600"/>
              </a:xfrm>
              <a:prstGeom prst="rect">
                <a:avLst/>
              </a:prstGeom>
              <a:blipFill>
                <a:blip r:embed="rId3"/>
                <a:stretch>
                  <a:fillRect l="-2759" t="-38000" r="-1034" b="-550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7537" y="1219200"/>
            <a:ext cx="8686800" cy="3137214"/>
          </a:xfrm>
          <a:prstGeom prst="rect">
            <a:avLst/>
          </a:prstGeom>
        </p:spPr>
      </p:pic>
      <p:cxnSp>
        <p:nvCxnSpPr>
          <p:cNvPr id="7" name="Straight Arrow Connector 6"/>
          <p:cNvCxnSpPr/>
          <p:nvPr/>
        </p:nvCxnSpPr>
        <p:spPr>
          <a:xfrm flipH="1">
            <a:off x="685800" y="2667000"/>
            <a:ext cx="457200" cy="1968100"/>
          </a:xfrm>
          <a:prstGeom prst="straightConnector1">
            <a:avLst/>
          </a:prstGeom>
          <a:ln w="38100">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1844" y="4808082"/>
            <a:ext cx="4429418" cy="1200329"/>
          </a:xfrm>
          <a:prstGeom prst="rect">
            <a:avLst/>
          </a:prstGeom>
          <a:noFill/>
        </p:spPr>
        <p:txBody>
          <a:bodyPr wrap="none" rtlCol="0">
            <a:spAutoFit/>
          </a:bodyPr>
          <a:lstStyle/>
          <a:p>
            <a:pPr algn="l"/>
            <a:r>
              <a:rPr lang="en-US" dirty="0" smtClean="0"/>
              <a:t>Algorithm run fails</a:t>
            </a:r>
            <a:r>
              <a:rPr lang="en-US" dirty="0" smtClean="0">
                <a:latin typeface="Arial" panose="020B0604020202020204" pitchFamily="34" charset="0"/>
                <a:cs typeface="Arial" panose="020B0604020202020204" pitchFamily="34" charset="0"/>
              </a:rPr>
              <a:t> if measured </a:t>
            </a:r>
          </a:p>
          <a:p>
            <a:pPr algn="l"/>
            <a:r>
              <a:rPr lang="en-US" dirty="0" smtClean="0">
                <a:latin typeface="Arial" panose="020B0604020202020204" pitchFamily="34" charset="0"/>
                <a:cs typeface="Arial" panose="020B0604020202020204" pitchFamily="34" charset="0"/>
              </a:rPr>
              <a:t>pair (</a:t>
            </a:r>
            <a:r>
              <a:rPr lang="en-US" dirty="0" err="1" smtClean="0">
                <a:latin typeface="Arial" panose="020B0604020202020204" pitchFamily="34" charset="0"/>
                <a:cs typeface="Arial" panose="020B0604020202020204" pitchFamily="34" charset="0"/>
              </a:rPr>
              <a:t>x,ax</a:t>
            </a:r>
            <a:r>
              <a:rPr lang="en-US" dirty="0" smtClean="0">
                <a:latin typeface="Arial" panose="020B0604020202020204" pitchFamily="34" charset="0"/>
                <a:cs typeface="Arial" panose="020B0604020202020204" pitchFamily="34" charset="0"/>
              </a:rPr>
              <a:t>) is such that x is a </a:t>
            </a:r>
          </a:p>
          <a:p>
            <a:pPr algn="l"/>
            <a:r>
              <a:rPr lang="en-US" dirty="0" smtClean="0">
                <a:latin typeface="Arial" panose="020B0604020202020204" pitchFamily="34" charset="0"/>
                <a:cs typeface="Arial" panose="020B0604020202020204" pitchFamily="34" charset="0"/>
              </a:rPr>
              <a:t>zero-divisor mod (p-1). </a:t>
            </a:r>
            <a:endParaRPr lang="en-US" dirty="0"/>
          </a:p>
        </p:txBody>
      </p:sp>
      <p:cxnSp>
        <p:nvCxnSpPr>
          <p:cNvPr id="10" name="Straight Arrow Connector 9"/>
          <p:cNvCxnSpPr/>
          <p:nvPr/>
        </p:nvCxnSpPr>
        <p:spPr>
          <a:xfrm>
            <a:off x="4724400" y="3651050"/>
            <a:ext cx="762000" cy="705364"/>
          </a:xfrm>
          <a:prstGeom prst="straightConnector1">
            <a:avLst/>
          </a:prstGeom>
          <a:ln w="38100">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5023961" y="4438751"/>
                <a:ext cx="4120039" cy="2339936"/>
              </a:xfrm>
              <a:prstGeom prst="rect">
                <a:avLst/>
              </a:prstGeom>
              <a:noFill/>
            </p:spPr>
            <p:txBody>
              <a:bodyPr wrap="none" rtlCol="0">
                <a:spAutoFit/>
              </a:bodyPr>
              <a:lstStyle/>
              <a:p>
                <a:pPr algn="l"/>
                <a:r>
                  <a:rPr lang="en-US" dirty="0" smtClean="0"/>
                  <a:t>Example of a successful run.</a:t>
                </a:r>
              </a:p>
              <a:p>
                <a:pPr algn="l"/>
                <a:r>
                  <a:rPr lang="en-US" dirty="0" smtClean="0"/>
                  <a:t>Here p=17, generator = 3, </a:t>
                </a:r>
              </a:p>
              <a:p>
                <a:pPr algn="l"/>
                <a:r>
                  <a:rPr lang="en-US" dirty="0"/>
                  <a:t>a</a:t>
                </a:r>
                <a:r>
                  <a:rPr lang="en-US" dirty="0" smtClean="0"/>
                  <a:t>nd input = 5. Measured </a:t>
                </a:r>
              </a:p>
              <a:p>
                <a:pPr algn="l"/>
                <a:r>
                  <a:rPr lang="en-US" dirty="0" smtClean="0"/>
                  <a:t>value (</a:t>
                </a:r>
                <a:r>
                  <a:rPr lang="en-US" dirty="0" err="1" smtClean="0"/>
                  <a:t>x,ax</a:t>
                </a:r>
                <a:r>
                  <a:rPr lang="en-US" dirty="0" smtClean="0"/>
                  <a:t>)=(15,11). Then</a:t>
                </a:r>
              </a:p>
              <a:p>
                <a:pPr algn="l"/>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15</m:t>
                        </m:r>
                      </m:e>
                      <m:sup>
                        <m:r>
                          <a:rPr lang="en-US" b="0" i="1" smtClean="0">
                            <a:latin typeface="Cambria Math" panose="02040503050406030204" pitchFamily="18" charset="0"/>
                          </a:rPr>
                          <m:t>−1</m:t>
                        </m:r>
                      </m:sup>
                    </m:sSup>
                  </m:oMath>
                </a14:m>
                <a:r>
                  <a:rPr lang="en-US" dirty="0" smtClean="0"/>
                  <a:t> </a:t>
                </a:r>
                <a14:m>
                  <m:oMath xmlns:m="http://schemas.openxmlformats.org/officeDocument/2006/math">
                    <m:r>
                      <a:rPr lang="en-US" i="1" dirty="0" smtClean="0">
                        <a:latin typeface="Cambria Math" panose="02040503050406030204" pitchFamily="18" charset="0"/>
                      </a:rPr>
                      <m:t>∗ 11 </m:t>
                    </m:r>
                    <m:r>
                      <a:rPr lang="en-US" i="1" dirty="0" smtClean="0">
                        <a:latin typeface="Cambria Math" panose="02040503050406030204" pitchFamily="18" charset="0"/>
                      </a:rPr>
                      <m:t>𝑚𝑜𝑑</m:t>
                    </m:r>
                    <m:r>
                      <a:rPr lang="en-US" i="1" dirty="0" smtClean="0">
                        <a:latin typeface="Cambria Math" panose="02040503050406030204" pitchFamily="18" charset="0"/>
                      </a:rPr>
                      <m:t> 16 = 5</m:t>
                    </m:r>
                  </m:oMath>
                </a14:m>
                <a:r>
                  <a:rPr lang="en-US" dirty="0" smtClean="0"/>
                  <a:t>, i.e., </a:t>
                </a:r>
              </a:p>
              <a:p>
                <a:pPr algn="l"/>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3</m:t>
                        </m:r>
                      </m:e>
                      <m:sup>
                        <m:r>
                          <a:rPr lang="en-US" b="0" i="1" smtClean="0">
                            <a:latin typeface="Cambria Math" panose="02040503050406030204" pitchFamily="18" charset="0"/>
                          </a:rPr>
                          <m:t>5</m:t>
                        </m:r>
                      </m:sup>
                    </m:sSup>
                  </m:oMath>
                </a14:m>
                <a:r>
                  <a:rPr lang="en-US" dirty="0" smtClean="0"/>
                  <a:t>= 5 (mod 17) as desired. </a:t>
                </a:r>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023961" y="4438751"/>
                <a:ext cx="4120039" cy="2339936"/>
              </a:xfrm>
              <a:prstGeom prst="rect">
                <a:avLst/>
              </a:prstGeom>
              <a:blipFill>
                <a:blip r:embed="rId5"/>
                <a:stretch>
                  <a:fillRect l="-2219" t="-1823" r="-1479" b="-3906"/>
                </a:stretch>
              </a:blipFill>
            </p:spPr>
            <p:txBody>
              <a:bodyPr/>
              <a:lstStyle/>
              <a:p>
                <a:r>
                  <a:rPr lang="en-US">
                    <a:noFill/>
                  </a:rPr>
                  <a:t> </a:t>
                </a:r>
              </a:p>
            </p:txBody>
          </p:sp>
        </mc:Fallback>
      </mc:AlternateContent>
      <p:sp>
        <p:nvSpPr>
          <p:cNvPr id="4" name="Rectangle 3"/>
          <p:cNvSpPr/>
          <p:nvPr/>
        </p:nvSpPr>
        <p:spPr>
          <a:xfrm>
            <a:off x="2438400" y="3350870"/>
            <a:ext cx="1264255" cy="3001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59706" y="3350869"/>
            <a:ext cx="1264255" cy="3001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2277336"/>
            <a:ext cx="1264255" cy="3001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59706" y="2277335"/>
            <a:ext cx="1264255" cy="3001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3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4"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512B"/>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201929" y="2743200"/>
            <a:ext cx="8740142" cy="1796217"/>
          </a:xfrm>
        </p:spPr>
        <p:txBody>
          <a:bodyPr/>
          <a:lstStyle/>
          <a:p>
            <a:r>
              <a:rPr lang="en-US" dirty="0" smtClean="0">
                <a:solidFill>
                  <a:schemeClr val="tx1"/>
                </a:solidFill>
              </a:rPr>
              <a:t>Hidden shift problems</a:t>
            </a:r>
            <a:endParaRPr lang="en-US" dirty="0">
              <a:solidFill>
                <a:schemeClr val="tx1"/>
              </a:solidFill>
            </a:endParaRPr>
          </a:p>
        </p:txBody>
      </p:sp>
    </p:spTree>
    <p:extLst>
      <p:ext uri="{BB962C8B-B14F-4D97-AF65-F5344CB8AC3E}">
        <p14:creationId xmlns:p14="http://schemas.microsoft.com/office/powerpoint/2010/main" val="187581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AutoShape 10"/>
          <p:cNvSpPr>
            <a:spLocks noChangeArrowheads="1"/>
          </p:cNvSpPr>
          <p:nvPr/>
        </p:nvSpPr>
        <p:spPr bwMode="auto">
          <a:xfrm>
            <a:off x="152400" y="3283038"/>
            <a:ext cx="8763000" cy="2736761"/>
          </a:xfrm>
          <a:prstGeom prst="roundRect">
            <a:avLst>
              <a:gd name="adj" fmla="val 16667"/>
            </a:avLst>
          </a:prstGeom>
          <a:solidFill>
            <a:srgbClr val="CCFFFF">
              <a:alpha val="72156"/>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7" name="AutoShape 10"/>
          <p:cNvSpPr>
            <a:spLocks noChangeArrowheads="1"/>
          </p:cNvSpPr>
          <p:nvPr/>
        </p:nvSpPr>
        <p:spPr bwMode="auto">
          <a:xfrm>
            <a:off x="152400" y="761999"/>
            <a:ext cx="8763000" cy="2399073"/>
          </a:xfrm>
          <a:prstGeom prst="roundRect">
            <a:avLst>
              <a:gd name="adj" fmla="val 16667"/>
            </a:avLst>
          </a:prstGeom>
          <a:solidFill>
            <a:srgbClr val="CCFFFF">
              <a:alpha val="72156"/>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26" name="TextBox 25"/>
          <p:cNvSpPr txBox="1"/>
          <p:nvPr/>
        </p:nvSpPr>
        <p:spPr>
          <a:xfrm>
            <a:off x="314848" y="762000"/>
            <a:ext cx="8686800" cy="546303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Shift invariance property of the power spectrum:</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How is this used? </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“Forget” information about coset. Used in factoring/order finding and discrete log </a:t>
            </a:r>
            <a:r>
              <a:rPr kumimoji="1" lang="en-US" sz="18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[Shor’94], </a:t>
            </a:r>
            <a:r>
              <a:rPr kumimoji="1"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h</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idden subgroup problems </a:t>
            </a:r>
            <a:r>
              <a:rPr kumimoji="1" lang="en-US" sz="18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[Kitaev’95]</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Pell’s equation </a:t>
            </a:r>
            <a:r>
              <a:rPr kumimoji="1" lang="en-US" sz="18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[Hallgren’02]</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hidden radius problem </a:t>
            </a:r>
            <a:r>
              <a:rPr kumimoji="1" lang="en-US" sz="18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[Childs, Schulman, Vazirani‘07]</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 Doesn’t seem useful for shifts.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Convolution property: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a:t>
            </a: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  </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DFT</a:t>
            </a:r>
            <a:r>
              <a:rPr kumimoji="1" lang="en-US" sz="18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-1</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(DFT(f) </a:t>
            </a:r>
            <a:r>
              <a:rPr kumimoji="1" lang="en-US" sz="18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DFT(g))</a:t>
            </a:r>
            <a:endParaRPr kumimoji="1" lang="en-US" sz="18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Idea: </a:t>
            </a:r>
            <a:r>
              <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“Correlate” two functions. Useful for shifts but works for special functions g only.</a:t>
            </a:r>
            <a:endParaRPr kumimoji="1" lang="en-US" sz="18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p:txBody>
      </p:sp>
      <p:sp>
        <p:nvSpPr>
          <p:cNvPr id="2" name="Title 1"/>
          <p:cNvSpPr>
            <a:spLocks noGrp="1"/>
          </p:cNvSpPr>
          <p:nvPr>
            <p:ph type="title"/>
          </p:nvPr>
        </p:nvSpPr>
        <p:spPr>
          <a:xfrm>
            <a:off x="0" y="0"/>
            <a:ext cx="9144000" cy="762000"/>
          </a:xfrm>
        </p:spPr>
        <p:txBody>
          <a:bodyPr/>
          <a:lstStyle/>
          <a:p>
            <a:r>
              <a:rPr lang="en-US" sz="3600" b="1" dirty="0" smtClean="0">
                <a:solidFill>
                  <a:schemeClr val="tx2"/>
                </a:solidFill>
              </a:rPr>
              <a:t>Using the Fourier </a:t>
            </a:r>
            <a:r>
              <a:rPr lang="en-US" sz="3600" dirty="0" smtClean="0">
                <a:solidFill>
                  <a:schemeClr val="tx2"/>
                </a:solidFill>
              </a:rPr>
              <a:t>T</a:t>
            </a:r>
            <a:r>
              <a:rPr lang="en-US" sz="3600" b="1" dirty="0" smtClean="0">
                <a:solidFill>
                  <a:schemeClr val="tx2"/>
                </a:solidFill>
              </a:rPr>
              <a:t>ransform to </a:t>
            </a:r>
            <a:r>
              <a:rPr lang="en-US" sz="3600" dirty="0" smtClean="0">
                <a:solidFill>
                  <a:schemeClr val="tx2"/>
                </a:solidFill>
              </a:rPr>
              <a:t>correlate</a:t>
            </a:r>
            <a:r>
              <a:rPr lang="en-US" sz="3600" b="1" dirty="0" smtClean="0">
                <a:solidFill>
                  <a:schemeClr val="tx2"/>
                </a:solidFill>
              </a:rPr>
              <a:t>?</a:t>
            </a:r>
            <a:endParaRPr lang="en-US" sz="3600" b="1" dirty="0">
              <a:solidFill>
                <a:schemeClr val="tx2"/>
              </a:solidFill>
            </a:endParaRPr>
          </a:p>
        </p:txBody>
      </p:sp>
      <p:pic>
        <p:nvPicPr>
          <p:cNvPr id="583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3490" y="1254722"/>
            <a:ext cx="5486400" cy="1133438"/>
          </a:xfrm>
          <a:prstGeom prst="rect">
            <a:avLst/>
          </a:prstGeom>
          <a:noFill/>
          <a:ln w="9525">
            <a:noFill/>
            <a:miter lim="800000"/>
            <a:headEnd/>
            <a:tailEnd/>
          </a:ln>
        </p:spPr>
      </p:pic>
      <p:sp>
        <p:nvSpPr>
          <p:cNvPr id="28" name="Right Brace 27"/>
          <p:cNvSpPr/>
          <p:nvPr/>
        </p:nvSpPr>
        <p:spPr>
          <a:xfrm rot="5400000">
            <a:off x="4613230" y="3904356"/>
            <a:ext cx="191631" cy="18215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1"/>
          <p:cNvGrpSpPr/>
          <p:nvPr/>
        </p:nvGrpSpPr>
        <p:grpSpPr>
          <a:xfrm>
            <a:off x="685800" y="3892840"/>
            <a:ext cx="2049865" cy="1102859"/>
            <a:chOff x="990600" y="3810000"/>
            <a:chExt cx="2049865" cy="1331459"/>
          </a:xfrm>
        </p:grpSpPr>
        <p:pic>
          <p:nvPicPr>
            <p:cNvPr id="58374"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91192" y="3964296"/>
              <a:ext cx="1936504" cy="1177163"/>
            </a:xfrm>
            <a:prstGeom prst="rect">
              <a:avLst/>
            </a:prstGeom>
            <a:noFill/>
            <a:ln w="9525">
              <a:noFill/>
              <a:miter lim="800000"/>
              <a:headEnd/>
              <a:tailEnd/>
            </a:ln>
          </p:spPr>
        </p:pic>
        <p:grpSp>
          <p:nvGrpSpPr>
            <p:cNvPr id="4" name="Group 19"/>
            <p:cNvGrpSpPr/>
            <p:nvPr/>
          </p:nvGrpSpPr>
          <p:grpSpPr>
            <a:xfrm>
              <a:off x="990600" y="3810000"/>
              <a:ext cx="2049865" cy="931350"/>
              <a:chOff x="989806" y="3366662"/>
              <a:chExt cx="2743994" cy="1296194"/>
            </a:xfrm>
          </p:grpSpPr>
          <p:cxnSp>
            <p:nvCxnSpPr>
              <p:cNvPr id="13" name="Straight Arrow Connector 12"/>
              <p:cNvCxnSpPr/>
              <p:nvPr/>
            </p:nvCxnSpPr>
            <p:spPr>
              <a:xfrm>
                <a:off x="990600" y="4648200"/>
                <a:ext cx="2743200" cy="158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342106" y="4014362"/>
                <a:ext cx="1296194" cy="79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grpSp>
        <p:nvGrpSpPr>
          <p:cNvPr id="5" name="Group 23"/>
          <p:cNvGrpSpPr/>
          <p:nvPr/>
        </p:nvGrpSpPr>
        <p:grpSpPr>
          <a:xfrm>
            <a:off x="3741335" y="3962394"/>
            <a:ext cx="2049865" cy="702751"/>
            <a:chOff x="4267199" y="3505200"/>
            <a:chExt cx="2743995" cy="1296194"/>
          </a:xfrm>
        </p:grpSpPr>
        <p:pic>
          <p:nvPicPr>
            <p:cNvPr id="5837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67199" y="3657600"/>
              <a:ext cx="2588059" cy="1114898"/>
            </a:xfrm>
            <a:prstGeom prst="rect">
              <a:avLst/>
            </a:prstGeom>
            <a:noFill/>
            <a:ln w="9525">
              <a:noFill/>
              <a:miter lim="800000"/>
              <a:headEnd/>
              <a:tailEnd/>
            </a:ln>
          </p:spPr>
        </p:pic>
        <p:grpSp>
          <p:nvGrpSpPr>
            <p:cNvPr id="6" name="Group 20"/>
            <p:cNvGrpSpPr/>
            <p:nvPr/>
          </p:nvGrpSpPr>
          <p:grpSpPr>
            <a:xfrm>
              <a:off x="4267200" y="3505200"/>
              <a:ext cx="2743994" cy="1296194"/>
              <a:chOff x="989806" y="3366662"/>
              <a:chExt cx="2743994" cy="1296194"/>
            </a:xfrm>
          </p:grpSpPr>
          <p:cxnSp>
            <p:nvCxnSpPr>
              <p:cNvPr id="22" name="Straight Arrow Connector 21"/>
              <p:cNvCxnSpPr/>
              <p:nvPr/>
            </p:nvCxnSpPr>
            <p:spPr>
              <a:xfrm>
                <a:off x="990600" y="4648200"/>
                <a:ext cx="2743200" cy="158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342106" y="4014362"/>
                <a:ext cx="1296194" cy="79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048000" y="4107359"/>
            <a:ext cx="481636"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endParaRPr kumimoji="1" lang="en-US" sz="4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30" name="TextBox 29"/>
          <p:cNvSpPr txBox="1"/>
          <p:nvPr/>
        </p:nvSpPr>
        <p:spPr>
          <a:xfrm>
            <a:off x="3969030" y="4938340"/>
            <a:ext cx="1624005" cy="24326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fixed reference function</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5" name="Oval 24"/>
          <p:cNvSpPr/>
          <p:nvPr/>
        </p:nvSpPr>
        <p:spPr bwMode="auto">
          <a:xfrm>
            <a:off x="7514304" y="4274363"/>
            <a:ext cx="609600" cy="457200"/>
          </a:xfrm>
          <a:prstGeom prst="ellipse">
            <a:avLst/>
          </a:prstGeom>
          <a:solidFill>
            <a:schemeClr val="bg1">
              <a:alpha val="0"/>
            </a:schemeClr>
          </a:solidFill>
          <a:ln w="254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cxnSp>
        <p:nvCxnSpPr>
          <p:cNvPr id="33" name="Straight Arrow Connector 32"/>
          <p:cNvCxnSpPr/>
          <p:nvPr/>
        </p:nvCxnSpPr>
        <p:spPr>
          <a:xfrm>
            <a:off x="6858000" y="4008891"/>
            <a:ext cx="685800" cy="3048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9" name="Rounded Rectangle 38"/>
          <p:cNvSpPr/>
          <p:nvPr/>
        </p:nvSpPr>
        <p:spPr>
          <a:xfrm>
            <a:off x="5105400" y="3600510"/>
            <a:ext cx="3505200" cy="381000"/>
          </a:xfrm>
          <a:prstGeom prst="round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5257800" y="3581400"/>
            <a:ext cx="3200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Issue: in general not unitary</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32"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34"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0"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55838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animBg="1"/>
      <p:bldP spid="27" grpId="0" build="allAtOnce"/>
      <p:bldP spid="30" grpId="0" build="allAtOnce"/>
      <p:bldP spid="25" grpId="0" animBg="1"/>
      <p:bldP spid="39"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9696" y="789296"/>
            <a:ext cx="8610600" cy="1799304"/>
          </a:xfrm>
          <a:prstGeom prst="roundRect">
            <a:avLst/>
          </a:prstGeom>
          <a:solidFill>
            <a:schemeClr val="accent1">
              <a:alpha val="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0" y="0"/>
            <a:ext cx="9144000" cy="762000"/>
          </a:xfrm>
        </p:spPr>
        <p:txBody>
          <a:bodyPr/>
          <a:lstStyle/>
          <a:p>
            <a:r>
              <a:rPr lang="en-US" b="1" dirty="0" smtClean="0">
                <a:solidFill>
                  <a:schemeClr val="tx2"/>
                </a:solidFill>
              </a:rPr>
              <a:t>Hidden shift problem</a:t>
            </a:r>
            <a:endParaRPr lang="en-US" b="1" dirty="0">
              <a:solidFill>
                <a:schemeClr val="tx2"/>
              </a:solidFill>
            </a:endParaRPr>
          </a:p>
        </p:txBody>
      </p:sp>
      <p:sp>
        <p:nvSpPr>
          <p:cNvPr id="8" name="TextBox 7"/>
          <p:cNvSpPr txBox="1"/>
          <p:nvPr/>
        </p:nvSpPr>
        <p:spPr>
          <a:xfrm>
            <a:off x="381000" y="832556"/>
            <a:ext cx="8001000" cy="15081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Problem definition: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Input:</a:t>
            </a:r>
            <a:r>
              <a:rPr kumimoji="1" lang="en-US" sz="2000" b="1" i="0" u="none" strike="noStrike" kern="1200" cap="none" spc="0" normalizeH="0" baseline="0" noProof="0" dirty="0" smtClean="0">
                <a:ln>
                  <a:noFill/>
                </a:ln>
                <a:solidFill>
                  <a:srgbClr val="7030A0"/>
                </a:solidFill>
                <a:effectLst/>
                <a:uLnTx/>
                <a:uFillTx/>
                <a:latin typeface="Calibri"/>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Maps f, g: G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 R from finite group G to set R</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  </a:t>
            </a: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Promise: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There is an </a:t>
            </a:r>
            <a:r>
              <a:rPr kumimoji="1" lang="en-US" sz="20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sym typeface="Symbol"/>
              </a:rPr>
              <a:t>sG</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 with g(x) = f(x + s) for all </a:t>
            </a:r>
            <a:r>
              <a:rPr kumimoji="1" lang="en-US" sz="20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sym typeface="Symbol"/>
              </a:rPr>
              <a:t>xG</a:t>
            </a:r>
            <a:endPar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  </a:t>
            </a: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Task: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sym typeface="Symbol"/>
              </a:rPr>
              <a:t>     Find s</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pic>
        <p:nvPicPr>
          <p:cNvPr id="7170" name="Picture 2"/>
          <p:cNvPicPr>
            <a:picLocks noChangeAspect="1" noChangeArrowheads="1"/>
          </p:cNvPicPr>
          <p:nvPr/>
        </p:nvPicPr>
        <p:blipFill>
          <a:blip r:embed="rId2" cstate="print"/>
          <a:srcRect/>
          <a:stretch>
            <a:fillRect/>
          </a:stretch>
        </p:blipFill>
        <p:spPr bwMode="auto">
          <a:xfrm>
            <a:off x="2015067" y="2777067"/>
            <a:ext cx="6453896" cy="3681413"/>
          </a:xfrm>
          <a:prstGeom prst="rect">
            <a:avLst/>
          </a:prstGeom>
          <a:noFill/>
          <a:ln w="9525">
            <a:noFill/>
            <a:miter lim="800000"/>
            <a:headEnd/>
            <a:tailEnd/>
          </a:ln>
        </p:spPr>
      </p:pic>
      <p:sp>
        <p:nvSpPr>
          <p:cNvPr id="15" name="TextBox 14"/>
          <p:cNvSpPr txBox="1"/>
          <p:nvPr/>
        </p:nvSpPr>
        <p:spPr>
          <a:xfrm>
            <a:off x="304800" y="2895600"/>
            <a:ext cx="1444563"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Why is this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interesting?</a:t>
            </a:r>
            <a:endParaRPr kumimoji="1" lang="en-US" sz="20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grpSp>
        <p:nvGrpSpPr>
          <p:cNvPr id="3" name="Group 46"/>
          <p:cNvGrpSpPr/>
          <p:nvPr/>
        </p:nvGrpSpPr>
        <p:grpSpPr>
          <a:xfrm>
            <a:off x="6649155" y="911577"/>
            <a:ext cx="1981200" cy="1560577"/>
            <a:chOff x="6705600" y="911577"/>
            <a:chExt cx="1981200" cy="1560577"/>
          </a:xfrm>
        </p:grpSpPr>
        <p:grpSp>
          <p:nvGrpSpPr>
            <p:cNvPr id="4" name="Group 78"/>
            <p:cNvGrpSpPr>
              <a:grpSpLocks/>
            </p:cNvGrpSpPr>
            <p:nvPr/>
          </p:nvGrpSpPr>
          <p:grpSpPr bwMode="auto">
            <a:xfrm>
              <a:off x="6705600" y="990600"/>
              <a:ext cx="1981200" cy="1143000"/>
              <a:chOff x="3648" y="1272"/>
              <a:chExt cx="768" cy="432"/>
            </a:xfrm>
          </p:grpSpPr>
          <p:sp>
            <p:nvSpPr>
              <p:cNvPr id="16" name="Oval 48"/>
              <p:cNvSpPr>
                <a:spLocks noChangeArrowheads="1"/>
              </p:cNvSpPr>
              <p:nvPr/>
            </p:nvSpPr>
            <p:spPr bwMode="auto">
              <a:xfrm>
                <a:off x="4080" y="1368"/>
                <a:ext cx="336" cy="336"/>
              </a:xfrm>
              <a:prstGeom prst="ellipse">
                <a:avLst/>
              </a:prstGeom>
              <a:solidFill>
                <a:srgbClr val="99CCFF"/>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5" name="Group 49"/>
              <p:cNvGrpSpPr>
                <a:grpSpLocks/>
              </p:cNvGrpSpPr>
              <p:nvPr/>
            </p:nvGrpSpPr>
            <p:grpSpPr bwMode="auto">
              <a:xfrm>
                <a:off x="3648" y="1368"/>
                <a:ext cx="336" cy="336"/>
                <a:chOff x="1872" y="1008"/>
                <a:chExt cx="336" cy="336"/>
              </a:xfrm>
            </p:grpSpPr>
            <p:sp>
              <p:nvSpPr>
                <p:cNvPr id="32" name="Oval 50"/>
                <p:cNvSpPr>
                  <a:spLocks noChangeArrowheads="1"/>
                </p:cNvSpPr>
                <p:nvPr/>
              </p:nvSpPr>
              <p:spPr bwMode="auto">
                <a:xfrm>
                  <a:off x="1872" y="1008"/>
                  <a:ext cx="336" cy="336"/>
                </a:xfrm>
                <a:prstGeom prst="ellipse">
                  <a:avLst/>
                </a:prstGeom>
                <a:solidFill>
                  <a:srgbClr val="99CCFF"/>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6" name="Group 51"/>
                <p:cNvGrpSpPr>
                  <a:grpSpLocks/>
                </p:cNvGrpSpPr>
                <p:nvPr/>
              </p:nvGrpSpPr>
              <p:grpSpPr bwMode="auto">
                <a:xfrm>
                  <a:off x="1896" y="1048"/>
                  <a:ext cx="291" cy="275"/>
                  <a:chOff x="1896" y="1048"/>
                  <a:chExt cx="291" cy="275"/>
                </a:xfrm>
              </p:grpSpPr>
              <p:sp>
                <p:nvSpPr>
                  <p:cNvPr id="34" name="Oval 52"/>
                  <p:cNvSpPr>
                    <a:spLocks noChangeArrowheads="1"/>
                  </p:cNvSpPr>
                  <p:nvPr/>
                </p:nvSpPr>
                <p:spPr bwMode="auto">
                  <a:xfrm>
                    <a:off x="2012" y="1288"/>
                    <a:ext cx="36" cy="35"/>
                  </a:xfrm>
                  <a:prstGeom prst="ellipse">
                    <a:avLst/>
                  </a:prstGeom>
                  <a:solidFill>
                    <a:srgbClr val="FF6600"/>
                  </a:solidFill>
                  <a:ln w="9525">
                    <a:solidFill>
                      <a:srgbClr val="FF66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5" name="Line 53"/>
                  <p:cNvSpPr>
                    <a:spLocks noChangeShapeType="1"/>
                  </p:cNvSpPr>
                  <p:nvPr/>
                </p:nvSpPr>
                <p:spPr bwMode="auto">
                  <a:xfrm flipH="1" flipV="1">
                    <a:off x="1928" y="1238"/>
                    <a:ext cx="68" cy="46"/>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6" name="Oval 54"/>
                  <p:cNvSpPr>
                    <a:spLocks noChangeArrowheads="1"/>
                  </p:cNvSpPr>
                  <p:nvPr/>
                </p:nvSpPr>
                <p:spPr bwMode="auto">
                  <a:xfrm>
                    <a:off x="1896" y="1180"/>
                    <a:ext cx="36" cy="36"/>
                  </a:xfrm>
                  <a:prstGeom prst="ellipse">
                    <a:avLst/>
                  </a:prstGeom>
                  <a:solidFill>
                    <a:srgbClr val="00CC00"/>
                  </a:solidFill>
                  <a:ln w="9525">
                    <a:solidFill>
                      <a:srgbClr val="00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7" name="Oval 55"/>
                  <p:cNvSpPr>
                    <a:spLocks noChangeArrowheads="1"/>
                  </p:cNvSpPr>
                  <p:nvPr/>
                </p:nvSpPr>
                <p:spPr bwMode="auto">
                  <a:xfrm>
                    <a:off x="1960" y="1048"/>
                    <a:ext cx="35" cy="35"/>
                  </a:xfrm>
                  <a:prstGeom prst="ellipse">
                    <a:avLst/>
                  </a:prstGeom>
                  <a:solidFill>
                    <a:srgbClr val="FFCC00"/>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8" name="Oval 56"/>
                  <p:cNvSpPr>
                    <a:spLocks noChangeArrowheads="1"/>
                  </p:cNvSpPr>
                  <p:nvPr/>
                </p:nvSpPr>
                <p:spPr bwMode="auto">
                  <a:xfrm>
                    <a:off x="2116" y="1076"/>
                    <a:ext cx="35" cy="35"/>
                  </a:xfrm>
                  <a:prstGeom prst="ellipse">
                    <a:avLst/>
                  </a:prstGeom>
                  <a:solidFill>
                    <a:srgbClr val="993366"/>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9" name="Oval 57"/>
                  <p:cNvSpPr>
                    <a:spLocks noChangeArrowheads="1"/>
                  </p:cNvSpPr>
                  <p:nvPr/>
                </p:nvSpPr>
                <p:spPr bwMode="auto">
                  <a:xfrm>
                    <a:off x="2152" y="1216"/>
                    <a:ext cx="35" cy="35"/>
                  </a:xfrm>
                  <a:prstGeom prst="ellipse">
                    <a:avLst/>
                  </a:prstGeom>
                  <a:solidFill>
                    <a:srgbClr val="00FFFF"/>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0" name="Line 58"/>
                  <p:cNvSpPr>
                    <a:spLocks noChangeShapeType="1"/>
                  </p:cNvSpPr>
                  <p:nvPr/>
                </p:nvSpPr>
                <p:spPr bwMode="auto">
                  <a:xfrm flipV="1">
                    <a:off x="1924" y="1104"/>
                    <a:ext cx="27" cy="53"/>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1" name="Line 59"/>
                  <p:cNvSpPr>
                    <a:spLocks noChangeShapeType="1"/>
                  </p:cNvSpPr>
                  <p:nvPr/>
                </p:nvSpPr>
                <p:spPr bwMode="auto">
                  <a:xfrm>
                    <a:off x="2016" y="1056"/>
                    <a:ext cx="96" cy="29"/>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2" name="Line 60"/>
                  <p:cNvSpPr>
                    <a:spLocks noChangeShapeType="1"/>
                  </p:cNvSpPr>
                  <p:nvPr/>
                </p:nvSpPr>
                <p:spPr bwMode="auto">
                  <a:xfrm rot="10800000" flipV="1">
                    <a:off x="2056" y="1252"/>
                    <a:ext cx="96" cy="53"/>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3" name="Line 61"/>
                  <p:cNvSpPr>
                    <a:spLocks noChangeShapeType="1"/>
                  </p:cNvSpPr>
                  <p:nvPr/>
                </p:nvSpPr>
                <p:spPr bwMode="auto">
                  <a:xfrm>
                    <a:off x="2144" y="1128"/>
                    <a:ext cx="24" cy="80"/>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grpSp>
          <p:grpSp>
            <p:nvGrpSpPr>
              <p:cNvPr id="7" name="Group 77"/>
              <p:cNvGrpSpPr>
                <a:grpSpLocks/>
              </p:cNvGrpSpPr>
              <p:nvPr/>
            </p:nvGrpSpPr>
            <p:grpSpPr bwMode="auto">
              <a:xfrm>
                <a:off x="4108" y="1416"/>
                <a:ext cx="291" cy="267"/>
                <a:chOff x="4108" y="1416"/>
                <a:chExt cx="291" cy="267"/>
              </a:xfrm>
            </p:grpSpPr>
            <p:sp>
              <p:nvSpPr>
                <p:cNvPr id="20" name="Oval 67"/>
                <p:cNvSpPr>
                  <a:spLocks noChangeArrowheads="1"/>
                </p:cNvSpPr>
                <p:nvPr/>
              </p:nvSpPr>
              <p:spPr bwMode="auto">
                <a:xfrm>
                  <a:off x="4216" y="1648"/>
                  <a:ext cx="35" cy="35"/>
                </a:xfrm>
                <a:prstGeom prst="ellipse">
                  <a:avLst/>
                </a:prstGeom>
                <a:solidFill>
                  <a:srgbClr val="993366"/>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9" name="Group 76"/>
                <p:cNvGrpSpPr>
                  <a:grpSpLocks/>
                </p:cNvGrpSpPr>
                <p:nvPr/>
              </p:nvGrpSpPr>
              <p:grpSpPr bwMode="auto">
                <a:xfrm>
                  <a:off x="4108" y="1416"/>
                  <a:ext cx="291" cy="249"/>
                  <a:chOff x="4108" y="1416"/>
                  <a:chExt cx="291" cy="249"/>
                </a:xfrm>
              </p:grpSpPr>
              <p:sp>
                <p:nvSpPr>
                  <p:cNvPr id="22" name="Oval 65"/>
                  <p:cNvSpPr>
                    <a:spLocks noChangeArrowheads="1"/>
                  </p:cNvSpPr>
                  <p:nvPr/>
                </p:nvSpPr>
                <p:spPr bwMode="auto">
                  <a:xfrm>
                    <a:off x="4324" y="1436"/>
                    <a:ext cx="36" cy="36"/>
                  </a:xfrm>
                  <a:prstGeom prst="ellipse">
                    <a:avLst/>
                  </a:prstGeom>
                  <a:solidFill>
                    <a:srgbClr val="00CC00"/>
                  </a:solidFill>
                  <a:ln w="9525">
                    <a:solidFill>
                      <a:srgbClr val="00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11" name="Group 75"/>
                  <p:cNvGrpSpPr>
                    <a:grpSpLocks/>
                  </p:cNvGrpSpPr>
                  <p:nvPr/>
                </p:nvGrpSpPr>
                <p:grpSpPr bwMode="auto">
                  <a:xfrm>
                    <a:off x="4108" y="1416"/>
                    <a:ext cx="291" cy="249"/>
                    <a:chOff x="4108" y="1416"/>
                    <a:chExt cx="291" cy="249"/>
                  </a:xfrm>
                </p:grpSpPr>
                <p:sp>
                  <p:nvSpPr>
                    <p:cNvPr id="24" name="Oval 63"/>
                    <p:cNvSpPr>
                      <a:spLocks noChangeArrowheads="1"/>
                    </p:cNvSpPr>
                    <p:nvPr/>
                  </p:nvSpPr>
                  <p:spPr bwMode="auto">
                    <a:xfrm>
                      <a:off x="4176" y="1416"/>
                      <a:ext cx="36" cy="35"/>
                    </a:xfrm>
                    <a:prstGeom prst="ellipse">
                      <a:avLst/>
                    </a:prstGeom>
                    <a:solidFill>
                      <a:srgbClr val="FF6600"/>
                    </a:solidFill>
                    <a:ln w="9525">
                      <a:solidFill>
                        <a:srgbClr val="FF66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5" name="Line 64"/>
                    <p:cNvSpPr>
                      <a:spLocks noChangeShapeType="1"/>
                    </p:cNvSpPr>
                    <p:nvPr/>
                  </p:nvSpPr>
                  <p:spPr bwMode="auto">
                    <a:xfrm flipH="1" flipV="1">
                      <a:off x="4136" y="1598"/>
                      <a:ext cx="68" cy="46"/>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6" name="Oval 66"/>
                    <p:cNvSpPr>
                      <a:spLocks noChangeArrowheads="1"/>
                    </p:cNvSpPr>
                    <p:nvPr/>
                  </p:nvSpPr>
                  <p:spPr bwMode="auto">
                    <a:xfrm>
                      <a:off x="4364" y="1572"/>
                      <a:ext cx="35" cy="35"/>
                    </a:xfrm>
                    <a:prstGeom prst="ellipse">
                      <a:avLst/>
                    </a:prstGeom>
                    <a:solidFill>
                      <a:srgbClr val="FFCC00"/>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7" name="Oval 68"/>
                    <p:cNvSpPr>
                      <a:spLocks noChangeArrowheads="1"/>
                    </p:cNvSpPr>
                    <p:nvPr/>
                  </p:nvSpPr>
                  <p:spPr bwMode="auto">
                    <a:xfrm>
                      <a:off x="4108" y="1548"/>
                      <a:ext cx="35" cy="35"/>
                    </a:xfrm>
                    <a:prstGeom prst="ellipse">
                      <a:avLst/>
                    </a:prstGeom>
                    <a:solidFill>
                      <a:srgbClr val="00FFFF"/>
                    </a:solidFill>
                    <a:ln w="9525">
                      <a:solidFill>
                        <a:srgbClr val="FFCC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8" name="Line 69"/>
                    <p:cNvSpPr>
                      <a:spLocks noChangeShapeType="1"/>
                    </p:cNvSpPr>
                    <p:nvPr/>
                  </p:nvSpPr>
                  <p:spPr bwMode="auto">
                    <a:xfrm flipV="1">
                      <a:off x="4132" y="1464"/>
                      <a:ext cx="27" cy="53"/>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9" name="Line 70"/>
                    <p:cNvSpPr>
                      <a:spLocks noChangeShapeType="1"/>
                    </p:cNvSpPr>
                    <p:nvPr/>
                  </p:nvSpPr>
                  <p:spPr bwMode="auto">
                    <a:xfrm>
                      <a:off x="4224" y="1416"/>
                      <a:ext cx="96" cy="29"/>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0" name="Line 71"/>
                    <p:cNvSpPr>
                      <a:spLocks noChangeShapeType="1"/>
                    </p:cNvSpPr>
                    <p:nvPr/>
                  </p:nvSpPr>
                  <p:spPr bwMode="auto">
                    <a:xfrm rot="10800000" flipV="1">
                      <a:off x="4264" y="1612"/>
                      <a:ext cx="96" cy="53"/>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1" name="Line 72"/>
                    <p:cNvSpPr>
                      <a:spLocks noChangeShapeType="1"/>
                    </p:cNvSpPr>
                    <p:nvPr/>
                  </p:nvSpPr>
                  <p:spPr bwMode="auto">
                    <a:xfrm>
                      <a:off x="4352" y="1488"/>
                      <a:ext cx="14" cy="48"/>
                    </a:xfrm>
                    <a:prstGeom prst="line">
                      <a:avLst/>
                    </a:prstGeom>
                    <a:noFill/>
                    <a:ln w="3175">
                      <a:solidFill>
                        <a:schemeClr val="tx1"/>
                      </a:solidFill>
                      <a:round/>
                      <a:headEn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grpSp>
          </p:grpSp>
          <p:sp>
            <p:nvSpPr>
              <p:cNvPr id="19" name="Freeform 73"/>
              <p:cNvSpPr>
                <a:spLocks/>
              </p:cNvSpPr>
              <p:nvPr/>
            </p:nvSpPr>
            <p:spPr bwMode="auto">
              <a:xfrm>
                <a:off x="3888" y="1272"/>
                <a:ext cx="288" cy="96"/>
              </a:xfrm>
              <a:custGeom>
                <a:avLst/>
                <a:gdLst/>
                <a:ahLst/>
                <a:cxnLst>
                  <a:cxn ang="0">
                    <a:pos x="0" y="248"/>
                  </a:cxn>
                  <a:cxn ang="0">
                    <a:pos x="432" y="8"/>
                  </a:cxn>
                  <a:cxn ang="0">
                    <a:pos x="1008" y="296"/>
                  </a:cxn>
                </a:cxnLst>
                <a:rect l="0" t="0" r="r" b="b"/>
                <a:pathLst>
                  <a:path w="1008" h="296">
                    <a:moveTo>
                      <a:pt x="0" y="248"/>
                    </a:moveTo>
                    <a:cubicBezTo>
                      <a:pt x="132" y="124"/>
                      <a:pt x="264" y="0"/>
                      <a:pt x="432" y="8"/>
                    </a:cubicBezTo>
                    <a:cubicBezTo>
                      <a:pt x="600" y="16"/>
                      <a:pt x="804" y="156"/>
                      <a:pt x="1008" y="296"/>
                    </a:cubicBezTo>
                  </a:path>
                </a:pathLst>
              </a:custGeom>
              <a:noFill/>
              <a:ln w="9525">
                <a:solidFill>
                  <a:schemeClr val="tx1"/>
                </a:solidFill>
                <a:round/>
                <a:headEnd type="none" w="med" len="med"/>
                <a:tailEnd type="arrow"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sp>
          <p:nvSpPr>
            <p:cNvPr id="44" name="TextBox 43"/>
            <p:cNvSpPr txBox="1"/>
            <p:nvPr/>
          </p:nvSpPr>
          <p:spPr>
            <a:xfrm>
              <a:off x="7000282" y="2133600"/>
              <a:ext cx="247184"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45" name="TextBox 44"/>
            <p:cNvSpPr txBox="1"/>
            <p:nvPr/>
          </p:nvSpPr>
          <p:spPr>
            <a:xfrm>
              <a:off x="8085666" y="2111022"/>
              <a:ext cx="280847"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g</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46" name="TextBox 45"/>
            <p:cNvSpPr txBox="1"/>
            <p:nvPr/>
          </p:nvSpPr>
          <p:spPr>
            <a:xfrm>
              <a:off x="7512756" y="911577"/>
              <a:ext cx="264816"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grpSp>
      <p:sp>
        <p:nvSpPr>
          <p:cNvPr id="47"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8"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2"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504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chemeClr val="tx2"/>
                </a:solidFill>
              </a:rPr>
              <a:t>H</a:t>
            </a:r>
            <a:r>
              <a:rPr lang="en-US" b="1" dirty="0" smtClean="0">
                <a:solidFill>
                  <a:schemeClr val="tx2"/>
                </a:solidFill>
              </a:rPr>
              <a:t>idden shift problem: examples</a:t>
            </a:r>
            <a:endParaRPr lang="en-US" b="1" dirty="0">
              <a:solidFill>
                <a:schemeClr val="tx2"/>
              </a:solidFill>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pSp>
        <p:nvGrpSpPr>
          <p:cNvPr id="6" name="Group 5"/>
          <p:cNvGrpSpPr/>
          <p:nvPr/>
        </p:nvGrpSpPr>
        <p:grpSpPr>
          <a:xfrm>
            <a:off x="2451851" y="4989349"/>
            <a:ext cx="4733925" cy="1781175"/>
            <a:chOff x="1819275" y="2206276"/>
            <a:chExt cx="4733925" cy="1781175"/>
          </a:xfrm>
        </p:grpSpPr>
        <p:pic>
          <p:nvPicPr>
            <p:cNvPr id="4" name="Picture 3"/>
            <p:cNvPicPr>
              <a:picLocks noChangeAspect="1"/>
            </p:cNvPicPr>
            <p:nvPr/>
          </p:nvPicPr>
          <p:blipFill>
            <a:blip r:embed="rId3"/>
            <a:stretch>
              <a:fillRect/>
            </a:stretch>
          </p:blipFill>
          <p:spPr>
            <a:xfrm>
              <a:off x="1819275" y="2206276"/>
              <a:ext cx="4733925" cy="1781175"/>
            </a:xfrm>
            <a:prstGeom prst="rect">
              <a:avLst/>
            </a:prstGeom>
          </p:spPr>
        </p:pic>
        <p:pic>
          <p:nvPicPr>
            <p:cNvPr id="5" name="Picture 4"/>
            <p:cNvPicPr>
              <a:picLocks noChangeAspect="1"/>
            </p:cNvPicPr>
            <p:nvPr/>
          </p:nvPicPr>
          <p:blipFill>
            <a:blip r:embed="rId4"/>
            <a:stretch>
              <a:fillRect/>
            </a:stretch>
          </p:blipFill>
          <p:spPr>
            <a:xfrm>
              <a:off x="3124200" y="2393535"/>
              <a:ext cx="609600" cy="323850"/>
            </a:xfrm>
            <a:prstGeom prst="rect">
              <a:avLst/>
            </a:prstGeom>
          </p:spPr>
        </p:pic>
      </p:grpSp>
      <p:grpSp>
        <p:nvGrpSpPr>
          <p:cNvPr id="13" name="Group 12"/>
          <p:cNvGrpSpPr/>
          <p:nvPr/>
        </p:nvGrpSpPr>
        <p:grpSpPr>
          <a:xfrm>
            <a:off x="262773" y="1089790"/>
            <a:ext cx="8770854" cy="3571769"/>
            <a:chOff x="373146" y="2121480"/>
            <a:chExt cx="8770854" cy="3571769"/>
          </a:xfrm>
        </p:grpSpPr>
        <p:pic>
          <p:nvPicPr>
            <p:cNvPr id="3" name="Picture 2"/>
            <p:cNvPicPr>
              <a:picLocks noChangeAspect="1"/>
            </p:cNvPicPr>
            <p:nvPr/>
          </p:nvPicPr>
          <p:blipFill>
            <a:blip r:embed="rId5"/>
            <a:stretch>
              <a:fillRect/>
            </a:stretch>
          </p:blipFill>
          <p:spPr>
            <a:xfrm>
              <a:off x="390525" y="2121480"/>
              <a:ext cx="8753475" cy="1266825"/>
            </a:xfrm>
            <a:prstGeom prst="rect">
              <a:avLst/>
            </a:prstGeom>
          </p:spPr>
        </p:pic>
        <p:pic>
          <p:nvPicPr>
            <p:cNvPr id="7" name="Picture 6"/>
            <p:cNvPicPr>
              <a:picLocks noChangeAspect="1"/>
            </p:cNvPicPr>
            <p:nvPr/>
          </p:nvPicPr>
          <p:blipFill>
            <a:blip r:embed="rId6"/>
            <a:stretch>
              <a:fillRect/>
            </a:stretch>
          </p:blipFill>
          <p:spPr>
            <a:xfrm>
              <a:off x="390524" y="3388305"/>
              <a:ext cx="8601075" cy="2114550"/>
            </a:xfrm>
            <a:prstGeom prst="rect">
              <a:avLst/>
            </a:prstGeom>
          </p:spPr>
        </p:pic>
        <p:pic>
          <p:nvPicPr>
            <p:cNvPr id="9" name="Picture 8"/>
            <p:cNvPicPr>
              <a:picLocks noChangeAspect="1"/>
            </p:cNvPicPr>
            <p:nvPr/>
          </p:nvPicPr>
          <p:blipFill>
            <a:blip r:embed="rId7"/>
            <a:stretch>
              <a:fillRect/>
            </a:stretch>
          </p:blipFill>
          <p:spPr>
            <a:xfrm>
              <a:off x="373146" y="5502855"/>
              <a:ext cx="8613648" cy="190394"/>
            </a:xfrm>
            <a:prstGeom prst="rect">
              <a:avLst/>
            </a:prstGeom>
          </p:spPr>
        </p:pic>
      </p:grpSp>
      <p:sp>
        <p:nvSpPr>
          <p:cNvPr id="14"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5" name="Footer Placeholder 2"/>
          <p:cNvSpPr txBox="1">
            <a:spLocks/>
          </p:cNvSpPr>
          <p:nvPr/>
        </p:nvSpPr>
        <p:spPr>
          <a:xfrm>
            <a:off x="3150704" y="6492875"/>
            <a:ext cx="28956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latin typeface="Arial" pitchFamily="34" charset="0"/>
                <a:ea typeface="ＭＳ Ｐゴシック" pitchFamily="50" charset="-128"/>
                <a:cs typeface="+mn-cs"/>
              </a:defRPr>
            </a:lvl1pPr>
            <a:lvl2pPr marL="4572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6"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57715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solidFill>
                  <a:schemeClr val="tx2"/>
                </a:solidFill>
              </a:rPr>
              <a:t>Convolution algorithm </a:t>
            </a:r>
            <a:endParaRPr lang="en-US" b="1" dirty="0">
              <a:solidFill>
                <a:schemeClr val="tx2"/>
              </a:solidFill>
            </a:endParaRPr>
          </a:p>
        </p:txBody>
      </p:sp>
      <p:grpSp>
        <p:nvGrpSpPr>
          <p:cNvPr id="3" name="Group 6"/>
          <p:cNvGrpSpPr/>
          <p:nvPr/>
        </p:nvGrpSpPr>
        <p:grpSpPr>
          <a:xfrm>
            <a:off x="685800" y="1143000"/>
            <a:ext cx="7648843" cy="4244350"/>
            <a:chOff x="5100506" y="24202239"/>
            <a:chExt cx="6014907" cy="3372374"/>
          </a:xfrm>
        </p:grpSpPr>
        <p:sp>
          <p:nvSpPr>
            <p:cNvPr id="8" name="Rectangle 7"/>
            <p:cNvSpPr/>
            <p:nvPr/>
          </p:nvSpPr>
          <p:spPr bwMode="auto">
            <a:xfrm>
              <a:off x="5100506" y="24202239"/>
              <a:ext cx="6014907" cy="3372374"/>
            </a:xfrm>
            <a:prstGeom prst="rect">
              <a:avLst/>
            </a:prstGeom>
            <a:solidFill>
              <a:srgbClr val="FFCCFF">
                <a:alpha val="42000"/>
              </a:srgb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lvl="0" indent="0" algn="l" defTabSz="1011238" rtl="0" eaLnBrk="1" fontAlgn="base" latinLnBrk="0" hangingPunct="1">
                <a:lnSpc>
                  <a:spcPct val="100000"/>
                </a:lnSpc>
                <a:spcBef>
                  <a:spcPct val="0"/>
                </a:spcBef>
                <a:spcAft>
                  <a:spcPct val="0"/>
                </a:spcAft>
                <a:buClrTx/>
                <a:buSzTx/>
                <a:buFontTx/>
                <a:buNone/>
                <a:tabLst/>
                <a:defRPr/>
              </a:pPr>
              <a:endParaRPr kumimoji="0" lang="en-US" sz="25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endParaRPr>
            </a:p>
          </p:txBody>
        </p:sp>
        <p:pic>
          <p:nvPicPr>
            <p:cNvPr id="9" name="Picture 2"/>
            <p:cNvPicPr>
              <a:picLocks noChangeAspect="1" noChangeArrowheads="1"/>
            </p:cNvPicPr>
            <p:nvPr/>
          </p:nvPicPr>
          <p:blipFill>
            <a:blip r:embed="rId2" cstate="print"/>
            <a:srcRect/>
            <a:stretch>
              <a:fillRect/>
            </a:stretch>
          </p:blipFill>
          <p:spPr bwMode="auto">
            <a:xfrm>
              <a:off x="5217385" y="24311294"/>
              <a:ext cx="5768011" cy="3138182"/>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10" name="TextBox 9"/>
              <p:cNvSpPr txBox="1"/>
              <p:nvPr/>
            </p:nvSpPr>
            <p:spPr>
              <a:xfrm>
                <a:off x="595175" y="5647797"/>
                <a:ext cx="8396425" cy="12102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Issue:</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4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uncomputing</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in step 5.) only works if diagonal elements </a:t>
                </a:r>
                <a14:m>
                  <m:oMath xmlns:m="http://schemas.openxmlformats.org/officeDocument/2006/math">
                    <m:acc>
                      <m:accPr>
                        <m: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𝐹</m:t>
                        </m:r>
                      </m:e>
                    </m:acc>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have absolute value 1. How to generalize to non-flat spectrum?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95175" y="5647797"/>
                <a:ext cx="8396425" cy="1210203"/>
              </a:xfrm>
              <a:prstGeom prst="rect">
                <a:avLst/>
              </a:prstGeom>
              <a:blipFill rotWithShape="0">
                <a:blip r:embed="rId3"/>
                <a:stretch>
                  <a:fillRect l="-1162" t="-4020"/>
                </a:stretch>
              </a:blipFill>
            </p:spPr>
            <p:txBody>
              <a:bodyPr/>
              <a:lstStyle/>
              <a:p>
                <a:r>
                  <a:rPr lang="en-US">
                    <a:noFill/>
                  </a:rPr>
                  <a:t> </a:t>
                </a:r>
              </a:p>
            </p:txBody>
          </p:sp>
        </mc:Fallback>
      </mc:AlternateContent>
      <p:sp>
        <p:nvSpPr>
          <p:cNvPr id="14" name="TextBox 13"/>
          <p:cNvSpPr txBox="1"/>
          <p:nvPr/>
        </p:nvSpPr>
        <p:spPr>
          <a:xfrm>
            <a:off x="3476553" y="1271208"/>
            <a:ext cx="3320653"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[van Dam, </a:t>
            </a:r>
            <a:r>
              <a:rPr kumimoji="1" lang="en-US" sz="1800" b="1" i="0" u="none" strike="noStrike" kern="1200" cap="none" spc="0" normalizeH="0" baseline="0" noProof="0" dirty="0" err="1" smtClean="0">
                <a:ln>
                  <a:noFill/>
                </a:ln>
                <a:solidFill>
                  <a:srgbClr val="0000FF"/>
                </a:solidFill>
                <a:effectLst/>
                <a:uLnTx/>
                <a:uFillTx/>
                <a:latin typeface="Calibri"/>
                <a:ea typeface="ＭＳ Ｐゴシック" pitchFamily="50" charset="-128"/>
                <a:cs typeface="+mn-cs"/>
              </a:rPr>
              <a:t>Hallgren</a:t>
            </a:r>
            <a:r>
              <a:rPr kumimoji="1" lang="en-US" sz="18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a:t>
            </a:r>
            <a:r>
              <a:rPr kumimoji="1" lang="en-US" sz="1800" b="1" i="0" u="none" strike="noStrike" kern="1200" cap="none" spc="0" normalizeH="0" baseline="0" noProof="0" dirty="0" err="1" smtClean="0">
                <a:ln>
                  <a:noFill/>
                </a:ln>
                <a:solidFill>
                  <a:srgbClr val="0000FF"/>
                </a:solidFill>
                <a:effectLst/>
                <a:uLnTx/>
                <a:uFillTx/>
                <a:latin typeface="Calibri"/>
                <a:ea typeface="ＭＳ Ｐゴシック" pitchFamily="50" charset="-128"/>
                <a:cs typeface="+mn-cs"/>
              </a:rPr>
              <a:t>Ip</a:t>
            </a:r>
            <a:r>
              <a:rPr kumimoji="1" lang="en-US" sz="18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SODA’03]</a:t>
            </a:r>
            <a:endParaRPr kumimoji="1" lang="en-US" sz="1800" b="1"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sp>
        <p:nvSpPr>
          <p:cNvPr id="13"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5"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7"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033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Boolean hidden shift problems</a:t>
            </a:r>
            <a:endParaRPr lang="en-US" b="1" dirty="0">
              <a:solidFill>
                <a:schemeClr val="tx2"/>
              </a:solidFill>
            </a:endParaRPr>
          </a:p>
        </p:txBody>
      </p:sp>
      <p:grpSp>
        <p:nvGrpSpPr>
          <p:cNvPr id="3" name="Group 26"/>
          <p:cNvGrpSpPr/>
          <p:nvPr/>
        </p:nvGrpSpPr>
        <p:grpSpPr>
          <a:xfrm>
            <a:off x="685800" y="4800600"/>
            <a:ext cx="7659572" cy="1371600"/>
            <a:chOff x="685800" y="4648200"/>
            <a:chExt cx="7659572" cy="1371600"/>
          </a:xfrm>
        </p:grpSpPr>
        <p:pic>
          <p:nvPicPr>
            <p:cNvPr id="19" name="Picture 29" descr="bent0.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85800" y="4648200"/>
              <a:ext cx="3312821" cy="1371600"/>
            </a:xfrm>
            <a:prstGeom prst="rect">
              <a:avLst/>
            </a:prstGeom>
            <a:noFill/>
            <a:ln w="9525">
              <a:noFill/>
              <a:miter lim="800000"/>
              <a:headEnd/>
              <a:tailEnd/>
            </a:ln>
          </p:spPr>
        </p:pic>
        <p:pic>
          <p:nvPicPr>
            <p:cNvPr id="20" name="Picture 30" descr="bent1.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5029200" y="4648200"/>
              <a:ext cx="3316172" cy="1371600"/>
            </a:xfrm>
            <a:prstGeom prst="rect">
              <a:avLst/>
            </a:prstGeom>
            <a:noFill/>
            <a:ln w="9525">
              <a:noFill/>
              <a:miter lim="800000"/>
              <a:headEnd/>
              <a:tailEnd/>
            </a:ln>
          </p:spPr>
        </p:pic>
        <p:sp>
          <p:nvSpPr>
            <p:cNvPr id="23" name="Left-Right Arrow 49"/>
            <p:cNvSpPr>
              <a:spLocks noChangeArrowheads="1"/>
            </p:cNvSpPr>
            <p:nvPr/>
          </p:nvSpPr>
          <p:spPr bwMode="auto">
            <a:xfrm>
              <a:off x="4106779" y="5085347"/>
              <a:ext cx="838200" cy="474663"/>
            </a:xfrm>
            <a:prstGeom prst="leftRightArrow">
              <a:avLst>
                <a:gd name="adj1" fmla="val 50000"/>
                <a:gd name="adj2" fmla="val 50004"/>
              </a:avLst>
            </a:prstGeom>
            <a:solidFill>
              <a:srgbClr val="FFC000"/>
            </a:solidFill>
            <a:ln w="9525" algn="ctr">
              <a:solidFill>
                <a:schemeClr val="tx1"/>
              </a:solidFill>
              <a:round/>
              <a:headEnd/>
              <a:tailEnd/>
            </a:ln>
          </p:spPr>
          <p:txBody>
            <a:bodyPr/>
            <a:lstStyle/>
            <a:p>
              <a:pPr marL="0" marR="0" lvl="0" indent="0" algn="ctr" defTabSz="1011238"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pic>
        <p:nvPicPr>
          <p:cNvPr id="73730" name="Picture 2"/>
          <p:cNvPicPr>
            <a:picLocks noChangeAspect="1" noChangeArrowheads="1"/>
          </p:cNvPicPr>
          <p:nvPr/>
        </p:nvPicPr>
        <p:blipFill>
          <a:blip r:embed="rId6" cstate="print"/>
          <a:srcRect/>
          <a:stretch>
            <a:fillRect/>
          </a:stretch>
        </p:blipFill>
        <p:spPr bwMode="auto">
          <a:xfrm>
            <a:off x="685800" y="838200"/>
            <a:ext cx="7696200" cy="3350478"/>
          </a:xfrm>
          <a:prstGeom prst="rect">
            <a:avLst/>
          </a:prstGeom>
          <a:noFill/>
          <a:ln w="9525">
            <a:noFill/>
            <a:miter lim="800000"/>
            <a:headEnd/>
            <a:tailEnd/>
          </a:ln>
        </p:spPr>
      </p:pic>
      <p:sp>
        <p:nvSpPr>
          <p:cNvPr id="26" name="TextBox 25"/>
          <p:cNvSpPr txBox="1"/>
          <p:nvPr/>
        </p:nvSpPr>
        <p:spPr>
          <a:xfrm>
            <a:off x="777614" y="4343400"/>
            <a:ext cx="773449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Example: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(here f is so-called </a:t>
            </a:r>
            <a:r>
              <a:rPr kumimoji="1" lang="en-US" sz="24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Maiorana</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-McFarland function)</a:t>
            </a: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4" name="Date Placeholder 1"/>
          <p:cNvSpPr>
            <a:spLocks noGrp="1"/>
          </p:cNvSpPr>
          <p:nvPr>
            <p:ph type="dt" sz="half" idx="10"/>
          </p:nvPr>
        </p:nvSpPr>
        <p:spPr>
          <a:xfrm>
            <a:off x="457200" y="6356350"/>
            <a:ext cx="2133600" cy="365125"/>
          </a:xfrm>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January 26, 2016</a:t>
            </a:r>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25" name="Footer Placeholder 11"/>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27" name="Slide Number Placeholder 9"/>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14" name="Picture 13" descr="txp_fig.png"/>
          <p:cNvPicPr>
            <a:picLocks noChangeAspect="1"/>
          </p:cNvPicPr>
          <p:nvPr>
            <p:custDataLst>
              <p:tags r:id="rId1"/>
            </p:custDataLst>
          </p:nvPr>
        </p:nvPicPr>
        <p:blipFill>
          <a:blip r:embed="rId7" cstate="print">
            <a:lum/>
          </a:blip>
          <a:stretch>
            <a:fillRect/>
          </a:stretch>
        </p:blipFill>
        <p:spPr>
          <a:xfrm>
            <a:off x="2133600" y="6281105"/>
            <a:ext cx="272259" cy="253745"/>
          </a:xfrm>
          <a:prstGeom prst="rect">
            <a:avLst/>
          </a:prstGeom>
        </p:spPr>
      </p:pic>
      <p:pic>
        <p:nvPicPr>
          <p:cNvPr id="16" name="Picture 15" descr="txp_fig.png"/>
          <p:cNvPicPr>
            <a:picLocks noChangeAspect="1"/>
          </p:cNvPicPr>
          <p:nvPr>
            <p:custDataLst>
              <p:tags r:id="rId2"/>
            </p:custDataLst>
          </p:nvPr>
        </p:nvPicPr>
        <p:blipFill>
          <a:blip r:embed="rId8" cstate="print">
            <a:lum/>
          </a:blip>
          <a:stretch>
            <a:fillRect/>
          </a:stretch>
        </p:blipFill>
        <p:spPr>
          <a:xfrm>
            <a:off x="6585741" y="6172200"/>
            <a:ext cx="272259" cy="362650"/>
          </a:xfrm>
          <a:prstGeom prst="rect">
            <a:avLst/>
          </a:prstGeom>
        </p:spPr>
      </p:pic>
    </p:spTree>
    <p:extLst>
      <p:ext uri="{BB962C8B-B14F-4D97-AF65-F5344CB8AC3E}">
        <p14:creationId xmlns:p14="http://schemas.microsoft.com/office/powerpoint/2010/main" val="1227666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b="1" dirty="0" smtClean="0">
                <a:solidFill>
                  <a:schemeClr val="tx2"/>
                </a:solidFill>
              </a:rPr>
              <a:t>Where are bent functions used?</a:t>
            </a:r>
            <a:endParaRPr lang="en-US" b="1" dirty="0">
              <a:solidFill>
                <a:schemeClr val="tx2"/>
              </a:solidFill>
            </a:endParaRPr>
          </a:p>
        </p:txBody>
      </p:sp>
      <p:pic>
        <p:nvPicPr>
          <p:cNvPr id="59394" name="Picture 2"/>
          <p:cNvPicPr>
            <a:picLocks noChangeAspect="1" noChangeArrowheads="1"/>
          </p:cNvPicPr>
          <p:nvPr/>
        </p:nvPicPr>
        <p:blipFill>
          <a:blip r:embed="rId2" cstate="print"/>
          <a:srcRect/>
          <a:stretch>
            <a:fillRect/>
          </a:stretch>
        </p:blipFill>
        <p:spPr bwMode="auto">
          <a:xfrm>
            <a:off x="304800" y="914400"/>
            <a:ext cx="8577992" cy="5105400"/>
          </a:xfrm>
          <a:prstGeom prst="rect">
            <a:avLst/>
          </a:prstGeom>
          <a:noFill/>
          <a:ln w="9525">
            <a:noFill/>
            <a:miter lim="800000"/>
            <a:headEnd/>
            <a:tailEnd/>
          </a:ln>
        </p:spPr>
      </p:pic>
      <p:sp>
        <p:nvSpPr>
          <p:cNvPr id="7" name="Date Placeholder 1"/>
          <p:cNvSpPr>
            <a:spLocks noGrp="1"/>
          </p:cNvSpPr>
          <p:nvPr>
            <p:ph type="dt" sz="half" idx="10"/>
          </p:nvPr>
        </p:nvSpPr>
        <p:spPr>
          <a:xfrm>
            <a:off x="457200" y="6356350"/>
            <a:ext cx="2133600" cy="365125"/>
          </a:xfrm>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January 26, 2016</a:t>
            </a:r>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8" name="Footer Placeholder 11"/>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9"/>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34201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Rectangle 2"/>
          <p:cNvSpPr>
            <a:spLocks noGrp="1" noChangeArrowheads="1"/>
          </p:cNvSpPr>
          <p:nvPr>
            <p:ph type="title"/>
          </p:nvPr>
        </p:nvSpPr>
        <p:spPr>
          <a:xfrm>
            <a:off x="533400" y="-76200"/>
            <a:ext cx="8001000" cy="990600"/>
          </a:xfrm>
        </p:spPr>
        <p:txBody>
          <a:bodyPr/>
          <a:lstStyle/>
          <a:p>
            <a:r>
              <a:rPr lang="en-US" b="1" dirty="0" err="1" smtClean="0">
                <a:solidFill>
                  <a:schemeClr val="accent1">
                    <a:lumMod val="75000"/>
                  </a:schemeClr>
                </a:solidFill>
              </a:rPr>
              <a:t>Maiorana</a:t>
            </a:r>
            <a:r>
              <a:rPr lang="en-US" b="1" dirty="0" smtClean="0">
                <a:solidFill>
                  <a:schemeClr val="accent1">
                    <a:lumMod val="75000"/>
                  </a:schemeClr>
                </a:solidFill>
              </a:rPr>
              <a:t>-McFarland functions</a:t>
            </a:r>
            <a:endParaRPr lang="en-US" b="1" dirty="0">
              <a:solidFill>
                <a:schemeClr val="accent1">
                  <a:lumMod val="75000"/>
                </a:schemeClr>
              </a:solidFill>
            </a:endParaRPr>
          </a:p>
        </p:txBody>
      </p:sp>
      <p:pic>
        <p:nvPicPr>
          <p:cNvPr id="7" name="Picture 6" descr="txp_fig.png"/>
          <p:cNvPicPr>
            <a:picLocks noChangeAspect="1"/>
          </p:cNvPicPr>
          <p:nvPr>
            <p:custDataLst>
              <p:tags r:id="rId1"/>
            </p:custDataLst>
          </p:nvPr>
        </p:nvPicPr>
        <p:blipFill>
          <a:blip r:embed="rId3" cstate="print">
            <a:lum/>
          </a:blip>
          <a:stretch>
            <a:fillRect/>
          </a:stretch>
        </p:blipFill>
        <p:spPr>
          <a:xfrm>
            <a:off x="989649" y="1040870"/>
            <a:ext cx="6891991" cy="5294155"/>
          </a:xfrm>
          <a:prstGeom prst="rect">
            <a:avLst/>
          </a:prstGeom>
        </p:spPr>
      </p:pic>
      <p:sp>
        <p:nvSpPr>
          <p:cNvPr id="8"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0"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88911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563562"/>
          </a:xfrm>
        </p:spPr>
        <p:txBody>
          <a:bodyPr/>
          <a:lstStyle/>
          <a:p>
            <a:r>
              <a:rPr lang="en-US" b="1" dirty="0" smtClean="0">
                <a:solidFill>
                  <a:schemeClr val="tx2"/>
                </a:solidFill>
              </a:rPr>
              <a:t>Finding hidden shifts via convolution</a:t>
            </a:r>
            <a:endParaRPr lang="en-US" b="1" dirty="0">
              <a:solidFill>
                <a:schemeClr val="tx2"/>
              </a:solidFill>
            </a:endParaRPr>
          </a:p>
        </p:txBody>
      </p:sp>
      <p:pic>
        <p:nvPicPr>
          <p:cNvPr id="75780" name="Picture 4"/>
          <p:cNvPicPr>
            <a:picLocks noChangeAspect="1" noChangeArrowheads="1"/>
          </p:cNvPicPr>
          <p:nvPr/>
        </p:nvPicPr>
        <p:blipFill>
          <a:blip r:embed="rId4" cstate="print"/>
          <a:srcRect/>
          <a:stretch>
            <a:fillRect/>
          </a:stretch>
        </p:blipFill>
        <p:spPr bwMode="auto">
          <a:xfrm>
            <a:off x="1447800" y="1338942"/>
            <a:ext cx="6238875" cy="962025"/>
          </a:xfrm>
          <a:prstGeom prst="rect">
            <a:avLst/>
          </a:prstGeom>
          <a:noFill/>
          <a:ln w="9525">
            <a:noFill/>
            <a:miter lim="800000"/>
            <a:headEnd/>
            <a:tailEnd/>
          </a:ln>
        </p:spPr>
      </p:pic>
      <p:sp>
        <p:nvSpPr>
          <p:cNvPr id="11" name="TextBox 10"/>
          <p:cNvSpPr txBox="1"/>
          <p:nvPr/>
        </p:nvSpPr>
        <p:spPr>
          <a:xfrm>
            <a:off x="228600" y="838914"/>
            <a:ext cx="4486485"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Quantum algorithm for finding s:</a:t>
            </a:r>
            <a:endPar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9" name="TextBox 8"/>
          <p:cNvSpPr txBox="1"/>
          <p:nvPr/>
        </p:nvSpPr>
        <p:spPr>
          <a:xfrm>
            <a:off x="79023" y="2571214"/>
            <a:ext cx="8991600" cy="390876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Remarks: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The algorithm is deterministic, i.e., no error occurs, provided that initial state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preparation, gates, and the measurement are perfect.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0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U</a:t>
            </a:r>
            <a:r>
              <a:rPr kumimoji="1" lang="en-US" sz="2000" b="0" i="0" u="none" strike="noStrike" kern="1200" cap="none" spc="0" normalizeH="0" baseline="-25000" noProof="0" dirty="0" err="1" smtClean="0">
                <a:ln>
                  <a:noFill/>
                </a:ln>
                <a:solidFill>
                  <a:prstClr val="black"/>
                </a:solidFill>
                <a:effectLst/>
                <a:uLnTx/>
                <a:uFillTx/>
                <a:latin typeface="Arial" charset="0"/>
                <a:ea typeface="ＭＳ Ｐゴシック" pitchFamily="50" charset="-128"/>
                <a:cs typeface="+mn-cs"/>
              </a:rPr>
              <a:t>g</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and </a:t>
            </a:r>
            <a:r>
              <a:rPr kumimoji="1" lang="en-US" sz="20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U</a:t>
            </a:r>
            <a:r>
              <a:rPr kumimoji="1" lang="en-US" sz="2000" b="0" i="0" u="none" strike="noStrike" kern="1200" cap="none" spc="0" normalizeH="0" baseline="-25000" noProof="0" dirty="0" err="1" smtClean="0">
                <a:ln>
                  <a:noFill/>
                </a:ln>
                <a:solidFill>
                  <a:prstClr val="black"/>
                </a:solidFill>
                <a:effectLst/>
                <a:uLnTx/>
                <a:uFillTx/>
                <a:latin typeface="Arial" charset="0"/>
                <a:ea typeface="ＭＳ Ｐゴシック" pitchFamily="50" charset="-128"/>
                <a:cs typeface="+mn-cs"/>
              </a:rPr>
              <a:t>f</a:t>
            </a:r>
            <a:r>
              <a:rPr kumimoji="1" lang="en-US" sz="2000" b="0" i="0" u="none" strike="noStrike" kern="1200" cap="none" spc="0" normalizeH="0" baseline="-25000" noProof="0" dirty="0" smtClean="0">
                <a:ln>
                  <a:noFill/>
                </a:ln>
                <a:solidFill>
                  <a:prstClr val="black"/>
                </a:solidFill>
                <a:effectLst/>
                <a:uLnTx/>
                <a:uFillTx/>
                <a:latin typeface="Arial" charset="0"/>
                <a:ea typeface="ＭＳ Ｐゴシック" pitchFamily="50" charset="-128"/>
                <a:cs typeface="+mn-cs"/>
              </a:rPr>
              <a:t>*</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compute g and f* into the phase. For several classes of bent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functions, it is know how to compute f*, so this algorithm can be used.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If Fourier transform </a:t>
            </a:r>
            <a:r>
              <a:rPr kumimoji="1" lang="en-US" sz="2000" b="0" i="1"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F(w)</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is not flat </a:t>
            </a:r>
            <a:r>
              <a:rPr kumimoji="1" lang="en-US" sz="20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[D. Curtis, D. Meyer’02]</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proposed to renormalize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6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and to correlate with respect to      . However, this can lead to large distortions…</a:t>
            </a:r>
          </a:p>
        </p:txBody>
      </p:sp>
      <p:pic>
        <p:nvPicPr>
          <p:cNvPr id="13" name="Picture 12" descr="txp_fig.png"/>
          <p:cNvPicPr>
            <a:picLocks noChangeAspect="1"/>
          </p:cNvPicPr>
          <p:nvPr>
            <p:custDataLst>
              <p:tags r:id="rId1"/>
            </p:custDataLst>
          </p:nvPr>
        </p:nvPicPr>
        <p:blipFill>
          <a:blip r:embed="rId5" cstate="print">
            <a:lum/>
          </a:blip>
          <a:stretch>
            <a:fillRect/>
          </a:stretch>
        </p:blipFill>
        <p:spPr>
          <a:xfrm>
            <a:off x="2819955" y="5029200"/>
            <a:ext cx="2945289" cy="801987"/>
          </a:xfrm>
          <a:prstGeom prst="rect">
            <a:avLst/>
          </a:prstGeom>
        </p:spPr>
      </p:pic>
      <p:pic>
        <p:nvPicPr>
          <p:cNvPr id="16" name="Picture 15" descr="txp_fig.png"/>
          <p:cNvPicPr>
            <a:picLocks noChangeAspect="1"/>
          </p:cNvPicPr>
          <p:nvPr>
            <p:custDataLst>
              <p:tags r:id="rId2"/>
            </p:custDataLst>
          </p:nvPr>
        </p:nvPicPr>
        <p:blipFill>
          <a:blip r:embed="rId6" cstate="print">
            <a:lum/>
          </a:blip>
          <a:stretch>
            <a:fillRect/>
          </a:stretch>
        </p:blipFill>
        <p:spPr>
          <a:xfrm>
            <a:off x="3654379" y="6066347"/>
            <a:ext cx="271331" cy="258253"/>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271004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295400" y="76200"/>
            <a:ext cx="6096000" cy="609600"/>
          </a:xfrm>
        </p:spPr>
        <p:txBody>
          <a:bodyPr/>
          <a:lstStyle/>
          <a:p>
            <a:pPr eaLnBrk="1" hangingPunct="1"/>
            <a:r>
              <a:rPr lang="en-US" altLang="ja-JP" sz="4400" dirty="0" smtClean="0">
                <a:latin typeface="Calibri" pitchFamily="34" charset="0"/>
              </a:rPr>
              <a:t>Overview</a:t>
            </a:r>
            <a:endParaRPr lang="en-US" sz="4400" dirty="0" smtClean="0">
              <a:latin typeface="Calibri" pitchFamily="34" charset="0"/>
            </a:endParaRPr>
          </a:p>
        </p:txBody>
      </p:sp>
      <p:sp>
        <p:nvSpPr>
          <p:cNvPr id="6150" name="Rectangle 5"/>
          <p:cNvSpPr>
            <a:spLocks noGrp="1" noChangeArrowheads="1"/>
          </p:cNvSpPr>
          <p:nvPr>
            <p:ph type="body" idx="1"/>
          </p:nvPr>
        </p:nvSpPr>
        <p:spPr>
          <a:xfrm>
            <a:off x="363070" y="1143000"/>
            <a:ext cx="8305800" cy="4572000"/>
          </a:xfrm>
        </p:spPr>
        <p:txBody>
          <a:bodyPr/>
          <a:lstStyle/>
          <a:p>
            <a:pPr eaLnBrk="1" hangingPunct="1"/>
            <a:r>
              <a:rPr lang="en-US" altLang="ja-JP" b="1" dirty="0" err="1" smtClean="0">
                <a:latin typeface="Calibri" pitchFamily="34" charset="0"/>
              </a:rPr>
              <a:t>LIQ</a:t>
            </a:r>
            <a:r>
              <a:rPr lang="en-US" altLang="ja-JP" b="1" i="1" dirty="0" err="1" smtClean="0">
                <a:latin typeface="Calibri" pitchFamily="34" charset="0"/>
              </a:rPr>
              <a:t>Ui</a:t>
            </a:r>
            <a:r>
              <a:rPr lang="en-US" altLang="ja-JP" b="1" dirty="0">
                <a:latin typeface="Calibri" pitchFamily="34" charset="0"/>
              </a:rPr>
              <a:t>|&gt; simulations</a:t>
            </a:r>
          </a:p>
          <a:p>
            <a:pPr eaLnBrk="1" hangingPunct="1"/>
            <a:endParaRPr lang="en-US" altLang="ja-JP" b="1" dirty="0" smtClean="0">
              <a:latin typeface="Calibri" pitchFamily="34" charset="0"/>
            </a:endParaRPr>
          </a:p>
          <a:p>
            <a:pPr eaLnBrk="1" hangingPunct="1"/>
            <a:r>
              <a:rPr lang="en-US" altLang="ja-JP" b="1" dirty="0">
                <a:latin typeface="Calibri" pitchFamily="34" charset="0"/>
              </a:rPr>
              <a:t>Hidden shift problems</a:t>
            </a:r>
          </a:p>
          <a:p>
            <a:pPr eaLnBrk="1" hangingPunct="1"/>
            <a:endParaRPr lang="en-US" altLang="ja-JP" b="1" dirty="0" smtClean="0">
              <a:latin typeface="Calibri" pitchFamily="34" charset="0"/>
            </a:endParaRPr>
          </a:p>
          <a:p>
            <a:pPr eaLnBrk="1" hangingPunct="1"/>
            <a:r>
              <a:rPr lang="en-US" altLang="ja-JP" b="1" dirty="0" smtClean="0">
                <a:latin typeface="Calibri" pitchFamily="34" charset="0"/>
              </a:rPr>
              <a:t>Hidden subgroup problems</a:t>
            </a:r>
          </a:p>
          <a:p>
            <a:pPr eaLnBrk="1" hangingPunct="1"/>
            <a:endParaRPr lang="en-US" altLang="ja-JP" sz="2000" b="1" dirty="0" smtClean="0">
              <a:latin typeface="Calibri" pitchFamily="34" charset="0"/>
            </a:endParaRPr>
          </a:p>
          <a:p>
            <a:pPr eaLnBrk="1" hangingPunct="1"/>
            <a:endParaRPr lang="en-US" altLang="ja-JP" sz="800" b="1" dirty="0" smtClean="0">
              <a:latin typeface="Calibri" pitchFamily="34" charset="0"/>
            </a:endParaRPr>
          </a:p>
          <a:p>
            <a:pPr eaLnBrk="1" hangingPunct="1"/>
            <a:endParaRPr lang="en-US" altLang="ja-JP" b="1" dirty="0">
              <a:latin typeface="Calibri" pitchFamily="34" charset="0"/>
            </a:endParaRPr>
          </a:p>
          <a:p>
            <a:pPr marL="0" indent="0" eaLnBrk="1" hangingPunct="1">
              <a:buNone/>
            </a:pPr>
            <a:endParaRPr lang="en-US" altLang="ja-JP" b="1" dirty="0" smtClean="0">
              <a:latin typeface="Calibri" pitchFamily="34" charset="0"/>
            </a:endParaRPr>
          </a:p>
        </p:txBody>
      </p:sp>
      <p:sp>
        <p:nvSpPr>
          <p:cNvPr id="11" name="Date Placeholder 10"/>
          <p:cNvSpPr>
            <a:spLocks noGrp="1"/>
          </p:cNvSpPr>
          <p:nvPr>
            <p:ph type="dt" sz="half" idx="10"/>
          </p:nvPr>
        </p:nvSpPr>
        <p:spPr/>
        <p:txBody>
          <a:bodyPr/>
          <a:lstStyle/>
          <a:p>
            <a:r>
              <a:rPr lang="en-US" smtClean="0">
                <a:solidFill>
                  <a:prstClr val="black">
                    <a:tint val="75000"/>
                  </a:prstClr>
                </a:solidFill>
              </a:rPr>
              <a:t>January 26, 2016</a:t>
            </a:r>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FCA46ACA-6670-4AF5-8E6A-6E0D8C45EAF9}" type="slidenum">
              <a:rPr lang="en-US" smtClean="0">
                <a:solidFill>
                  <a:prstClr val="black">
                    <a:tint val="75000"/>
                  </a:prstClr>
                </a:solidFill>
              </a:rPr>
              <a:pPr/>
              <a:t>2</a:t>
            </a:fld>
            <a:endParaRPr lang="en-US">
              <a:solidFill>
                <a:prstClr val="black">
                  <a:tint val="75000"/>
                </a:prstClr>
              </a:solidFill>
            </a:endParaRPr>
          </a:p>
        </p:txBody>
      </p:sp>
      <p:sp>
        <p:nvSpPr>
          <p:cNvPr id="13" name="Footer Placeholder 12"/>
          <p:cNvSpPr>
            <a:spLocks noGrp="1"/>
          </p:cNvSpPr>
          <p:nvPr>
            <p:ph type="ftr" sz="quarter" idx="11"/>
          </p:nvPr>
        </p:nvSpPr>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5" name="Table 4"/>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9"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cxnSp>
        <p:nvCxnSpPr>
          <p:cNvPr id="13" name="Straight Connector 12"/>
          <p:cNvCxnSpPr/>
          <p:nvPr/>
        </p:nvCxnSpPr>
        <p:spPr>
          <a:xfrm>
            <a:off x="2392017" y="942975"/>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43053" y="2667000"/>
            <a:ext cx="1819024"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Delta peak at 0:</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93600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6" name="Table 5"/>
          <p:cNvGraphicFramePr>
            <a:graphicFrameLocks noGrp="1"/>
          </p:cNvGraphicFramePr>
          <p:nvPr>
            <p:extLst/>
          </p:nvPr>
        </p:nvGraphicFramePr>
        <p:xfrm>
          <a:off x="3149600" y="2667000"/>
          <a:ext cx="2844800" cy="3048000"/>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0"/>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1"/>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3"/>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4"/>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5"/>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6"/>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7"/>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8"/>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09"/>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0"/>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1"/>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3"/>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4"/>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extLst>
                  <a:ext uri="{0D108BD9-81ED-4DB2-BD59-A6C34878D82A}">
                    <a16:rowId xmlns:a16="http://schemas.microsoft.com/office/drawing/2014/main" val="10015"/>
                  </a:ext>
                </a:extLst>
              </a:tr>
            </a:tbl>
          </a:graphicData>
        </a:graphic>
      </p:graphicFrame>
      <p:pic>
        <p:nvPicPr>
          <p:cNvPr id="1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cxnSp>
        <p:nvCxnSpPr>
          <p:cNvPr id="14" name="Straight Connector 13"/>
          <p:cNvCxnSpPr/>
          <p:nvPr/>
        </p:nvCxnSpPr>
        <p:spPr>
          <a:xfrm>
            <a:off x="3429000" y="942975"/>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608680" y="2667000"/>
            <a:ext cx="1687770"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Uniform state:</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6"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Tree>
    <p:extLst>
      <p:ext uri="{BB962C8B-B14F-4D97-AF65-F5344CB8AC3E}">
        <p14:creationId xmlns:p14="http://schemas.microsoft.com/office/powerpoint/2010/main" val="3164997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5" name="Table 4"/>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9"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cxnSp>
        <p:nvCxnSpPr>
          <p:cNvPr id="13" name="Straight Connector 12"/>
          <p:cNvCxnSpPr/>
          <p:nvPr/>
        </p:nvCxnSpPr>
        <p:spPr>
          <a:xfrm>
            <a:off x="4303644" y="914400"/>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888722" y="2667000"/>
            <a:ext cx="1127681"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S</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hifted f:</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5" name="Title 1"/>
          <p:cNvSpPr txBox="1">
            <a:spLocks/>
          </p:cNvSpPr>
          <p:nvPr/>
        </p:nvSpPr>
        <p:spPr bwMode="auto">
          <a:xfrm>
            <a:off x="152400" y="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1F497D"/>
                </a:solidFill>
                <a:effectLst/>
                <a:uLnTx/>
                <a:uFillTx/>
                <a:latin typeface="Calibri"/>
                <a:ea typeface="+mj-ea"/>
                <a:cs typeface="+mj-cs"/>
              </a:rPr>
              <a:t>Hidden shift: Boolean example</a:t>
            </a:r>
            <a:endParaRPr kumimoji="0" lang="en-US" sz="4400" b="1" i="0" u="none" strike="noStrike" kern="1200" cap="none" spc="0" normalizeH="0" baseline="0" noProof="0" dirty="0">
              <a:ln>
                <a:noFill/>
              </a:ln>
              <a:solidFill>
                <a:srgbClr val="1F497D"/>
              </a:solidFill>
              <a:effectLst/>
              <a:uLnTx/>
              <a:uFillTx/>
              <a:latin typeface="Calibri"/>
              <a:ea typeface="+mj-ea"/>
              <a:cs typeface="+mj-cs"/>
            </a:endParaRPr>
          </a:p>
        </p:txBody>
      </p:sp>
    </p:spTree>
    <p:extLst>
      <p:ext uri="{BB962C8B-B14F-4D97-AF65-F5344CB8AC3E}">
        <p14:creationId xmlns:p14="http://schemas.microsoft.com/office/powerpoint/2010/main" val="3988092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5" name="Table 4"/>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9"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cxnSp>
        <p:nvCxnSpPr>
          <p:cNvPr id="7" name="Straight Connector 6"/>
          <p:cNvCxnSpPr/>
          <p:nvPr/>
        </p:nvCxnSpPr>
        <p:spPr>
          <a:xfrm>
            <a:off x="4306956" y="913158"/>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747657" y="2667000"/>
            <a:ext cx="1409810"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Unshifted f:</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4"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Tree>
    <p:extLst>
      <p:ext uri="{BB962C8B-B14F-4D97-AF65-F5344CB8AC3E}">
        <p14:creationId xmlns:p14="http://schemas.microsoft.com/office/powerpoint/2010/main" val="2482565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4" name="Table 3"/>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9"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21026"/>
            <a:ext cx="6238875" cy="962025"/>
          </a:xfrm>
          <a:prstGeom prst="rect">
            <a:avLst/>
          </a:prstGeom>
          <a:noFill/>
          <a:ln w="9525">
            <a:noFill/>
            <a:miter lim="800000"/>
            <a:headEnd/>
            <a:tailEnd/>
          </a:ln>
        </p:spPr>
      </p:pic>
      <p:cxnSp>
        <p:nvCxnSpPr>
          <p:cNvPr id="13" name="Straight Connector 12"/>
          <p:cNvCxnSpPr/>
          <p:nvPr/>
        </p:nvCxnSpPr>
        <p:spPr>
          <a:xfrm>
            <a:off x="5181600" y="914400"/>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98002" y="2667000"/>
            <a:ext cx="1709122"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Spectrum of g:</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5"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Tree>
    <p:extLst>
      <p:ext uri="{BB962C8B-B14F-4D97-AF65-F5344CB8AC3E}">
        <p14:creationId xmlns:p14="http://schemas.microsoft.com/office/powerpoint/2010/main" val="3423741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7" name="Table 6"/>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0000"/>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1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sp>
        <p:nvSpPr>
          <p:cNvPr id="14" name="TextBox 13"/>
          <p:cNvSpPr txBox="1"/>
          <p:nvPr/>
        </p:nvSpPr>
        <p:spPr>
          <a:xfrm>
            <a:off x="667830" y="2667000"/>
            <a:ext cx="156946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Convolution:</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cxnSp>
        <p:nvCxnSpPr>
          <p:cNvPr id="15" name="Straight Connector 14"/>
          <p:cNvCxnSpPr/>
          <p:nvPr/>
        </p:nvCxnSpPr>
        <p:spPr>
          <a:xfrm>
            <a:off x="6039678" y="914400"/>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Tree>
    <p:extLst>
      <p:ext uri="{BB962C8B-B14F-4D97-AF65-F5344CB8AC3E}">
        <p14:creationId xmlns:p14="http://schemas.microsoft.com/office/powerpoint/2010/main" val="2760981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aphicFrame>
        <p:nvGraphicFramePr>
          <p:cNvPr id="6" name="Table 5"/>
          <p:cNvGraphicFramePr>
            <a:graphicFrameLocks noGrp="1"/>
          </p:cNvGraphicFramePr>
          <p:nvPr>
            <p:extLst/>
          </p:nvPr>
        </p:nvGraphicFramePr>
        <p:xfrm>
          <a:off x="3149600" y="2657475"/>
          <a:ext cx="2844800" cy="3057525"/>
        </p:xfrm>
        <a:graphic>
          <a:graphicData uri="http://schemas.openxmlformats.org/drawingml/2006/table">
            <a:tbl>
              <a:tblPr/>
              <a:tblGrid>
                <a:gridCol w="177800">
                  <a:extLst>
                    <a:ext uri="{9D8B030D-6E8A-4147-A177-3AD203B41FA5}">
                      <a16:colId xmlns:a16="http://schemas.microsoft.com/office/drawing/2014/main" val="20000"/>
                    </a:ext>
                  </a:extLst>
                </a:gridCol>
                <a:gridCol w="177800">
                  <a:extLst>
                    <a:ext uri="{9D8B030D-6E8A-4147-A177-3AD203B41FA5}">
                      <a16:colId xmlns:a16="http://schemas.microsoft.com/office/drawing/2014/main" val="20001"/>
                    </a:ext>
                  </a:extLst>
                </a:gridCol>
                <a:gridCol w="177800">
                  <a:extLst>
                    <a:ext uri="{9D8B030D-6E8A-4147-A177-3AD203B41FA5}">
                      <a16:colId xmlns:a16="http://schemas.microsoft.com/office/drawing/2014/main" val="20002"/>
                    </a:ext>
                  </a:extLst>
                </a:gridCol>
                <a:gridCol w="177800">
                  <a:extLst>
                    <a:ext uri="{9D8B030D-6E8A-4147-A177-3AD203B41FA5}">
                      <a16:colId xmlns:a16="http://schemas.microsoft.com/office/drawing/2014/main" val="20003"/>
                    </a:ext>
                  </a:extLst>
                </a:gridCol>
                <a:gridCol w="177800">
                  <a:extLst>
                    <a:ext uri="{9D8B030D-6E8A-4147-A177-3AD203B41FA5}">
                      <a16:colId xmlns:a16="http://schemas.microsoft.com/office/drawing/2014/main" val="20004"/>
                    </a:ext>
                  </a:extLst>
                </a:gridCol>
                <a:gridCol w="177800">
                  <a:extLst>
                    <a:ext uri="{9D8B030D-6E8A-4147-A177-3AD203B41FA5}">
                      <a16:colId xmlns:a16="http://schemas.microsoft.com/office/drawing/2014/main" val="20005"/>
                    </a:ext>
                  </a:extLst>
                </a:gridCol>
                <a:gridCol w="177800">
                  <a:extLst>
                    <a:ext uri="{9D8B030D-6E8A-4147-A177-3AD203B41FA5}">
                      <a16:colId xmlns:a16="http://schemas.microsoft.com/office/drawing/2014/main" val="20006"/>
                    </a:ext>
                  </a:extLst>
                </a:gridCol>
                <a:gridCol w="177800">
                  <a:extLst>
                    <a:ext uri="{9D8B030D-6E8A-4147-A177-3AD203B41FA5}">
                      <a16:colId xmlns:a16="http://schemas.microsoft.com/office/drawing/2014/main" val="20007"/>
                    </a:ext>
                  </a:extLst>
                </a:gridCol>
                <a:gridCol w="177800">
                  <a:extLst>
                    <a:ext uri="{9D8B030D-6E8A-4147-A177-3AD203B41FA5}">
                      <a16:colId xmlns:a16="http://schemas.microsoft.com/office/drawing/2014/main" val="20008"/>
                    </a:ext>
                  </a:extLst>
                </a:gridCol>
                <a:gridCol w="177800">
                  <a:extLst>
                    <a:ext uri="{9D8B030D-6E8A-4147-A177-3AD203B41FA5}">
                      <a16:colId xmlns:a16="http://schemas.microsoft.com/office/drawing/2014/main" val="20009"/>
                    </a:ext>
                  </a:extLst>
                </a:gridCol>
                <a:gridCol w="177800">
                  <a:extLst>
                    <a:ext uri="{9D8B030D-6E8A-4147-A177-3AD203B41FA5}">
                      <a16:colId xmlns:a16="http://schemas.microsoft.com/office/drawing/2014/main" val="20010"/>
                    </a:ext>
                  </a:extLst>
                </a:gridCol>
                <a:gridCol w="177800">
                  <a:extLst>
                    <a:ext uri="{9D8B030D-6E8A-4147-A177-3AD203B41FA5}">
                      <a16:colId xmlns:a16="http://schemas.microsoft.com/office/drawing/2014/main" val="20011"/>
                    </a:ext>
                  </a:extLst>
                </a:gridCol>
                <a:gridCol w="1778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177800">
                  <a:extLst>
                    <a:ext uri="{9D8B030D-6E8A-4147-A177-3AD203B41FA5}">
                      <a16:colId xmlns:a16="http://schemas.microsoft.com/office/drawing/2014/main" val="20014"/>
                    </a:ext>
                  </a:extLst>
                </a:gridCol>
                <a:gridCol w="177800">
                  <a:extLst>
                    <a:ext uri="{9D8B030D-6E8A-4147-A177-3AD203B41FA5}">
                      <a16:colId xmlns:a16="http://schemas.microsoft.com/office/drawing/2014/main" val="20015"/>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1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562" y="942975"/>
            <a:ext cx="6238875" cy="962025"/>
          </a:xfrm>
          <a:prstGeom prst="rect">
            <a:avLst/>
          </a:prstGeom>
          <a:noFill/>
          <a:ln w="9525">
            <a:noFill/>
            <a:miter lim="800000"/>
            <a:headEnd/>
            <a:tailEnd/>
          </a:ln>
        </p:spPr>
      </p:pic>
      <p:cxnSp>
        <p:nvCxnSpPr>
          <p:cNvPr id="14" name="Straight Connector 13"/>
          <p:cNvCxnSpPr/>
          <p:nvPr/>
        </p:nvCxnSpPr>
        <p:spPr>
          <a:xfrm>
            <a:off x="6924261" y="914400"/>
            <a:ext cx="0" cy="1066800"/>
          </a:xfrm>
          <a:prstGeom prst="line">
            <a:avLst/>
          </a:prstGeom>
          <a:ln w="53975" cap="rnd">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557480" y="2667000"/>
            <a:ext cx="1790170"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Delta peak at s:</a:t>
            </a: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6" name="Title 1"/>
          <p:cNvSpPr>
            <a:spLocks noGrp="1"/>
          </p:cNvSpPr>
          <p:nvPr>
            <p:ph type="title"/>
          </p:nvPr>
        </p:nvSpPr>
        <p:spPr>
          <a:xfrm>
            <a:off x="152400" y="0"/>
            <a:ext cx="8534400" cy="762000"/>
          </a:xfrm>
        </p:spPr>
        <p:txBody>
          <a:bodyPr/>
          <a:lstStyle/>
          <a:p>
            <a:r>
              <a:rPr lang="en-US" dirty="0" smtClean="0">
                <a:solidFill>
                  <a:schemeClr val="tx2"/>
                </a:solidFill>
              </a:rPr>
              <a:t>Hidden shift: Boolean example</a:t>
            </a:r>
            <a:endParaRPr lang="en-US" b="1" dirty="0">
              <a:solidFill>
                <a:schemeClr val="tx2"/>
              </a:solidFill>
            </a:endParaRPr>
          </a:p>
        </p:txBody>
      </p:sp>
    </p:spTree>
    <p:extLst>
      <p:ext uri="{BB962C8B-B14F-4D97-AF65-F5344CB8AC3E}">
        <p14:creationId xmlns:p14="http://schemas.microsoft.com/office/powerpoint/2010/main" val="2238500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p:spPr>
        <p:txBody>
          <a:bodyPr/>
          <a:lstStyle/>
          <a:p>
            <a:r>
              <a:rPr lang="en-US" sz="4000" b="1" dirty="0" smtClean="0">
                <a:solidFill>
                  <a:schemeClr val="tx2"/>
                </a:solidFill>
              </a:rPr>
              <a:t>Exponential query complexity separation</a:t>
            </a:r>
            <a:endParaRPr lang="en-US" sz="4000" b="1" dirty="0">
              <a:solidFill>
                <a:schemeClr val="tx2"/>
              </a:solidFill>
            </a:endParaRPr>
          </a:p>
        </p:txBody>
      </p:sp>
      <p:sp>
        <p:nvSpPr>
          <p:cNvPr id="14" name="Rectangle 13"/>
          <p:cNvSpPr/>
          <p:nvPr/>
        </p:nvSpPr>
        <p:spPr>
          <a:xfrm>
            <a:off x="457200" y="914400"/>
            <a:ext cx="7010400" cy="523220"/>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Quantum upper bound</a:t>
            </a:r>
          </a:p>
        </p:txBody>
      </p:sp>
      <p:pic>
        <p:nvPicPr>
          <p:cNvPr id="16" name="Picture 15" descr="txp_fig.png"/>
          <p:cNvPicPr>
            <a:picLocks noChangeAspect="1"/>
          </p:cNvPicPr>
          <p:nvPr>
            <p:custDataLst>
              <p:tags r:id="rId1"/>
            </p:custDataLst>
          </p:nvPr>
        </p:nvPicPr>
        <p:blipFill>
          <a:blip r:embed="rId4" cstate="print">
            <a:lum/>
          </a:blip>
          <a:stretch>
            <a:fillRect/>
          </a:stretch>
        </p:blipFill>
        <p:spPr>
          <a:xfrm>
            <a:off x="1066800" y="4417661"/>
            <a:ext cx="7315200" cy="1678339"/>
          </a:xfrm>
          <a:prstGeom prst="rect">
            <a:avLst/>
          </a:prstGeom>
        </p:spPr>
      </p:pic>
      <p:sp>
        <p:nvSpPr>
          <p:cNvPr id="18" name="Rectangle 17"/>
          <p:cNvSpPr/>
          <p:nvPr/>
        </p:nvSpPr>
        <p:spPr>
          <a:xfrm>
            <a:off x="457200" y="3731861"/>
            <a:ext cx="7010400" cy="523220"/>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Classical lower bound*</a:t>
            </a:r>
          </a:p>
        </p:txBody>
      </p:sp>
      <p:sp>
        <p:nvSpPr>
          <p:cNvPr id="12" name="Oval 11"/>
          <p:cNvSpPr/>
          <p:nvPr/>
        </p:nvSpPr>
        <p:spPr>
          <a:xfrm>
            <a:off x="2286000" y="5334000"/>
            <a:ext cx="2286000" cy="533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txp_fig.png"/>
          <p:cNvPicPr>
            <a:picLocks noChangeAspect="1"/>
          </p:cNvPicPr>
          <p:nvPr>
            <p:custDataLst>
              <p:tags r:id="rId2"/>
            </p:custDataLst>
          </p:nvPr>
        </p:nvPicPr>
        <p:blipFill>
          <a:blip r:embed="rId5" cstate="print">
            <a:lum/>
          </a:blip>
          <a:stretch>
            <a:fillRect/>
          </a:stretch>
        </p:blipFill>
        <p:spPr>
          <a:xfrm>
            <a:off x="1072984" y="1595004"/>
            <a:ext cx="7302832" cy="1737591"/>
          </a:xfrm>
          <a:prstGeom prst="rect">
            <a:avLst/>
          </a:prstGeom>
        </p:spPr>
      </p:pic>
      <p:sp>
        <p:nvSpPr>
          <p:cNvPr id="10" name="Oval 9"/>
          <p:cNvSpPr/>
          <p:nvPr/>
        </p:nvSpPr>
        <p:spPr>
          <a:xfrm>
            <a:off x="3581400" y="2895600"/>
            <a:ext cx="2286000" cy="533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492655" y="1789175"/>
            <a:ext cx="2286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Slide Number Placeholder 1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9" name="Footer Placeholder 18"/>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20" name="Date Placeholder 1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TextBox 2"/>
          <p:cNvSpPr txBox="1"/>
          <p:nvPr/>
        </p:nvSpPr>
        <p:spPr>
          <a:xfrm>
            <a:off x="4244138" y="6158216"/>
            <a:ext cx="4618124" cy="369332"/>
          </a:xfrm>
          <a:prstGeom prst="rect">
            <a:avLst/>
          </a:prstGeom>
          <a:noFill/>
        </p:spPr>
        <p:txBody>
          <a:bodyPr wrap="none" rtlCol="0">
            <a:spAutoFit/>
          </a:bodyPr>
          <a:lstStyle/>
          <a:p>
            <a:r>
              <a:rPr lang="en-US" sz="1800" dirty="0" smtClean="0">
                <a:latin typeface="+mn-lt"/>
              </a:rPr>
              <a:t>* This assumes that f and g are given by oracles</a:t>
            </a:r>
            <a:endParaRPr lang="en-US" sz="1800" dirty="0">
              <a:latin typeface="+mn-lt"/>
            </a:endParaRPr>
          </a:p>
        </p:txBody>
      </p:sp>
    </p:spTree>
    <p:extLst>
      <p:ext uri="{BB962C8B-B14F-4D97-AF65-F5344CB8AC3E}">
        <p14:creationId xmlns:p14="http://schemas.microsoft.com/office/powerpoint/2010/main" val="359508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xp_fig.png"/>
          <p:cNvPicPr>
            <a:picLocks noChangeAspect="1"/>
          </p:cNvPicPr>
          <p:nvPr>
            <p:custDataLst>
              <p:tags r:id="rId1"/>
            </p:custDataLst>
          </p:nvPr>
        </p:nvPicPr>
        <p:blipFill>
          <a:blip r:embed="rId7" cstate="print">
            <a:lum/>
          </a:blip>
          <a:stretch>
            <a:fillRect/>
          </a:stretch>
        </p:blipFill>
        <p:spPr>
          <a:xfrm>
            <a:off x="538486" y="1042384"/>
            <a:ext cx="7862141" cy="2962134"/>
          </a:xfrm>
          <a:prstGeom prst="rect">
            <a:avLst/>
          </a:prstGeom>
        </p:spPr>
      </p:pic>
      <p:sp>
        <p:nvSpPr>
          <p:cNvPr id="20" name="Oval 19"/>
          <p:cNvSpPr/>
          <p:nvPr/>
        </p:nvSpPr>
        <p:spPr>
          <a:xfrm>
            <a:off x="4800600" y="3288072"/>
            <a:ext cx="3657600" cy="2971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p:cNvSpPr/>
          <p:nvPr/>
        </p:nvSpPr>
        <p:spPr>
          <a:xfrm rot="20195035">
            <a:off x="5482477" y="3380377"/>
            <a:ext cx="1684558" cy="1907556"/>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0" y="0"/>
            <a:ext cx="9144000" cy="715962"/>
          </a:xfrm>
        </p:spPr>
        <p:txBody>
          <a:bodyPr/>
          <a:lstStyle/>
          <a:p>
            <a:r>
              <a:rPr lang="en-US" sz="4000" b="1" dirty="0" smtClean="0">
                <a:solidFill>
                  <a:schemeClr val="tx2"/>
                </a:solidFill>
              </a:rPr>
              <a:t>Classical lower bound</a:t>
            </a:r>
            <a:endParaRPr lang="en-US" sz="4000" b="1" dirty="0">
              <a:solidFill>
                <a:schemeClr val="tx2"/>
              </a:solidFill>
            </a:endParaRPr>
          </a:p>
        </p:txBody>
      </p:sp>
      <p:sp>
        <p:nvSpPr>
          <p:cNvPr id="21" name="Oval 20"/>
          <p:cNvSpPr/>
          <p:nvPr/>
        </p:nvSpPr>
        <p:spPr>
          <a:xfrm>
            <a:off x="5867400" y="42786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5791200" y="5116872"/>
            <a:ext cx="76200" cy="76200"/>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7315200" y="4126272"/>
            <a:ext cx="76200" cy="76200"/>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7391400" y="5421672"/>
            <a:ext cx="76200" cy="76200"/>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6172200" y="38214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6858000" y="44310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p:cNvSpPr/>
          <p:nvPr/>
        </p:nvSpPr>
        <p:spPr>
          <a:xfrm>
            <a:off x="6781800" y="37452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6553200" y="57264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7543800" y="46596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5791200" y="38976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5334000" y="51930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6248400" y="488827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Arrow Connector 38"/>
          <p:cNvCxnSpPr/>
          <p:nvPr/>
        </p:nvCxnSpPr>
        <p:spPr>
          <a:xfrm rot="10800000">
            <a:off x="7543800" y="5497872"/>
            <a:ext cx="6858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rot="10800000" flipV="1">
            <a:off x="7696200" y="3288072"/>
            <a:ext cx="3810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4419600" y="4507272"/>
            <a:ext cx="9906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9" name="Picture 48" descr="txp_fig.png"/>
          <p:cNvPicPr>
            <a:picLocks noChangeAspect="1"/>
          </p:cNvPicPr>
          <p:nvPr>
            <p:custDataLst>
              <p:tags r:id="rId2"/>
            </p:custDataLst>
          </p:nvPr>
        </p:nvPicPr>
        <p:blipFill>
          <a:blip r:embed="rId8" cstate="print">
            <a:lum/>
          </a:blip>
          <a:stretch>
            <a:fillRect/>
          </a:stretch>
        </p:blipFill>
        <p:spPr>
          <a:xfrm>
            <a:off x="8153400" y="3135672"/>
            <a:ext cx="328775" cy="287678"/>
          </a:xfrm>
          <a:prstGeom prst="rect">
            <a:avLst/>
          </a:prstGeom>
        </p:spPr>
      </p:pic>
      <p:pic>
        <p:nvPicPr>
          <p:cNvPr id="59" name="Picture 58" descr="txp_fig.png"/>
          <p:cNvPicPr>
            <a:picLocks noChangeAspect="1"/>
          </p:cNvPicPr>
          <p:nvPr>
            <p:custDataLst>
              <p:tags r:id="rId3"/>
            </p:custDataLst>
          </p:nvPr>
        </p:nvPicPr>
        <p:blipFill>
          <a:blip r:embed="rId9" cstate="print">
            <a:clrChange>
              <a:clrFrom>
                <a:srgbClr val="FFFFFF"/>
              </a:clrFrom>
              <a:clrTo>
                <a:srgbClr val="FFFFFF">
                  <a:alpha val="0"/>
                </a:srgbClr>
              </a:clrTo>
            </a:clrChange>
            <a:lum/>
          </a:blip>
          <a:stretch>
            <a:fillRect/>
          </a:stretch>
        </p:blipFill>
        <p:spPr>
          <a:xfrm>
            <a:off x="6620246" y="4733150"/>
            <a:ext cx="170708" cy="208643"/>
          </a:xfrm>
          <a:prstGeom prst="rect">
            <a:avLst/>
          </a:prstGeom>
          <a:noFill/>
        </p:spPr>
      </p:pic>
      <p:pic>
        <p:nvPicPr>
          <p:cNvPr id="71" name="Picture 70" descr="txp_fig.png"/>
          <p:cNvPicPr>
            <a:picLocks noChangeAspect="1"/>
          </p:cNvPicPr>
          <p:nvPr>
            <p:custDataLst>
              <p:tags r:id="rId4"/>
            </p:custDataLst>
          </p:nvPr>
        </p:nvPicPr>
        <p:blipFill>
          <a:blip r:embed="rId10" cstate="print">
            <a:clrChange>
              <a:clrFrom>
                <a:srgbClr val="FFFFFF"/>
              </a:clrFrom>
              <a:clrTo>
                <a:srgbClr val="FFFFFF">
                  <a:alpha val="0"/>
                </a:srgbClr>
              </a:clrTo>
            </a:clrChange>
            <a:lum/>
          </a:blip>
          <a:stretch>
            <a:fillRect/>
          </a:stretch>
        </p:blipFill>
        <p:spPr>
          <a:xfrm>
            <a:off x="358480" y="4657115"/>
            <a:ext cx="4155212" cy="1571933"/>
          </a:xfrm>
          <a:prstGeom prst="rect">
            <a:avLst/>
          </a:prstGeom>
          <a:noFill/>
        </p:spPr>
      </p:pic>
      <p:pic>
        <p:nvPicPr>
          <p:cNvPr id="38" name="Picture 37" descr="txp_fig.png"/>
          <p:cNvPicPr>
            <a:picLocks noChangeAspect="1"/>
          </p:cNvPicPr>
          <p:nvPr>
            <p:custDataLst>
              <p:tags r:id="rId5"/>
            </p:custDataLst>
          </p:nvPr>
        </p:nvPicPr>
        <p:blipFill>
          <a:blip r:embed="rId11" cstate="print">
            <a:lum/>
          </a:blip>
          <a:stretch>
            <a:fillRect/>
          </a:stretch>
        </p:blipFill>
        <p:spPr>
          <a:xfrm>
            <a:off x="8271355" y="5964995"/>
            <a:ext cx="221289" cy="183354"/>
          </a:xfrm>
          <a:prstGeom prst="rect">
            <a:avLst/>
          </a:prstGeom>
        </p:spPr>
      </p:pic>
      <p:sp>
        <p:nvSpPr>
          <p:cNvPr id="29"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0"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2"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73691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 y="2829007"/>
            <a:ext cx="9601200" cy="1346972"/>
          </a:xfrm>
        </p:spPr>
        <p:txBody>
          <a:bodyPr/>
          <a:lstStyle/>
          <a:p>
            <a:r>
              <a:rPr lang="en-US" sz="6600" dirty="0" smtClean="0">
                <a:solidFill>
                  <a:schemeClr val="tx1"/>
                </a:solidFill>
              </a:rPr>
              <a:t>Hidden subgroups</a:t>
            </a:r>
            <a:endParaRPr lang="en-US" sz="6600" dirty="0">
              <a:solidFill>
                <a:schemeClr val="tx1"/>
              </a:solidFill>
            </a:endParaRPr>
          </a:p>
        </p:txBody>
      </p:sp>
    </p:spTree>
    <p:extLst>
      <p:ext uri="{BB962C8B-B14F-4D97-AF65-F5344CB8AC3E}">
        <p14:creationId xmlns:p14="http://schemas.microsoft.com/office/powerpoint/2010/main" val="97737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itle 2"/>
              <p:cNvSpPr>
                <a:spLocks noGrp="1"/>
              </p:cNvSpPr>
              <p:nvPr>
                <p:ph type="title"/>
              </p:nvPr>
            </p:nvSpPr>
            <p:spPr>
              <a:xfrm>
                <a:off x="357890" y="2838532"/>
                <a:ext cx="6554177" cy="1346972"/>
              </a:xfrm>
            </p:spPr>
            <p:txBody>
              <a:bodyPr/>
              <a:lstStyle/>
              <a:p>
                <a:r>
                  <a:rPr lang="en-US" sz="6600" dirty="0">
                    <a:solidFill>
                      <a:schemeClr val="tx1"/>
                    </a:solidFill>
                    <a:cs typeface="Segoe UI Light" panose="020B0502040204020203" pitchFamily="34" charset="0"/>
                  </a:rPr>
                  <a:t>LIQ</a:t>
                </a:r>
                <a14:m>
                  <m:oMath xmlns:m="http://schemas.openxmlformats.org/officeDocument/2006/math">
                    <m:r>
                      <a:rPr lang="en-US" sz="6600" i="1" dirty="0">
                        <a:solidFill>
                          <a:schemeClr val="tx1"/>
                        </a:solidFill>
                        <a:latin typeface="Cambria Math" panose="02040503050406030204" pitchFamily="18" charset="0"/>
                      </a:rPr>
                      <m:t>𝑈𝑖</m:t>
                    </m:r>
                    <m:r>
                      <a:rPr lang="en-US" sz="6600" i="1" dirty="0">
                        <a:solidFill>
                          <a:schemeClr val="tx1"/>
                        </a:solidFill>
                        <a:latin typeface="Cambria Math" panose="02040503050406030204" pitchFamily="18" charset="0"/>
                      </a:rPr>
                      <m:t>|⟩</m:t>
                    </m:r>
                  </m:oMath>
                </a14:m>
                <a:endParaRPr lang="en-US" sz="6600" dirty="0">
                  <a:solidFill>
                    <a:schemeClr val="tx1"/>
                  </a:solidFill>
                </a:endParaRPr>
              </a:p>
            </p:txBody>
          </p:sp>
        </mc:Choice>
        <mc:Fallback>
          <p:sp>
            <p:nvSpPr>
              <p:cNvPr id="3" name="Title 2"/>
              <p:cNvSpPr>
                <a:spLocks noGrp="1" noRot="1" noChangeAspect="1" noMove="1" noResize="1" noEditPoints="1" noAdjustHandles="1" noChangeArrowheads="1" noChangeShapeType="1" noTextEdit="1"/>
              </p:cNvSpPr>
              <p:nvPr>
                <p:ph type="title"/>
              </p:nvPr>
            </p:nvSpPr>
            <p:spPr>
              <a:xfrm>
                <a:off x="357890" y="2838532"/>
                <a:ext cx="6554177" cy="1346972"/>
              </a:xfrm>
              <a:blipFill>
                <a:blip r:embed="rId3"/>
                <a:stretch>
                  <a:fillRect l="-5581" t="-19910" b="-11765"/>
                </a:stretch>
              </a:blipFill>
            </p:spPr>
            <p:txBody>
              <a:bodyPr/>
              <a:lstStyle/>
              <a:p>
                <a:r>
                  <a:rPr lang="en-US">
                    <a:noFill/>
                  </a:rPr>
                  <a:t> </a:t>
                </a:r>
              </a:p>
            </p:txBody>
          </p:sp>
        </mc:Fallback>
      </mc:AlternateContent>
    </p:spTree>
    <p:extLst>
      <p:ext uri="{BB962C8B-B14F-4D97-AF65-F5344CB8AC3E}">
        <p14:creationId xmlns:p14="http://schemas.microsoft.com/office/powerpoint/2010/main" val="1772738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1" name="Rectangle 6"/>
          <p:cNvSpPr>
            <a:spLocks noGrp="1" noChangeArrowheads="1"/>
          </p:cNvSpPr>
          <p:nvPr>
            <p:ph type="body" idx="4294967295"/>
          </p:nvPr>
        </p:nvSpPr>
        <p:spPr>
          <a:xfrm>
            <a:off x="0" y="990600"/>
            <a:ext cx="6248400" cy="4800600"/>
          </a:xfrm>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6" name="Rectangle 2"/>
          <p:cNvSpPr>
            <a:spLocks noGrp="1" noChangeArrowheads="1"/>
          </p:cNvSpPr>
          <p:nvPr>
            <p:ph type="title"/>
          </p:nvPr>
        </p:nvSpPr>
        <p:spPr>
          <a:xfrm>
            <a:off x="914400" y="76200"/>
            <a:ext cx="7315200" cy="609600"/>
          </a:xfrm>
        </p:spPr>
        <p:txBody>
          <a:bodyPr/>
          <a:lstStyle/>
          <a:p>
            <a:r>
              <a:rPr lang="en-US" b="1" dirty="0" smtClean="0">
                <a:solidFill>
                  <a:schemeClr val="accent5">
                    <a:lumMod val="50000"/>
                  </a:schemeClr>
                </a:solidFill>
              </a:rPr>
              <a:t>Hidden </a:t>
            </a:r>
            <a:r>
              <a:rPr lang="en-US" b="1" dirty="0">
                <a:solidFill>
                  <a:schemeClr val="accent5">
                    <a:lumMod val="50000"/>
                  </a:schemeClr>
                </a:solidFill>
              </a:rPr>
              <a:t>Subgroup Problem</a:t>
            </a: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Footer Placeholder 10"/>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Date Placeholder 1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3" name="Picture 2"/>
          <p:cNvPicPr>
            <a:picLocks noChangeAspect="1"/>
          </p:cNvPicPr>
          <p:nvPr/>
        </p:nvPicPr>
        <p:blipFill>
          <a:blip r:embed="rId2"/>
          <a:stretch>
            <a:fillRect/>
          </a:stretch>
        </p:blipFill>
        <p:spPr>
          <a:xfrm>
            <a:off x="501717" y="733425"/>
            <a:ext cx="8140565" cy="5759450"/>
          </a:xfrm>
          <a:prstGeom prst="rect">
            <a:avLst/>
          </a:prstGeom>
        </p:spPr>
      </p:pic>
      <p:sp>
        <p:nvSpPr>
          <p:cNvPr id="2" name="Rectangle 1"/>
          <p:cNvSpPr/>
          <p:nvPr/>
        </p:nvSpPr>
        <p:spPr>
          <a:xfrm>
            <a:off x="5615649" y="3778250"/>
            <a:ext cx="3003483" cy="2546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Standard approach: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a:t>
            </a: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gnore the values of 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Hardness of the problem depends on the structure of G. </a:t>
            </a:r>
            <a:endPar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73254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Generalized Fourier Transforms</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31</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2626" name="Picture 2"/>
          <p:cNvPicPr>
            <a:picLocks noChangeAspect="1" noChangeArrowheads="1"/>
          </p:cNvPicPr>
          <p:nvPr/>
        </p:nvPicPr>
        <p:blipFill>
          <a:blip r:embed="rId2" cstate="print"/>
          <a:srcRect/>
          <a:stretch>
            <a:fillRect/>
          </a:stretch>
        </p:blipFill>
        <p:spPr bwMode="auto">
          <a:xfrm>
            <a:off x="457200" y="914400"/>
            <a:ext cx="8229600" cy="5683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Groups and </a:t>
            </a:r>
            <a:r>
              <a:rPr lang="en-US" dirty="0" err="1">
                <a:solidFill>
                  <a:schemeClr val="tx2"/>
                </a:solidFill>
              </a:rPr>
              <a:t>i</a:t>
            </a:r>
            <a:r>
              <a:rPr lang="en-US" dirty="0" err="1" smtClean="0">
                <a:solidFill>
                  <a:schemeClr val="tx2"/>
                </a:solidFill>
              </a:rPr>
              <a:t>rreps</a:t>
            </a:r>
            <a:r>
              <a:rPr lang="en-US" dirty="0" smtClean="0">
                <a:solidFill>
                  <a:schemeClr val="tx2"/>
                </a:solidFill>
              </a:rPr>
              <a:t>: at the keyboard</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32</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3" name="TextBox 2"/>
          <p:cNvSpPr txBox="1"/>
          <p:nvPr/>
        </p:nvSpPr>
        <p:spPr>
          <a:xfrm>
            <a:off x="990600" y="1005887"/>
            <a:ext cx="7543800" cy="5262979"/>
          </a:xfrm>
          <a:prstGeom prst="rect">
            <a:avLst/>
          </a:prstGeom>
          <a:noFill/>
        </p:spPr>
        <p:txBody>
          <a:bodyPr wrap="square" rtlCol="0">
            <a:spAutoFit/>
          </a:bodyPr>
          <a:lstStyle/>
          <a:p>
            <a:pPr algn="l"/>
            <a:r>
              <a:rPr lang="en-US" sz="1400" dirty="0">
                <a:latin typeface="Courant" panose="02000509030000020004" pitchFamily="49" charset="0"/>
              </a:rPr>
              <a:t>gap&gt; G := </a:t>
            </a:r>
            <a:r>
              <a:rPr lang="en-US" sz="1400" dirty="0" err="1">
                <a:latin typeface="Courant" panose="02000509030000020004" pitchFamily="49" charset="0"/>
              </a:rPr>
              <a:t>DihedralGroup</a:t>
            </a:r>
            <a:r>
              <a:rPr lang="en-US" sz="1400" dirty="0">
                <a:latin typeface="Courant" panose="02000509030000020004" pitchFamily="49" charset="0"/>
              </a:rPr>
              <a:t>(10);</a:t>
            </a:r>
          </a:p>
          <a:p>
            <a:pPr algn="l"/>
            <a:r>
              <a:rPr lang="en-US" sz="1400" dirty="0">
                <a:latin typeface="Courant" panose="02000509030000020004" pitchFamily="49" charset="0"/>
              </a:rPr>
              <a:t>Group( (1,2,3,4,5), (2,5)(3,4) )</a:t>
            </a:r>
          </a:p>
          <a:p>
            <a:pPr algn="l"/>
            <a:r>
              <a:rPr lang="en-US" sz="1400" dirty="0" smtClean="0">
                <a:latin typeface="Courant" panose="02000509030000020004" pitchFamily="49" charset="0"/>
              </a:rPr>
              <a:t>gap</a:t>
            </a:r>
            <a:r>
              <a:rPr lang="en-US" sz="1400" dirty="0">
                <a:latin typeface="Courant" panose="02000509030000020004" pitchFamily="49" charset="0"/>
              </a:rPr>
              <a:t>&gt; Elements(G);</a:t>
            </a:r>
          </a:p>
          <a:p>
            <a:pPr algn="l"/>
            <a:r>
              <a:rPr lang="en-US" sz="1400" dirty="0">
                <a:latin typeface="Courant" panose="02000509030000020004" pitchFamily="49" charset="0"/>
              </a:rPr>
              <a:t>[ (), (2,5)(3,4), (1,2)(3,5), (1,2,3,4,5), (1,3)(4,5), (1,3,5,2,4),</a:t>
            </a:r>
          </a:p>
          <a:p>
            <a:pPr algn="l"/>
            <a:r>
              <a:rPr lang="en-US" sz="1400" dirty="0">
                <a:latin typeface="Courant" panose="02000509030000020004" pitchFamily="49" charset="0"/>
              </a:rPr>
              <a:t>  (1,4)(2,3), (1,4,2,5,3), (1,5,4,3,2), (1,5)(2,4) ]</a:t>
            </a:r>
          </a:p>
          <a:p>
            <a:pPr algn="l"/>
            <a:r>
              <a:rPr lang="en-US" sz="1400" dirty="0">
                <a:latin typeface="Courant" panose="02000509030000020004" pitchFamily="49" charset="0"/>
              </a:rPr>
              <a:t>gap&gt; T := </a:t>
            </a:r>
            <a:r>
              <a:rPr lang="en-US" sz="1400" dirty="0" err="1">
                <a:latin typeface="Courant" panose="02000509030000020004" pitchFamily="49" charset="0"/>
              </a:rPr>
              <a:t>CharTable</a:t>
            </a:r>
            <a:r>
              <a:rPr lang="en-US" sz="1400" dirty="0">
                <a:latin typeface="Courant" panose="02000509030000020004" pitchFamily="49" charset="0"/>
              </a:rPr>
              <a:t>(G</a:t>
            </a:r>
            <a:r>
              <a:rPr lang="en-US" sz="1400" dirty="0" smtClean="0">
                <a:latin typeface="Courant" panose="02000509030000020004" pitchFamily="49" charset="0"/>
              </a:rPr>
              <a:t>);;</a:t>
            </a:r>
            <a:endParaRPr lang="en-US" sz="1400" dirty="0">
              <a:latin typeface="Courant" panose="02000509030000020004" pitchFamily="49" charset="0"/>
            </a:endParaRPr>
          </a:p>
          <a:p>
            <a:pPr algn="l"/>
            <a:r>
              <a:rPr lang="en-US" sz="1400" dirty="0" smtClean="0">
                <a:latin typeface="Courant" panose="02000509030000020004" pitchFamily="49" charset="0"/>
              </a:rPr>
              <a:t>gap</a:t>
            </a:r>
            <a:r>
              <a:rPr lang="en-US" sz="1400" dirty="0">
                <a:latin typeface="Courant" panose="02000509030000020004" pitchFamily="49" charset="0"/>
              </a:rPr>
              <a:t>&gt; </a:t>
            </a:r>
            <a:r>
              <a:rPr lang="en-US" sz="1400" dirty="0" err="1">
                <a:latin typeface="Courant" panose="02000509030000020004" pitchFamily="49" charset="0"/>
              </a:rPr>
              <a:t>DisplayCharTable</a:t>
            </a:r>
            <a:r>
              <a:rPr lang="en-US" sz="1400" dirty="0">
                <a:latin typeface="Courant" panose="02000509030000020004" pitchFamily="49" charset="0"/>
              </a:rPr>
              <a:t>(T);</a:t>
            </a:r>
          </a:p>
          <a:p>
            <a:pPr algn="l"/>
            <a:endParaRPr lang="en-US" sz="1400" dirty="0">
              <a:latin typeface="Courant" panose="02000509030000020004" pitchFamily="49" charset="0"/>
            </a:endParaRPr>
          </a:p>
          <a:p>
            <a:pPr algn="l"/>
            <a:endParaRPr lang="en-US" sz="1400" dirty="0">
              <a:latin typeface="Courant" panose="02000509030000020004" pitchFamily="49" charset="0"/>
            </a:endParaRPr>
          </a:p>
          <a:p>
            <a:pPr algn="l"/>
            <a:r>
              <a:rPr lang="en-US" sz="1400" dirty="0">
                <a:latin typeface="Courant" panose="02000509030000020004" pitchFamily="49" charset="0"/>
              </a:rPr>
              <a:t>     2  1  1  .  .</a:t>
            </a:r>
          </a:p>
          <a:p>
            <a:pPr algn="l"/>
            <a:r>
              <a:rPr lang="en-US" sz="1400" dirty="0">
                <a:latin typeface="Courant" panose="02000509030000020004" pitchFamily="49" charset="0"/>
              </a:rPr>
              <a:t>     5  1  .  1  1</a:t>
            </a:r>
          </a:p>
          <a:p>
            <a:pPr algn="l"/>
            <a:endParaRPr lang="en-US" sz="1400" dirty="0">
              <a:latin typeface="Courant" panose="02000509030000020004" pitchFamily="49" charset="0"/>
            </a:endParaRPr>
          </a:p>
          <a:p>
            <a:pPr algn="l"/>
            <a:r>
              <a:rPr lang="en-US" sz="1400" dirty="0">
                <a:latin typeface="Courant" panose="02000509030000020004" pitchFamily="49" charset="0"/>
              </a:rPr>
              <a:t>       1a 2a 5a 5b</a:t>
            </a:r>
          </a:p>
          <a:p>
            <a:pPr algn="l"/>
            <a:r>
              <a:rPr lang="en-US" sz="1400" dirty="0">
                <a:latin typeface="Courant" panose="02000509030000020004" pitchFamily="49" charset="0"/>
              </a:rPr>
              <a:t>    2P 1a </a:t>
            </a:r>
            <a:r>
              <a:rPr lang="en-US" sz="1400" dirty="0" err="1">
                <a:latin typeface="Courant" panose="02000509030000020004" pitchFamily="49" charset="0"/>
              </a:rPr>
              <a:t>1a</a:t>
            </a:r>
            <a:r>
              <a:rPr lang="en-US" sz="1400" dirty="0">
                <a:latin typeface="Courant" panose="02000509030000020004" pitchFamily="49" charset="0"/>
              </a:rPr>
              <a:t> 5b 5a</a:t>
            </a:r>
          </a:p>
          <a:p>
            <a:pPr algn="l"/>
            <a:r>
              <a:rPr lang="en-US" sz="1400" dirty="0">
                <a:latin typeface="Courant" panose="02000509030000020004" pitchFamily="49" charset="0"/>
              </a:rPr>
              <a:t>    3P 1a 2a 5b 5a</a:t>
            </a:r>
          </a:p>
          <a:p>
            <a:pPr algn="l"/>
            <a:r>
              <a:rPr lang="en-US" sz="1400" dirty="0">
                <a:latin typeface="Courant" panose="02000509030000020004" pitchFamily="49" charset="0"/>
              </a:rPr>
              <a:t>    5P 1a 2a 1a </a:t>
            </a:r>
            <a:r>
              <a:rPr lang="en-US" sz="1400" dirty="0" err="1">
                <a:latin typeface="Courant" panose="02000509030000020004" pitchFamily="49" charset="0"/>
              </a:rPr>
              <a:t>1a</a:t>
            </a:r>
            <a:endParaRPr lang="en-US" sz="1400" dirty="0">
              <a:latin typeface="Courant" panose="02000509030000020004" pitchFamily="49" charset="0"/>
            </a:endParaRPr>
          </a:p>
          <a:p>
            <a:pPr algn="l"/>
            <a:endParaRPr lang="en-US" sz="1400" dirty="0">
              <a:latin typeface="Courant" panose="02000509030000020004" pitchFamily="49" charset="0"/>
            </a:endParaRPr>
          </a:p>
          <a:p>
            <a:pPr algn="l"/>
            <a:r>
              <a:rPr lang="en-US" sz="1400" dirty="0">
                <a:latin typeface="Courant" panose="02000509030000020004" pitchFamily="49" charset="0"/>
              </a:rPr>
              <a:t>X.1     1  1  1  1</a:t>
            </a:r>
          </a:p>
          <a:p>
            <a:pPr algn="l"/>
            <a:r>
              <a:rPr lang="en-US" sz="1400" dirty="0">
                <a:latin typeface="Courant" panose="02000509030000020004" pitchFamily="49" charset="0"/>
              </a:rPr>
              <a:t>X.2     1 -1  1  1</a:t>
            </a:r>
          </a:p>
          <a:p>
            <a:pPr algn="l"/>
            <a:r>
              <a:rPr lang="en-US" sz="1400" dirty="0">
                <a:latin typeface="Courant" panose="02000509030000020004" pitchFamily="49" charset="0"/>
              </a:rPr>
              <a:t>X.3     2  .  A *A</a:t>
            </a:r>
          </a:p>
          <a:p>
            <a:pPr algn="l"/>
            <a:r>
              <a:rPr lang="en-US" sz="1400" dirty="0">
                <a:latin typeface="Courant" panose="02000509030000020004" pitchFamily="49" charset="0"/>
              </a:rPr>
              <a:t>X.4     2  . *A  </a:t>
            </a:r>
            <a:r>
              <a:rPr lang="en-US" sz="1400" dirty="0" err="1">
                <a:latin typeface="Courant" panose="02000509030000020004" pitchFamily="49" charset="0"/>
              </a:rPr>
              <a:t>A</a:t>
            </a:r>
            <a:endParaRPr lang="en-US" sz="1400" dirty="0">
              <a:latin typeface="Courant" panose="02000509030000020004" pitchFamily="49" charset="0"/>
            </a:endParaRPr>
          </a:p>
          <a:p>
            <a:pPr algn="l"/>
            <a:endParaRPr lang="en-US" sz="1400" dirty="0">
              <a:latin typeface="Courant" panose="02000509030000020004" pitchFamily="49" charset="0"/>
            </a:endParaRPr>
          </a:p>
          <a:p>
            <a:pPr algn="l"/>
            <a:r>
              <a:rPr lang="en-US" sz="1400" dirty="0">
                <a:latin typeface="Courant" panose="02000509030000020004" pitchFamily="49" charset="0"/>
              </a:rPr>
              <a:t>A = E(5)^2+E(5)^3</a:t>
            </a:r>
          </a:p>
          <a:p>
            <a:pPr algn="l"/>
            <a:r>
              <a:rPr lang="en-US" sz="1400" dirty="0">
                <a:latin typeface="Courant" panose="02000509030000020004" pitchFamily="49" charset="0"/>
              </a:rPr>
              <a:t>  = (-1-ER(5))/2 = -1-b5</a:t>
            </a:r>
          </a:p>
        </p:txBody>
      </p:sp>
      <p:cxnSp>
        <p:nvCxnSpPr>
          <p:cNvPr id="5" name="Straight Arrow Connector 4"/>
          <p:cNvCxnSpPr/>
          <p:nvPr/>
        </p:nvCxnSpPr>
        <p:spPr>
          <a:xfrm flipH="1">
            <a:off x="3429000" y="4648200"/>
            <a:ext cx="1524000" cy="1524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81600" y="3939570"/>
            <a:ext cx="3540649" cy="1569660"/>
          </a:xfrm>
          <a:prstGeom prst="rect">
            <a:avLst/>
          </a:prstGeom>
          <a:noFill/>
        </p:spPr>
        <p:txBody>
          <a:bodyPr wrap="none" rtlCol="0">
            <a:spAutoFit/>
          </a:bodyPr>
          <a:lstStyle/>
          <a:p>
            <a:pPr algn="l"/>
            <a:r>
              <a:rPr lang="en-US" dirty="0" smtClean="0">
                <a:latin typeface="+mn-lt"/>
              </a:rPr>
              <a:t>Magma or Gap or Sage </a:t>
            </a:r>
          </a:p>
          <a:p>
            <a:pPr algn="l"/>
            <a:r>
              <a:rPr lang="en-US" dirty="0" smtClean="0">
                <a:latin typeface="+mn-lt"/>
              </a:rPr>
              <a:t>are good systems to </a:t>
            </a:r>
          </a:p>
          <a:p>
            <a:pPr algn="l"/>
            <a:r>
              <a:rPr lang="en-US" dirty="0" smtClean="0">
                <a:latin typeface="+mn-lt"/>
              </a:rPr>
              <a:t>constructing character</a:t>
            </a:r>
          </a:p>
          <a:p>
            <a:pPr algn="l"/>
            <a:r>
              <a:rPr lang="en-US" dirty="0">
                <a:latin typeface="+mn-lt"/>
              </a:rPr>
              <a:t>t</a:t>
            </a:r>
            <a:r>
              <a:rPr lang="en-US" dirty="0" smtClean="0">
                <a:latin typeface="+mn-lt"/>
              </a:rPr>
              <a:t>ables. How to find </a:t>
            </a:r>
            <a:r>
              <a:rPr lang="en-US" dirty="0" err="1" smtClean="0">
                <a:latin typeface="+mn-lt"/>
              </a:rPr>
              <a:t>irreps</a:t>
            </a:r>
            <a:r>
              <a:rPr lang="en-US" dirty="0" smtClean="0">
                <a:latin typeface="+mn-lt"/>
              </a:rPr>
              <a:t>? </a:t>
            </a:r>
          </a:p>
        </p:txBody>
      </p:sp>
    </p:spTree>
    <p:extLst>
      <p:ext uri="{BB962C8B-B14F-4D97-AF65-F5344CB8AC3E}">
        <p14:creationId xmlns:p14="http://schemas.microsoft.com/office/powerpoint/2010/main" val="3251620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Dihedral group: reflections</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33</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3" name="TextBox 2"/>
              <p:cNvSpPr txBox="1"/>
              <p:nvPr/>
            </p:nvSpPr>
            <p:spPr>
              <a:xfrm>
                <a:off x="0" y="990600"/>
                <a:ext cx="9144000" cy="5341014"/>
              </a:xfrm>
              <a:prstGeom prst="rect">
                <a:avLst/>
              </a:prstGeom>
              <a:noFill/>
            </p:spPr>
            <p:txBody>
              <a:bodyPr wrap="square" rtlCol="0">
                <a:spAutoFit/>
              </a:bodyPr>
              <a:lstStyle/>
              <a:p>
                <a:pPr algn="l"/>
                <a:r>
                  <a:rPr lang="en-US" dirty="0" smtClean="0">
                    <a:latin typeface="+mn-lt"/>
                  </a:rPr>
                  <a:t>Dihedral group: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r>
                          <a:rPr lang="en-US" b="0" i="1" smtClean="0">
                            <a:latin typeface="Cambria Math" panose="02040503050406030204" pitchFamily="18" charset="0"/>
                          </a:rPr>
                          <m:t>𝑛</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𝑢</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𝑣</m:t>
                            </m:r>
                          </m:sup>
                        </m:sSup>
                        <m:r>
                          <a:rPr lang="en-US" b="0" i="1" smtClean="0">
                            <a:latin typeface="Cambria Math" panose="02040503050406030204" pitchFamily="18" charset="0"/>
                          </a:rPr>
                          <m:t> :</m:t>
                        </m:r>
                        <m:r>
                          <a:rPr lang="en-US" b="0" i="1" smtClean="0">
                            <a:latin typeface="Cambria Math" panose="02040503050406030204" pitchFamily="18" charset="0"/>
                          </a:rPr>
                          <m:t>𝑢</m:t>
                        </m:r>
                        <m:r>
                          <a:rPr lang="en-US" b="0" i="1" smtClean="0">
                            <a:latin typeface="Cambria Math" panose="02040503050406030204" pitchFamily="18" charset="0"/>
                          </a:rPr>
                          <m:t>=0..</m:t>
                        </m:r>
                        <m:r>
                          <a:rPr lang="en-US" b="0" i="1" smtClean="0">
                            <a:latin typeface="Cambria Math" panose="02040503050406030204" pitchFamily="18" charset="0"/>
                          </a:rPr>
                          <m:t>𝑛</m:t>
                        </m:r>
                        <m:r>
                          <a:rPr lang="en-US" b="0" i="1" smtClean="0">
                            <a:latin typeface="Cambria Math" panose="02040503050406030204" pitchFamily="18" charset="0"/>
                          </a:rPr>
                          <m:t>−1,   </m:t>
                        </m:r>
                        <m:r>
                          <a:rPr lang="en-US" b="0" i="1" smtClean="0">
                            <a:latin typeface="Cambria Math" panose="02040503050406030204" pitchFamily="18" charset="0"/>
                          </a:rPr>
                          <m:t>𝑣</m:t>
                        </m:r>
                        <m:r>
                          <a:rPr lang="en-US" b="0" i="1" smtClean="0">
                            <a:latin typeface="Cambria Math" panose="02040503050406030204" pitchFamily="18" charset="0"/>
                          </a:rPr>
                          <m:t>=0..1</m:t>
                        </m:r>
                      </m:e>
                    </m:d>
                  </m:oMath>
                </a14:m>
                <a:endParaRPr lang="en-US" b="0" i="1" dirty="0" smtClean="0">
                  <a:latin typeface="Cambria Math" panose="02040503050406030204" pitchFamily="18" charset="0"/>
                </a:endParaRPr>
              </a:p>
              <a:p>
                <a:pPr algn="l"/>
                <a:endParaRPr lang="en-US" i="1" dirty="0" smtClean="0">
                  <a:latin typeface="Cambria Math" panose="02040503050406030204" pitchFamily="18" charset="0"/>
                </a:endParaRPr>
              </a:p>
              <a:p>
                <a:pPr algn="l"/>
                <a:endParaRPr lang="en-US" i="1" dirty="0">
                  <a:latin typeface="Cambria Math" panose="02040503050406030204" pitchFamily="18" charset="0"/>
                </a:endParaRPr>
              </a:p>
              <a:p>
                <a:pPr algn="l"/>
                <a:r>
                  <a:rPr lang="en-US" dirty="0" smtClean="0">
                    <a:latin typeface="+mn-lt"/>
                  </a:rPr>
                  <a:t>Rotation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=(1,2,3,4,5)</m:t>
                    </m:r>
                  </m:oMath>
                </a14:m>
                <a:endParaRPr lang="en-US" b="0" dirty="0" smtClean="0">
                  <a:latin typeface="+mn-lt"/>
                </a:endParaRPr>
              </a:p>
              <a:p>
                <a:pPr algn="l"/>
                <a:r>
                  <a:rPr lang="en-US" dirty="0" smtClean="0">
                    <a:latin typeface="+mn-lt"/>
                  </a:rPr>
                  <a:t>Reflection</a:t>
                </a:r>
                <a:r>
                  <a:rPr lang="en-US" i="1" dirty="0" smtClean="0">
                    <a:latin typeface="+mn-lt"/>
                  </a:rPr>
                  <a:t> </a:t>
                </a:r>
                <a14:m>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=(2,5)(3,4)</m:t>
                    </m:r>
                  </m:oMath>
                </a14:m>
                <a:endParaRPr lang="en-US" b="0" i="1" dirty="0" smtClean="0">
                  <a:latin typeface="+mn-lt"/>
                </a:endParaRPr>
              </a:p>
              <a:p>
                <a:pPr algn="l"/>
                <a:r>
                  <a:rPr lang="en-US" dirty="0" smtClean="0">
                    <a:latin typeface="+mn-lt"/>
                  </a:rPr>
                  <a:t>Conjugate: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𝜎</m:t>
                        </m:r>
                      </m:e>
                      <m:sup>
                        <m:r>
                          <a:rPr lang="en-US" b="0" i="1" smtClean="0">
                            <a:latin typeface="Cambria Math" panose="02040503050406030204" pitchFamily="18" charset="0"/>
                          </a:rPr>
                          <m:t>−1</m:t>
                        </m:r>
                      </m:sup>
                    </m:sSup>
                    <m:r>
                      <a:rPr lang="en-US" b="0" i="1" smtClean="0">
                        <a:latin typeface="Cambria Math" panose="02040503050406030204" pitchFamily="18" charset="0"/>
                      </a:rPr>
                      <m:t>𝜏𝜎</m:t>
                    </m:r>
                    <m:r>
                      <a:rPr lang="en-US" b="0" i="1" smtClean="0">
                        <a:latin typeface="Cambria Math" panose="02040503050406030204" pitchFamily="18" charset="0"/>
                      </a:rPr>
                      <m:t>=(1,3)(4,5)</m:t>
                    </m:r>
                  </m:oMath>
                </a14:m>
                <a:endParaRPr lang="en-US" b="0" i="1" dirty="0" smtClean="0">
                  <a:latin typeface="Cambria Math" panose="02040503050406030204" pitchFamily="18" charset="0"/>
                </a:endParaRPr>
              </a:p>
              <a:p>
                <a:pPr algn="l"/>
                <a:r>
                  <a:rPr lang="en-US" b="0" dirty="0" smtClean="0"/>
                  <a:t>                   </a:t>
                </a:r>
              </a:p>
              <a:p>
                <a:pPr algn="l"/>
                <a:r>
                  <a:rPr lang="en-US" b="0" dirty="0" smtClean="0"/>
                  <a:t> </a:t>
                </a:r>
              </a:p>
              <a:p>
                <a:pPr algn="l"/>
                <a:r>
                  <a:rPr lang="en-US" b="1" dirty="0" smtClean="0">
                    <a:latin typeface="+mn-lt"/>
                  </a:rPr>
                  <a:t>Facts: </a:t>
                </a:r>
              </a:p>
              <a:p>
                <a:pPr marL="285750" indent="-285750" algn="l">
                  <a:buFont typeface="Arial" panose="020B0604020202020204" pitchFamily="34" charset="0"/>
                  <a:buChar char="•"/>
                </a:pPr>
                <a:r>
                  <a:rPr lang="en-US" dirty="0">
                    <a:latin typeface="+mn-lt"/>
                  </a:rPr>
                  <a:t>I</a:t>
                </a:r>
                <a:r>
                  <a:rPr lang="en-US" dirty="0" smtClean="0">
                    <a:latin typeface="+mn-lt"/>
                  </a:rPr>
                  <a:t>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r>
                          <a:rPr lang="en-US" b="0" i="1" smtClean="0">
                            <a:latin typeface="Cambria Math" panose="02040503050406030204" pitchFamily="18" charset="0"/>
                          </a:rPr>
                          <m:t>𝑛</m:t>
                        </m:r>
                      </m:sub>
                    </m:sSub>
                  </m:oMath>
                </a14:m>
                <a:r>
                  <a:rPr lang="en-US" dirty="0" smtClean="0">
                    <a:latin typeface="+mn-lt"/>
                  </a:rPr>
                  <a:t> there are </a:t>
                </a:r>
                <a14:m>
                  <m:oMath xmlns:m="http://schemas.openxmlformats.org/officeDocument/2006/math">
                    <m:r>
                      <a:rPr lang="en-US" i="1" dirty="0" smtClean="0">
                        <a:latin typeface="Cambria Math" panose="02040503050406030204" pitchFamily="18" charset="0"/>
                      </a:rPr>
                      <m:t>𝑛</m:t>
                    </m:r>
                  </m:oMath>
                </a14:m>
                <a:r>
                  <a:rPr lang="en-US" dirty="0" smtClean="0">
                    <a:latin typeface="+mn-lt"/>
                  </a:rPr>
                  <a:t> conjugate reflections</a:t>
                </a:r>
              </a:p>
              <a:p>
                <a:pPr marL="285750" indent="-285750" algn="l">
                  <a:buFont typeface="Arial" panose="020B0604020202020204" pitchFamily="34" charset="0"/>
                  <a:buChar char="•"/>
                </a:pPr>
                <a:r>
                  <a:rPr lang="en-US" dirty="0" smtClean="0">
                    <a:latin typeface="+mn-lt"/>
                  </a:rPr>
                  <a:t>Each one has the form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𝑢</m:t>
                        </m:r>
                      </m:sup>
                    </m:sSup>
                    <m:r>
                      <a:rPr lang="en-US" b="0" i="1" smtClean="0">
                        <a:latin typeface="Cambria Math" panose="02040503050406030204" pitchFamily="18" charset="0"/>
                      </a:rPr>
                      <m:t>𝜏</m:t>
                    </m:r>
                  </m:oMath>
                </a14:m>
                <a:endParaRPr lang="en-US" b="0" dirty="0" smtClean="0">
                  <a:latin typeface="+mn-lt"/>
                </a:endParaRPr>
              </a:p>
              <a:p>
                <a:pPr marL="285750" indent="-285750" algn="l">
                  <a:buFont typeface="Arial" panose="020B0604020202020204" pitchFamily="34" charset="0"/>
                  <a:buChar char="•"/>
                </a:pPr>
                <a:r>
                  <a:rPr lang="en-US" dirty="0" smtClean="0">
                    <a:latin typeface="+mn-lt"/>
                  </a:rPr>
                  <a:t>Subgroups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𝑢</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𝑢</m:t>
                            </m:r>
                          </m:sup>
                        </m:sSup>
                        <m:r>
                          <a:rPr lang="en-US" b="0" i="1" smtClean="0">
                            <a:latin typeface="Cambria Math" panose="02040503050406030204" pitchFamily="18" charset="0"/>
                          </a:rPr>
                          <m:t>𝜏</m:t>
                        </m:r>
                        <m:r>
                          <a:rPr lang="en-US" b="0" i="1" smtClean="0">
                            <a:latin typeface="Cambria Math" panose="02040503050406030204" pitchFamily="18" charset="0"/>
                          </a:rPr>
                          <m:t>, </m:t>
                        </m:r>
                        <m:r>
                          <a:rPr lang="en-US" b="0" i="1" smtClean="0">
                            <a:latin typeface="Cambria Math" panose="02040503050406030204" pitchFamily="18" charset="0"/>
                          </a:rPr>
                          <m:t>𝑒</m:t>
                        </m:r>
                      </m:e>
                    </m:d>
                    <m:r>
                      <a:rPr lang="en-US" b="0" i="1" smtClean="0">
                        <a:latin typeface="Cambria Math" panose="02040503050406030204" pitchFamily="18" charset="0"/>
                      </a:rPr>
                      <m:t>;</m:t>
                    </m:r>
                  </m:oMath>
                </a14:m>
                <a:r>
                  <a:rPr lang="en-US" dirty="0" smtClean="0">
                    <a:latin typeface="+mn-lt"/>
                  </a:rPr>
                  <a:t> </a:t>
                </a:r>
                <a:r>
                  <a:rPr lang="en-US" dirty="0" err="1" smtClean="0">
                    <a:latin typeface="+mn-lt"/>
                  </a:rPr>
                  <a:t>cosets</a:t>
                </a:r>
                <a:r>
                  <a:rPr lang="en-US" dirty="0" smtClean="0">
                    <a:latin typeface="+mn-lt"/>
                  </a:rPr>
                  <a:t> </a:t>
                </a:r>
                <a14:m>
                  <m:oMath xmlns:m="http://schemas.openxmlformats.org/officeDocument/2006/math">
                    <m:sSub>
                      <m:sSubPr>
                        <m:ctrlPr>
                          <a:rPr lang="en-US" b="0" i="1" smtClean="0">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𝑤</m:t>
                            </m:r>
                          </m:sup>
                        </m:sSup>
                        <m:r>
                          <a:rPr lang="en-US" b="0" i="1" smtClean="0">
                            <a:latin typeface="Cambria Math" panose="02040503050406030204" pitchFamily="18" charset="0"/>
                          </a:rPr>
                          <m:t>𝐻</m:t>
                        </m:r>
                      </m:e>
                      <m:sub>
                        <m:r>
                          <a:rPr lang="en-US" b="0" i="1" smtClean="0">
                            <a:latin typeface="Cambria Math" panose="02040503050406030204" pitchFamily="18" charset="0"/>
                          </a:rPr>
                          <m:t>𝑢</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𝑤</m:t>
                            </m:r>
                          </m:sup>
                        </m:sSup>
                        <m:r>
                          <a:rPr lang="en-US" b="0" i="1" smtClean="0">
                            <a:latin typeface="Cambria Math" panose="02040503050406030204" pitchFamily="18" charset="0"/>
                          </a:rPr>
                          <m:t>𝜏</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𝑤</m:t>
                            </m:r>
                          </m:sup>
                        </m:sSup>
                      </m:e>
                    </m:d>
                  </m:oMath>
                </a14:m>
                <a:endParaRPr lang="en-US" b="0" dirty="0" smtClean="0">
                  <a:latin typeface="+mn-lt"/>
                </a:endParaRPr>
              </a:p>
              <a:p>
                <a:pPr marL="285750" indent="-285750" algn="l">
                  <a:buFont typeface="Arial" panose="020B0604020202020204" pitchFamily="34" charset="0"/>
                  <a:buChar char="•"/>
                </a:pPr>
                <a:r>
                  <a:rPr lang="en-US" dirty="0" smtClean="0">
                    <a:latin typeface="+mn-lt"/>
                  </a:rPr>
                  <a:t>2-dim </a:t>
                </a:r>
                <a:r>
                  <a:rPr lang="en-US" dirty="0" err="1" smtClean="0">
                    <a:latin typeface="+mn-lt"/>
                  </a:rPr>
                  <a:t>irreps</a:t>
                </a:r>
                <a:r>
                  <a:rPr lang="en-US" dirty="0" smtClean="0">
                    <a:latin typeface="+mn-lt"/>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ℓ</m:t>
                        </m:r>
                      </m:sub>
                    </m:sSub>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0</m:t>
                              </m:r>
                            </m:e>
                            <m:e>
                              <m:r>
                                <a:rPr lang="en-US" b="0" i="1" smtClean="0">
                                  <a:latin typeface="Cambria Math" panose="02040503050406030204" pitchFamily="18" charset="0"/>
                                </a:rPr>
                                <m:t>1</m:t>
                              </m:r>
                            </m:e>
                          </m:mr>
                          <m:mr>
                            <m:e>
                              <m:r>
                                <a:rPr lang="en-US" b="0" i="1" smtClean="0">
                                  <a:latin typeface="Cambria Math" panose="02040503050406030204" pitchFamily="18" charset="0"/>
                                </a:rPr>
                                <m:t>1</m:t>
                              </m:r>
                            </m:e>
                            <m:e>
                              <m:r>
                                <a:rPr lang="en-US" b="0" i="1" smtClean="0">
                                  <a:latin typeface="Cambria Math" panose="02040503050406030204" pitchFamily="18" charset="0"/>
                                </a:rPr>
                                <m:t>0</m:t>
                              </m:r>
                            </m:e>
                          </m:mr>
                        </m:m>
                      </m:e>
                    </m:d>
                  </m:oMath>
                </a14:m>
                <a:r>
                  <a:rPr lang="en-US" dirty="0" smtClean="0">
                    <a:latin typeface="+mn-lt"/>
                  </a:rPr>
                  <a:t>,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sty m:val="p"/>
                                  <m:brk m:alnAt="7"/>
                                </m:rPr>
                                <a:rPr lang="en-US" b="0" i="0" smtClean="0">
                                  <a:latin typeface="Cambria Math" panose="02040503050406030204" pitchFamily="18" charset="0"/>
                                </a:rPr>
                                <m:t>e</m:t>
                              </m:r>
                              <m:r>
                                <m:rPr>
                                  <m:sty m:val="p"/>
                                </m:rPr>
                                <a:rPr lang="en-US" b="0" i="0" smtClean="0">
                                  <a:latin typeface="Cambria Math" panose="02040503050406030204" pitchFamily="18" charset="0"/>
                                </a:rPr>
                                <m:t>xp</m:t>
                              </m:r>
                              <m:r>
                                <m:rPr>
                                  <m:brk m:alnAt="7"/>
                                </m:rP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𝑖</m:t>
                              </m:r>
                              <m:r>
                                <a:rPr lang="en-US" b="0" i="1" smtClean="0">
                                  <a:latin typeface="Cambria Math" panose="02040503050406030204" pitchFamily="18" charset="0"/>
                                </a:rPr>
                                <m:t>ℓ/</m:t>
                              </m:r>
                              <m:r>
                                <a:rPr lang="en-US" b="0" i="1" smtClean="0">
                                  <a:latin typeface="Cambria Math" panose="02040503050406030204" pitchFamily="18" charset="0"/>
                                </a:rPr>
                                <m:t>𝑛</m:t>
                              </m:r>
                              <m:r>
                                <a:rPr lang="en-US" b="0" i="1" smtClean="0">
                                  <a:latin typeface="Cambria Math" panose="02040503050406030204" pitchFamily="18" charset="0"/>
                                </a:rPr>
                                <m:t>)</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m:rPr>
                                  <m:sty m:val="p"/>
                                </m:rPr>
                                <a:rPr lang="en-US" b="0" i="0" smtClean="0">
                                  <a:latin typeface="Cambria Math" panose="02040503050406030204" pitchFamily="18" charset="0"/>
                                </a:rPr>
                                <m:t>exp</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𝑖</m:t>
                              </m:r>
                              <m:r>
                                <a:rPr lang="en-US" b="0" i="1" smtClean="0">
                                  <a:latin typeface="Cambria Math" panose="02040503050406030204" pitchFamily="18" charset="0"/>
                                </a:rPr>
                                <m:t>ℓ</m:t>
                              </m:r>
                              <m:r>
                                <m:rPr>
                                  <m:lit/>
                                </m:rPr>
                                <a:rPr lang="en-US" b="0" i="1" smtClean="0">
                                  <a:latin typeface="Cambria Math" panose="02040503050406030204" pitchFamily="18" charset="0"/>
                                </a:rPr>
                                <m:t>/</m:t>
                              </m:r>
                              <m:r>
                                <m:rPr>
                                  <m:sty m:val="p"/>
                                </m:rPr>
                                <a:rPr lang="en-US" b="0" i="1" smtClean="0">
                                  <a:latin typeface="Cambria Math" panose="02040503050406030204" pitchFamily="18" charset="0"/>
                                </a:rPr>
                                <m:t>n</m:t>
                              </m:r>
                              <m:r>
                                <a:rPr lang="en-US" b="0" i="1" smtClean="0">
                                  <a:latin typeface="Cambria Math" panose="02040503050406030204" pitchFamily="18" charset="0"/>
                                </a:rPr>
                                <m:t>)</m:t>
                              </m:r>
                            </m:e>
                          </m:mr>
                        </m:m>
                      </m:e>
                    </m:d>
                  </m:oMath>
                </a14:m>
                <a:endParaRPr lang="en-US" dirty="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990600"/>
                <a:ext cx="9144000" cy="5341014"/>
              </a:xfrm>
              <a:prstGeom prst="rect">
                <a:avLst/>
              </a:prstGeom>
              <a:blipFill rotWithShape="0">
                <a:blip r:embed="rId2"/>
                <a:stretch>
                  <a:fillRect l="-1000" t="-913"/>
                </a:stretch>
              </a:blipFill>
            </p:spPr>
            <p:txBody>
              <a:bodyPr/>
              <a:lstStyle/>
              <a:p>
                <a:r>
                  <a:rPr lang="en-US">
                    <a:noFill/>
                  </a:rPr>
                  <a:t> </a:t>
                </a:r>
              </a:p>
            </p:txBody>
          </p:sp>
        </mc:Fallback>
      </mc:AlternateContent>
      <p:sp>
        <p:nvSpPr>
          <p:cNvPr id="4" name="Regular Pentagon 3"/>
          <p:cNvSpPr/>
          <p:nvPr/>
        </p:nvSpPr>
        <p:spPr>
          <a:xfrm>
            <a:off x="6248400" y="2057400"/>
            <a:ext cx="2133600" cy="1981200"/>
          </a:xfrm>
          <a:prstGeom prst="pentagon">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315200" y="1609359"/>
            <a:ext cx="0" cy="319124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791200" y="2607045"/>
            <a:ext cx="3099416" cy="1020608"/>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03897" y="1773823"/>
            <a:ext cx="288861" cy="338554"/>
          </a:xfrm>
          <a:prstGeom prst="rect">
            <a:avLst/>
          </a:prstGeom>
          <a:noFill/>
        </p:spPr>
        <p:txBody>
          <a:bodyPr wrap="none" rtlCol="0">
            <a:spAutoFit/>
          </a:bodyPr>
          <a:lstStyle/>
          <a:p>
            <a:r>
              <a:rPr lang="en-US" sz="1600" dirty="0" smtClean="0">
                <a:latin typeface="+mn-lt"/>
              </a:rPr>
              <a:t>1</a:t>
            </a:r>
            <a:endParaRPr lang="en-US" sz="1600" dirty="0">
              <a:latin typeface="+mn-lt"/>
            </a:endParaRPr>
          </a:p>
        </p:txBody>
      </p:sp>
      <p:sp>
        <p:nvSpPr>
          <p:cNvPr id="16" name="TextBox 15"/>
          <p:cNvSpPr txBox="1"/>
          <p:nvPr/>
        </p:nvSpPr>
        <p:spPr>
          <a:xfrm>
            <a:off x="8229600" y="2470674"/>
            <a:ext cx="288861" cy="338554"/>
          </a:xfrm>
          <a:prstGeom prst="rect">
            <a:avLst/>
          </a:prstGeom>
          <a:noFill/>
        </p:spPr>
        <p:txBody>
          <a:bodyPr wrap="none" rtlCol="0">
            <a:spAutoFit/>
          </a:bodyPr>
          <a:lstStyle/>
          <a:p>
            <a:r>
              <a:rPr lang="en-US" sz="1600" dirty="0" smtClean="0">
                <a:latin typeface="+mn-lt"/>
              </a:rPr>
              <a:t>2</a:t>
            </a:r>
            <a:endParaRPr lang="en-US" sz="1600" dirty="0">
              <a:latin typeface="+mn-lt"/>
            </a:endParaRPr>
          </a:p>
        </p:txBody>
      </p:sp>
      <p:sp>
        <p:nvSpPr>
          <p:cNvPr id="17" name="TextBox 16"/>
          <p:cNvSpPr txBox="1"/>
          <p:nvPr/>
        </p:nvSpPr>
        <p:spPr>
          <a:xfrm>
            <a:off x="7986809" y="3911819"/>
            <a:ext cx="288861" cy="338554"/>
          </a:xfrm>
          <a:prstGeom prst="rect">
            <a:avLst/>
          </a:prstGeom>
          <a:noFill/>
        </p:spPr>
        <p:txBody>
          <a:bodyPr wrap="none" rtlCol="0">
            <a:spAutoFit/>
          </a:bodyPr>
          <a:lstStyle/>
          <a:p>
            <a:r>
              <a:rPr lang="en-US" sz="1600" dirty="0" smtClean="0">
                <a:latin typeface="+mn-lt"/>
              </a:rPr>
              <a:t>3</a:t>
            </a:r>
            <a:endParaRPr lang="en-US" sz="1600" dirty="0">
              <a:latin typeface="+mn-lt"/>
            </a:endParaRPr>
          </a:p>
        </p:txBody>
      </p:sp>
      <p:sp>
        <p:nvSpPr>
          <p:cNvPr id="18" name="TextBox 17"/>
          <p:cNvSpPr txBox="1"/>
          <p:nvPr/>
        </p:nvSpPr>
        <p:spPr>
          <a:xfrm>
            <a:off x="6364318" y="3901597"/>
            <a:ext cx="288862" cy="338554"/>
          </a:xfrm>
          <a:prstGeom prst="rect">
            <a:avLst/>
          </a:prstGeom>
          <a:noFill/>
        </p:spPr>
        <p:txBody>
          <a:bodyPr wrap="none" rtlCol="0">
            <a:spAutoFit/>
          </a:bodyPr>
          <a:lstStyle/>
          <a:p>
            <a:r>
              <a:rPr lang="en-US" sz="1600" dirty="0" smtClean="0">
                <a:latin typeface="+mn-lt"/>
              </a:rPr>
              <a:t>4</a:t>
            </a:r>
            <a:endParaRPr lang="en-US" sz="1600" dirty="0">
              <a:latin typeface="+mn-lt"/>
            </a:endParaRPr>
          </a:p>
        </p:txBody>
      </p:sp>
      <p:sp>
        <p:nvSpPr>
          <p:cNvPr id="19" name="TextBox 18"/>
          <p:cNvSpPr txBox="1"/>
          <p:nvPr/>
        </p:nvSpPr>
        <p:spPr>
          <a:xfrm>
            <a:off x="6001671" y="2565285"/>
            <a:ext cx="288862" cy="338554"/>
          </a:xfrm>
          <a:prstGeom prst="rect">
            <a:avLst/>
          </a:prstGeom>
          <a:noFill/>
        </p:spPr>
        <p:txBody>
          <a:bodyPr wrap="none" rtlCol="0">
            <a:spAutoFit/>
          </a:bodyPr>
          <a:lstStyle/>
          <a:p>
            <a:r>
              <a:rPr lang="en-US" sz="1600" dirty="0" smtClean="0">
                <a:latin typeface="+mn-lt"/>
              </a:rPr>
              <a:t>5</a:t>
            </a:r>
            <a:endParaRPr lang="en-US" sz="1600" dirty="0">
              <a:latin typeface="+mn-lt"/>
            </a:endParaRPr>
          </a:p>
        </p:txBody>
      </p:sp>
      <mc:AlternateContent xmlns:mc="http://schemas.openxmlformats.org/markup-compatibility/2006" xmlns:a14="http://schemas.microsoft.com/office/drawing/2010/main">
        <mc:Choice Requires="a14">
          <p:sp>
            <p:nvSpPr>
              <p:cNvPr id="20" name="TextBox 19"/>
              <p:cNvSpPr txBox="1"/>
              <p:nvPr/>
            </p:nvSpPr>
            <p:spPr>
              <a:xfrm>
                <a:off x="7330090" y="4576580"/>
                <a:ext cx="33015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𝜏</m:t>
                      </m:r>
                    </m:oMath>
                  </m:oMathPara>
                </a14:m>
                <a:endParaRPr lang="en-US" sz="1600" dirty="0">
                  <a:latin typeface="+mn-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330090" y="4576580"/>
                <a:ext cx="330155" cy="33855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673282" y="3586325"/>
                <a:ext cx="35740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𝜋</m:t>
                      </m:r>
                    </m:oMath>
                  </m:oMathPara>
                </a14:m>
                <a:endParaRPr lang="en-US" sz="1600" dirty="0">
                  <a:latin typeface="+mn-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73282" y="3586325"/>
                <a:ext cx="357406" cy="33855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1489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Dihedral group: </a:t>
            </a:r>
            <a:r>
              <a:rPr lang="en-US" dirty="0" err="1" smtClean="0">
                <a:solidFill>
                  <a:schemeClr val="tx2"/>
                </a:solidFill>
              </a:rPr>
              <a:t>coset</a:t>
            </a:r>
            <a:r>
              <a:rPr lang="en-US" dirty="0" smtClean="0">
                <a:solidFill>
                  <a:schemeClr val="tx2"/>
                </a:solidFill>
              </a:rPr>
              <a:t> states</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mc:AlternateContent xmlns:mc="http://schemas.openxmlformats.org/markup-compatibility/2006">
        <mc:Choice xmlns:a14="http://schemas.microsoft.com/office/drawing/2010/main" Requires="a14">
          <p:sp>
            <p:nvSpPr>
              <p:cNvPr id="3" name="TextBox 2"/>
              <p:cNvSpPr txBox="1"/>
              <p:nvPr/>
            </p:nvSpPr>
            <p:spPr>
              <a:xfrm>
                <a:off x="304800" y="990601"/>
                <a:ext cx="8686800" cy="5590761"/>
              </a:xfrm>
              <a:prstGeom prst="rect">
                <a:avLst/>
              </a:prstGeom>
              <a:noFill/>
            </p:spPr>
            <p:txBody>
              <a:bodyPr wrap="square" rtlCol="0">
                <a:spAutoFit/>
              </a:bodyPr>
              <a:lstStyle/>
              <a:p>
                <a:pPr algn="l"/>
                <a:r>
                  <a:rPr lang="en-US" dirty="0" smtClean="0">
                    <a:latin typeface="+mn-lt"/>
                  </a:rPr>
                  <a:t>To compute the Fourier transform of a </a:t>
                </a:r>
                <a:r>
                  <a:rPr lang="en-US" dirty="0" err="1" smtClean="0">
                    <a:latin typeface="+mn-lt"/>
                  </a:rPr>
                  <a:t>coset</a:t>
                </a:r>
                <a:r>
                  <a:rPr lang="en-US" dirty="0" smtClean="0">
                    <a:latin typeface="+mn-lt"/>
                  </a:rPr>
                  <a:t> state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i="1">
                            <a:latin typeface="Cambria Math" panose="02040503050406030204" pitchFamily="18" charset="0"/>
                          </a:rPr>
                          <m:t>ℓ</m:t>
                        </m:r>
                      </m:sub>
                    </m:sSub>
                  </m:oMath>
                </a14:m>
                <a:r>
                  <a:rPr lang="en-US" dirty="0" smtClean="0">
                    <a:latin typeface="+mn-lt"/>
                  </a:rPr>
                  <a:t> we have to </a:t>
                </a:r>
              </a:p>
              <a:p>
                <a:pPr algn="l"/>
                <a:r>
                  <a:rPr lang="en-US" dirty="0">
                    <a:latin typeface="+mn-lt"/>
                  </a:rPr>
                  <a:t>e</a:t>
                </a:r>
                <a:r>
                  <a:rPr lang="en-US" dirty="0" smtClean="0">
                    <a:latin typeface="+mn-lt"/>
                  </a:rPr>
                  <a:t>valuate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ℓ</m:t>
                        </m:r>
                      </m:sub>
                    </m:sSub>
                    <m:r>
                      <a:rPr lang="en-US" i="1">
                        <a:latin typeface="Cambria Math" panose="02040503050406030204" pitchFamily="18" charset="0"/>
                      </a:rPr>
                      <m:t>:</m:t>
                    </m:r>
                    <m:r>
                      <a:rPr lang="en-US" i="1">
                        <a:latin typeface="Cambria Math" panose="02040503050406030204" pitchFamily="18" charset="0"/>
                      </a:rPr>
                      <m:t>𝜏</m:t>
                    </m:r>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1</m:t>
                              </m:r>
                            </m:e>
                          </m:mr>
                          <m:mr>
                            <m:e>
                              <m:r>
                                <a:rPr lang="en-US" i="1">
                                  <a:latin typeface="Cambria Math" panose="02040503050406030204" pitchFamily="18" charset="0"/>
                                </a:rPr>
                                <m:t>1</m:t>
                              </m:r>
                            </m:e>
                            <m:e>
                              <m:r>
                                <a:rPr lang="en-US" i="1">
                                  <a:latin typeface="Cambria Math" panose="02040503050406030204" pitchFamily="18" charset="0"/>
                                </a:rPr>
                                <m:t>0</m:t>
                              </m:r>
                            </m:e>
                          </m:mr>
                        </m:m>
                      </m:e>
                    </m:d>
                  </m:oMath>
                </a14:m>
                <a:r>
                  <a:rPr lang="en-US" dirty="0">
                    <a:latin typeface="+mn-lt"/>
                  </a:rPr>
                  <a:t>, </a:t>
                </a:r>
                <a14:m>
                  <m:oMath xmlns:m="http://schemas.openxmlformats.org/officeDocument/2006/math">
                    <m:r>
                      <a:rPr lang="en-US" i="1">
                        <a:latin typeface="Cambria Math" panose="02040503050406030204" pitchFamily="18" charset="0"/>
                      </a:rPr>
                      <m:t>𝜎</m:t>
                    </m:r>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e</m:t>
                              </m:r>
                              <m:r>
                                <m:rPr>
                                  <m:sty m:val="p"/>
                                </m:rPr>
                                <a:rPr lang="en-US">
                                  <a:latin typeface="Cambria Math" panose="02040503050406030204" pitchFamily="18" charset="0"/>
                                </a:rPr>
                                <m:t>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a:rPr lang="en-US" i="1">
                                  <a:latin typeface="Cambria Math" panose="02040503050406030204" pitchFamily="18" charset="0"/>
                                </a:rPr>
                                <m:t>𝑛</m:t>
                              </m:r>
                              <m:r>
                                <a:rPr lang="en-US" i="1">
                                  <a:latin typeface="Cambria Math" panose="02040503050406030204" pitchFamily="18" charset="0"/>
                                </a:rPr>
                                <m:t>)</m:t>
                              </m:r>
                            </m:e>
                            <m:e>
                              <m:r>
                                <a:rPr lang="en-US" i="1">
                                  <a:latin typeface="Cambria Math" panose="02040503050406030204" pitchFamily="18" charset="0"/>
                                </a:rPr>
                                <m:t>0</m:t>
                              </m:r>
                            </m:e>
                          </m:mr>
                          <m:mr>
                            <m:e>
                              <m:r>
                                <a:rPr lang="en-US" i="1">
                                  <a:latin typeface="Cambria Math" panose="02040503050406030204" pitchFamily="18" charset="0"/>
                                </a:rPr>
                                <m:t>0</m:t>
                              </m:r>
                            </m:e>
                            <m:e>
                              <m:r>
                                <m:rPr>
                                  <m:sty m:val="p"/>
                                </m:rPr>
                                <a:rPr lang="en-US">
                                  <a:latin typeface="Cambria Math" panose="02040503050406030204" pitchFamily="18" charset="0"/>
                                </a:rPr>
                                <m:t>exp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m:rPr>
                                  <m:lit/>
                                </m:rPr>
                                <a:rPr lang="en-US" i="1">
                                  <a:latin typeface="Cambria Math" panose="02040503050406030204" pitchFamily="18" charset="0"/>
                                </a:rPr>
                                <m:t>/</m:t>
                              </m:r>
                              <m:r>
                                <m:rPr>
                                  <m:sty m:val="p"/>
                                </m:rPr>
                                <a:rPr lang="en-US" i="1">
                                  <a:latin typeface="Cambria Math" panose="02040503050406030204" pitchFamily="18" charset="0"/>
                                </a:rPr>
                                <m:t>n</m:t>
                              </m:r>
                              <m:r>
                                <a:rPr lang="en-US" i="1">
                                  <a:latin typeface="Cambria Math" panose="02040503050406030204" pitchFamily="18" charset="0"/>
                                </a:rPr>
                                <m:t>)</m:t>
                              </m:r>
                            </m:e>
                          </m:mr>
                        </m:m>
                      </m:e>
                    </m:d>
                  </m:oMath>
                </a14:m>
                <a:endParaRPr lang="en-US" dirty="0" smtClean="0">
                  <a:latin typeface="+mn-lt"/>
                </a:endParaRPr>
              </a:p>
              <a:p>
                <a:pPr algn="l"/>
                <a:endParaRPr lang="en-US" sz="400" dirty="0" smtClean="0">
                  <a:latin typeface="+mn-lt"/>
                </a:endParaRPr>
              </a:p>
              <a:p>
                <a:pPr algn="l"/>
                <a:r>
                  <a:rPr lang="en-US" dirty="0" smtClean="0">
                    <a:latin typeface="+mn-lt"/>
                  </a:rPr>
                  <a:t>at all elements of </a:t>
                </a:r>
                <a14:m>
                  <m:oMath xmlns:m="http://schemas.openxmlformats.org/officeDocument/2006/math">
                    <m:sSub>
                      <m:sSubPr>
                        <m:ctrlPr>
                          <a:rPr lang="en-US" b="0" i="1" smtClean="0">
                            <a:latin typeface="Cambria Math" panose="02040503050406030204" pitchFamily="18" charset="0"/>
                          </a:rPr>
                        </m:ctrlPr>
                      </m:sSubPr>
                      <m:e>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𝑤</m:t>
                                </m:r>
                              </m:sup>
                            </m:sSup>
                            <m:r>
                              <a:rPr lang="en-US" i="1">
                                <a:latin typeface="Cambria Math" panose="02040503050406030204" pitchFamily="18" charset="0"/>
                              </a:rPr>
                              <m:t>𝐻</m:t>
                            </m:r>
                          </m:e>
                          <m:sub>
                            <m:r>
                              <a:rPr lang="en-US" b="0" i="1" smtClean="0">
                                <a:latin typeface="Cambria Math" panose="02040503050406030204" pitchFamily="18" charset="0"/>
                              </a:rPr>
                              <m:t>𝑢</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b="0" i="1" smtClean="0">
                                    <a:latin typeface="Cambria Math" panose="02040503050406030204" pitchFamily="18" charset="0"/>
                                  </a:rPr>
                                  <m:t>𝑢</m:t>
                                </m:r>
                                <m:r>
                                  <a:rPr lang="en-US" i="1">
                                    <a:latin typeface="Cambria Math" panose="02040503050406030204" pitchFamily="18" charset="0"/>
                                  </a:rPr>
                                  <m:t>+</m:t>
                                </m:r>
                                <m:r>
                                  <a:rPr lang="en-US" b="0" i="1" smtClean="0">
                                    <a:latin typeface="Cambria Math" panose="02040503050406030204" pitchFamily="18" charset="0"/>
                                  </a:rPr>
                                  <m:t>𝑤</m:t>
                                </m:r>
                              </m:sup>
                            </m:sSup>
                            <m:r>
                              <a:rPr lang="en-US" b="0" i="1" smtClean="0">
                                <a:latin typeface="Cambria Math" panose="02040503050406030204" pitchFamily="18" charset="0"/>
                              </a:rPr>
                              <m:t>𝜏</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b="0" i="1" smtClean="0">
                                    <a:latin typeface="Cambria Math" panose="02040503050406030204" pitchFamily="18" charset="0"/>
                                  </a:rPr>
                                  <m:t>𝑤</m:t>
                                </m:r>
                              </m:sup>
                            </m:sSup>
                          </m:e>
                        </m:d>
                      </m:e>
                      <m:sub>
                        <m:r>
                          <a:rPr lang="en-US" b="0" i="1" smtClean="0">
                            <a:latin typeface="Cambria Math" panose="02040503050406030204" pitchFamily="18" charset="0"/>
                          </a:rPr>
                          <m:t> </m:t>
                        </m:r>
                      </m:sub>
                    </m:sSub>
                    <m:r>
                      <a:rPr lang="en-US" b="0" i="1" smtClean="0">
                        <a:latin typeface="Cambria Math" panose="02040503050406030204" pitchFamily="18" charset="0"/>
                      </a:rPr>
                      <m:t>. </m:t>
                    </m:r>
                  </m:oMath>
                </a14:m>
                <a:r>
                  <a:rPr lang="en-US" dirty="0" smtClean="0">
                    <a:latin typeface="+mn-lt"/>
                  </a:rPr>
                  <a:t>We obtain: </a:t>
                </a:r>
              </a:p>
              <a:p>
                <a:pPr algn="l"/>
                <a:endParaRPr lang="en-US" sz="800" dirty="0" smtClean="0">
                  <a:latin typeface="+mn-lt"/>
                </a:endParaRPr>
              </a:p>
              <a:p>
                <a:pPr algn="l"/>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ℓ</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𝑤</m:t>
                                  </m:r>
                                </m:sup>
                              </m:sSup>
                              <m:r>
                                <a:rPr lang="en-US" i="1">
                                  <a:latin typeface="Cambria Math" panose="02040503050406030204" pitchFamily="18" charset="0"/>
                                </a:rPr>
                                <m:t>𝐻</m:t>
                              </m:r>
                            </m:e>
                            <m:sub>
                              <m:r>
                                <a:rPr lang="en-US" i="1">
                                  <a:latin typeface="Cambria Math" panose="02040503050406030204" pitchFamily="18" charset="0"/>
                                </a:rPr>
                                <m:t>𝑢</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e</m:t>
                                </m:r>
                                <m:r>
                                  <m:rPr>
                                    <m:sty m:val="p"/>
                                  </m:rPr>
                                  <a:rPr lang="en-US">
                                    <a:latin typeface="Cambria Math" panose="02040503050406030204" pitchFamily="18" charset="0"/>
                                  </a:rPr>
                                  <m:t>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e>
                              <m:e>
                                <m:r>
                                  <a:rPr lang="en-US" i="1">
                                    <a:latin typeface="Cambria Math" panose="02040503050406030204" pitchFamily="18" charset="0"/>
                                  </a:rPr>
                                  <m:t>0</m:t>
                                </m:r>
                              </m:e>
                            </m:mr>
                            <m:mr>
                              <m:e>
                                <m:r>
                                  <a:rPr lang="en-US" i="1">
                                    <a:latin typeface="Cambria Math" panose="02040503050406030204" pitchFamily="18" charset="0"/>
                                  </a:rPr>
                                  <m:t>0</m:t>
                                </m:r>
                              </m:e>
                              <m:e>
                                <m:r>
                                  <m:rPr>
                                    <m:sty m:val="p"/>
                                  </m:rPr>
                                  <a:rPr lang="en-US">
                                    <a:latin typeface="Cambria Math" panose="02040503050406030204" pitchFamily="18" charset="0"/>
                                  </a:rPr>
                                  <m:t>exp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m:rPr>
                                    <m:lit/>
                                  </m:rPr>
                                  <a:rPr lang="en-US" i="1">
                                    <a:latin typeface="Cambria Math" panose="02040503050406030204" pitchFamily="18" charset="0"/>
                                  </a:rPr>
                                  <m:t>/</m:t>
                                </m:r>
                                <m:r>
                                  <m:rPr>
                                    <m:sty m:val="p"/>
                                  </m:rPr>
                                  <a:rPr lang="en-US" i="1">
                                    <a:latin typeface="Cambria Math" panose="02040503050406030204" pitchFamily="18" charset="0"/>
                                  </a:rPr>
                                  <m:t>n</m:t>
                                </m:r>
                                <m:r>
                                  <a:rPr lang="en-US" i="1">
                                    <a:latin typeface="Cambria Math" panose="02040503050406030204" pitchFamily="18" charset="0"/>
                                  </a:rPr>
                                  <m:t>)</m:t>
                                </m:r>
                              </m:e>
                            </m:mr>
                          </m:m>
                        </m:e>
                      </m:d>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1</m:t>
                                </m:r>
                              </m:e>
                            </m:mr>
                            <m:mr>
                              <m:e>
                                <m:r>
                                  <a:rPr lang="en-US" i="1">
                                    <a:latin typeface="Cambria Math" panose="02040503050406030204" pitchFamily="18" charset="0"/>
                                  </a:rPr>
                                  <m:t>1</m:t>
                                </m:r>
                              </m:e>
                              <m:e>
                                <m:r>
                                  <a:rPr lang="en-US" i="1">
                                    <a:latin typeface="Cambria Math" panose="02040503050406030204" pitchFamily="18" charset="0"/>
                                  </a:rPr>
                                  <m:t>0</m:t>
                                </m:r>
                              </m:e>
                            </m:mr>
                          </m:m>
                        </m:e>
                      </m:d>
                    </m:oMath>
                  </m:oMathPara>
                </a14:m>
                <a:endParaRPr lang="en-US" b="0" i="1" dirty="0" smtClean="0">
                  <a:latin typeface="Cambria Math" panose="02040503050406030204" pitchFamily="18" charset="0"/>
                </a:endParaRPr>
              </a:p>
              <a:p>
                <a:pPr algn="l"/>
                <a:r>
                  <a:rPr lang="en-US" i="1" dirty="0" smtClean="0">
                    <a:latin typeface="Cambria Math" panose="02040503050406030204" pitchFamily="18" charset="0"/>
                  </a:rPr>
                  <a:t>          </a:t>
                </a:r>
                <a14:m>
                  <m:oMath xmlns:m="http://schemas.openxmlformats.org/officeDocument/2006/math">
                    <m:r>
                      <a:rPr lang="en-US" b="0" i="1" dirty="0" smtClean="0">
                        <a:latin typeface="Cambria Math" panose="02040503050406030204" pitchFamily="18" charset="0"/>
                      </a:rPr>
                      <m:t>             </m:t>
                    </m:r>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e</m:t>
                              </m:r>
                              <m:r>
                                <m:rPr>
                                  <m:sty m:val="p"/>
                                </m:rPr>
                                <a:rPr lang="en-US">
                                  <a:latin typeface="Cambria Math" panose="02040503050406030204" pitchFamily="18" charset="0"/>
                                </a:rPr>
                                <m:t>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e>
                            <m:e>
                              <m:r>
                                <a:rPr lang="en-US" i="1">
                                  <a:latin typeface="Cambria Math" panose="02040503050406030204" pitchFamily="18" charset="0"/>
                                </a:rPr>
                                <m:t>0</m:t>
                              </m:r>
                            </m:e>
                          </m:mr>
                          <m:mr>
                            <m:e>
                              <m:r>
                                <a:rPr lang="en-US" i="1">
                                  <a:latin typeface="Cambria Math" panose="02040503050406030204" pitchFamily="18" charset="0"/>
                                </a:rPr>
                                <m:t>0</m:t>
                              </m:r>
                            </m:e>
                            <m:e>
                              <m:r>
                                <m:rPr>
                                  <m:sty m:val="p"/>
                                </m:rPr>
                                <a:rPr lang="en-US">
                                  <a:latin typeface="Cambria Math" panose="02040503050406030204" pitchFamily="18" charset="0"/>
                                </a:rPr>
                                <m:t>exp</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r>
                                <a:rPr lang="en-US" i="1">
                                  <a:latin typeface="Cambria Math" panose="02040503050406030204" pitchFamily="18" charset="0"/>
                                </a:rPr>
                                <m:t>ℓ</m:t>
                              </m:r>
                              <m:r>
                                <a:rPr lang="en-US" b="0" i="1" smtClean="0">
                                  <a:latin typeface="Cambria Math" panose="02040503050406030204" pitchFamily="18" charset="0"/>
                                </a:rPr>
                                <m:t>𝑤</m:t>
                              </m:r>
                              <m:r>
                                <m:rPr>
                                  <m:lit/>
                                </m:rPr>
                                <a:rPr lang="en-US" i="1">
                                  <a:latin typeface="Cambria Math" panose="02040503050406030204" pitchFamily="18" charset="0"/>
                                </a:rPr>
                                <m:t>/</m:t>
                              </m:r>
                              <m:r>
                                <m:rPr>
                                  <m:sty m:val="p"/>
                                </m:rPr>
                                <a:rPr lang="en-US" i="1">
                                  <a:latin typeface="Cambria Math" panose="02040503050406030204" pitchFamily="18" charset="0"/>
                                </a:rPr>
                                <m:t>n</m:t>
                              </m:r>
                              <m:r>
                                <a:rPr lang="en-US" i="1">
                                  <a:latin typeface="Cambria Math" panose="02040503050406030204" pitchFamily="18" charset="0"/>
                                </a:rPr>
                                <m:t>)</m:t>
                              </m:r>
                            </m:e>
                          </m:mr>
                        </m:m>
                      </m:e>
                    </m:d>
                  </m:oMath>
                </a14:m>
                <a:endParaRPr lang="en-US" i="1" dirty="0" smtClean="0">
                  <a:latin typeface="Cambria Math" panose="02040503050406030204" pitchFamily="18" charset="0"/>
                </a:endParaRPr>
              </a:p>
              <a:p>
                <a:pPr algn="l"/>
                <a:r>
                  <a:rPr lang="en-US" dirty="0" smtClean="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begChr m:val="["/>
                        <m:endChr m:val="]"/>
                        <m:ctrlPr>
                          <a:rPr lang="en-US" i="1">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𝑤</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𝑢</m:t>
                                  </m:r>
                                  <m:r>
                                    <a:rPr lang="en-US" b="0" i="1" smtClean="0">
                                      <a:latin typeface="Cambria Math" panose="02040503050406030204" pitchFamily="18" charset="0"/>
                                    </a:rPr>
                                    <m:t>+ℓ</m:t>
                                  </m:r>
                                  <m:r>
                                    <a:rPr lang="en-US" b="0" i="1" smtClean="0">
                                      <a:latin typeface="Cambria Math" panose="02040503050406030204" pitchFamily="18" charset="0"/>
                                    </a:rPr>
                                    <m:t>𝑤</m:t>
                                  </m:r>
                                </m:sup>
                              </m:sSubSup>
                            </m:e>
                          </m:mr>
                          <m:m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𝑢</m:t>
                                  </m:r>
                                  <m:r>
                                    <a:rPr lang="en-US" b="0" i="1" smtClean="0">
                                      <a:latin typeface="Cambria Math" panose="02040503050406030204" pitchFamily="18" charset="0"/>
                                    </a:rPr>
                                    <m:t>−ℓ</m:t>
                                  </m:r>
                                  <m:r>
                                    <m:rPr>
                                      <m:sty m:val="p"/>
                                    </m:rPr>
                                    <a:rPr lang="en-US" b="0" i="1" smtClean="0">
                                      <a:latin typeface="Cambria Math" panose="02040503050406030204" pitchFamily="18" charset="0"/>
                                    </a:rPr>
                                    <m:t>w</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𝑤</m:t>
                                  </m:r>
                                </m:sup>
                              </m:sSubSup>
                            </m:e>
                          </m:mr>
                        </m:m>
                      </m:e>
                    </m:d>
                  </m:oMath>
                </a14:m>
                <a:r>
                  <a:rPr lang="en-US" i="1" dirty="0" smtClean="0">
                    <a:latin typeface="Cambria Math" panose="02040503050406030204" pitchFamily="18" charset="0"/>
                  </a:rPr>
                  <a:t>  </a:t>
                </a:r>
                <a:r>
                  <a:rPr lang="en-US" i="1" dirty="0">
                    <a:latin typeface="+mn-lt"/>
                  </a:rPr>
                  <a:t> </a:t>
                </a:r>
                <a:r>
                  <a:rPr lang="en-US" i="1" dirty="0" smtClean="0">
                    <a:latin typeface="+mn-lt"/>
                  </a:rPr>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𝑛</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m:rPr>
                                    <m:sty m:val="p"/>
                                  </m:rPr>
                                  <a:rPr lang="en-US" b="0" i="1" smtClean="0">
                                    <a:latin typeface="Cambria Math" panose="02040503050406030204" pitchFamily="18" charset="0"/>
                                  </a:rPr>
                                  <m:t>i</m:t>
                                </m:r>
                              </m:num>
                              <m:den>
                                <m:r>
                                  <a:rPr lang="en-US" b="0" i="1" smtClean="0">
                                    <a:latin typeface="Cambria Math" panose="02040503050406030204" pitchFamily="18" charset="0"/>
                                  </a:rPr>
                                  <m:t>𝑛</m:t>
                                </m:r>
                              </m:den>
                            </m:f>
                          </m:e>
                        </m:d>
                      </m:e>
                    </m:func>
                    <m:r>
                      <a:rPr lang="en-US" b="0" i="1" smtClean="0">
                        <a:latin typeface="Cambria Math" panose="02040503050406030204" pitchFamily="18" charset="0"/>
                      </a:rPr>
                      <m:t> )</m:t>
                    </m:r>
                  </m:oMath>
                </a14:m>
                <a:r>
                  <a:rPr lang="en-US" i="1" dirty="0" smtClean="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 </m:t>
                    </m:r>
                    <m:r>
                      <a:rPr lang="en-US" b="0" i="1" dirty="0" smtClean="0">
                        <a:latin typeface="Cambria Math" panose="02040503050406030204" pitchFamily="18" charset="0"/>
                      </a:rPr>
                      <m:t>                      </m:t>
                    </m:r>
                    <m:r>
                      <a:rPr lang="en-US" i="1" dirty="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eqArr>
                              <m:eqArrPr>
                                <m:ctrlPr>
                                  <a:rPr lang="en-US" i="1">
                                    <a:latin typeface="Cambria Math" panose="02040503050406030204" pitchFamily="18" charset="0"/>
                                  </a:rPr>
                                </m:ctrlPr>
                              </m:eqArrPr>
                              <m:e>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𝑛</m:t>
                                    </m:r>
                                  </m:sub>
                                  <m:sup>
                                    <m:r>
                                      <a:rPr lang="en-US" i="1">
                                        <a:latin typeface="Cambria Math" panose="02040503050406030204" pitchFamily="18" charset="0"/>
                                      </a:rPr>
                                      <m:t>ℓ</m:t>
                                    </m:r>
                                    <m:r>
                                      <a:rPr lang="en-US" i="1">
                                        <a:latin typeface="Cambria Math" panose="02040503050406030204" pitchFamily="18" charset="0"/>
                                      </a:rPr>
                                      <m:t>𝑤</m:t>
                                    </m:r>
                                  </m:sup>
                                </m:sSubSup>
                              </m:e>
                              <m:e>
                                <m:sSubSup>
                                  <m:sSubSupPr>
                                    <m:ctrlPr>
                                      <a:rPr lang="en-US" b="0" i="1" smtClean="0">
                                        <a:latin typeface="Cambria Math" panose="02040503050406030204" pitchFamily="18" charset="0"/>
                                      </a:rPr>
                                    </m:ctrlPr>
                                  </m:sSubSupPr>
                                  <m:e>
                                    <m:r>
                                      <a:rPr lang="en-US" i="1">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𝑤</m:t>
                                    </m:r>
                                  </m:sup>
                                </m:sSubSup>
                              </m:e>
                            </m:eqArr>
                          </m:e>
                          <m:sub>
                            <m:r>
                              <a:rPr lang="en-US" b="0" i="1" smtClean="0">
                                <a:latin typeface="Cambria Math" panose="02040503050406030204" pitchFamily="18" charset="0"/>
                              </a:rPr>
                              <m:t> </m:t>
                            </m:r>
                          </m:sub>
                          <m:sup>
                            <m:r>
                              <a:rPr lang="en-US" b="0" i="1" smtClean="0">
                                <a:latin typeface="Cambria Math" panose="02040503050406030204" pitchFamily="18" charset="0"/>
                              </a:rPr>
                              <m:t> </m:t>
                            </m:r>
                          </m:sup>
                        </m:sSubSup>
                      </m:e>
                    </m:d>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1  </m:t>
                                  </m:r>
                                  <m:r>
                                    <m:rPr>
                                      <m:brk m:alnAt="7"/>
                                    </m:rPr>
                                    <a:rPr lang="en-US" b="0" i="1" smtClean="0">
                                      <a:latin typeface="Cambria Math" panose="02040503050406030204" pitchFamily="18" charset="0"/>
                                    </a:rPr>
                                    <m:t>𝜔</m:t>
                                  </m:r>
                                </m:e>
                                <m:sub>
                                  <m:r>
                                    <m:rPr>
                                      <m:brk m:alnAt="7"/>
                                    </m:rPr>
                                    <a:rPr lang="en-US" b="0" i="1" smtClean="0">
                                      <a:latin typeface="Cambria Math" panose="02040503050406030204" pitchFamily="18" charset="0"/>
                                    </a:rPr>
                                    <m:t>𝑛</m:t>
                                  </m:r>
                                </m:sub>
                                <m:sup>
                                  <m:r>
                                    <m:rPr>
                                      <m:brk m:alnAt="7"/>
                                    </m:rPr>
                                    <a:rPr lang="en-US" b="0" i="1" smtClean="0">
                                      <a:latin typeface="Cambria Math" panose="02040503050406030204" pitchFamily="18" charset="0"/>
                                    </a:rPr>
                                    <m:t>ℓ</m:t>
                                  </m:r>
                                  <m:r>
                                    <a:rPr lang="en-US" b="0" i="1" smtClean="0">
                                      <a:latin typeface="Cambria Math" panose="02040503050406030204" pitchFamily="18" charset="0"/>
                                    </a:rPr>
                                    <m:t>𝑢</m:t>
                                  </m:r>
                                </m:sup>
                              </m:sSubSup>
                            </m:e>
                          </m:d>
                        </m:e>
                        <m:e>
                          <m:r>
                            <a:rPr lang="en-US" i="1">
                              <a:latin typeface="Cambria Math" panose="02040503050406030204" pitchFamily="18" charset="0"/>
                            </a:rPr>
                            <m:t> </m:t>
                          </m:r>
                        </m:e>
                      </m:mr>
                      <m:mr>
                        <m:e>
                          <m:r>
                            <a:rPr lang="en-US" b="0" i="1" smtClean="0">
                              <a:latin typeface="Cambria Math" panose="02040503050406030204" pitchFamily="18" charset="0"/>
                            </a:rPr>
                            <m:t> </m:t>
                          </m:r>
                        </m:e>
                        <m:e>
                          <m:r>
                            <a:rPr lang="en-US" i="1">
                              <a:latin typeface="Cambria Math" panose="02040503050406030204" pitchFamily="18" charset="0"/>
                            </a:rPr>
                            <m:t> </m:t>
                          </m:r>
                        </m:e>
                      </m:mr>
                    </m:m>
                  </m:oMath>
                </a14:m>
                <a:endParaRPr lang="en-US" i="1" dirty="0">
                  <a:latin typeface="Cambria Math" panose="02040503050406030204" pitchFamily="18" charset="0"/>
                </a:endParaRPr>
              </a:p>
              <a:p>
                <a:pPr algn="l"/>
                <a:r>
                  <a:rPr lang="en-US" i="1" dirty="0" smtClean="0">
                    <a:latin typeface="Cambria Math" panose="02040503050406030204" pitchFamily="18" charset="0"/>
                  </a:rPr>
                  <a:t> </a:t>
                </a:r>
                <a:endParaRPr lang="en-US" i="1" dirty="0">
                  <a:latin typeface="Cambria Math" panose="020405030504060302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304800" y="990601"/>
                <a:ext cx="8686800" cy="5590761"/>
              </a:xfrm>
              <a:prstGeom prst="rect">
                <a:avLst/>
              </a:prstGeom>
              <a:blipFill>
                <a:blip r:embed="rId2"/>
                <a:stretch>
                  <a:fillRect l="-1053" t="-872"/>
                </a:stretch>
              </a:blipFill>
            </p:spPr>
            <p:txBody>
              <a:bodyPr/>
              <a:lstStyle/>
              <a:p>
                <a:r>
                  <a:rPr lang="en-US">
                    <a:noFill/>
                  </a:rPr>
                  <a:t> </a:t>
                </a:r>
              </a:p>
            </p:txBody>
          </p:sp>
        </mc:Fallback>
      </mc:AlternateContent>
    </p:spTree>
    <p:extLst>
      <p:ext uri="{BB962C8B-B14F-4D97-AF65-F5344CB8AC3E}">
        <p14:creationId xmlns:p14="http://schemas.microsoft.com/office/powerpoint/2010/main" val="1145709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Dihedral group: </a:t>
            </a:r>
            <a:r>
              <a:rPr lang="en-US" dirty="0" err="1" smtClean="0">
                <a:solidFill>
                  <a:schemeClr val="tx2"/>
                </a:solidFill>
              </a:rPr>
              <a:t>coset</a:t>
            </a:r>
            <a:r>
              <a:rPr lang="en-US" dirty="0" smtClean="0">
                <a:solidFill>
                  <a:schemeClr val="tx2"/>
                </a:solidFill>
              </a:rPr>
              <a:t> states</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35</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3" name="TextBox 2"/>
              <p:cNvSpPr txBox="1"/>
              <p:nvPr/>
            </p:nvSpPr>
            <p:spPr>
              <a:xfrm>
                <a:off x="0" y="990600"/>
                <a:ext cx="9144000" cy="1326261"/>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ℓ</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𝑤</m:t>
                                  </m:r>
                                </m:sup>
                              </m:sSup>
                              <m:r>
                                <a:rPr lang="en-US" i="1">
                                  <a:latin typeface="Cambria Math" panose="02040503050406030204" pitchFamily="18" charset="0"/>
                                </a:rPr>
                                <m:t>𝐻</m:t>
                              </m:r>
                            </m:e>
                            <m:sub>
                              <m:r>
                                <a:rPr lang="en-US" i="1">
                                  <a:latin typeface="Cambria Math" panose="02040503050406030204" pitchFamily="18" charset="0"/>
                                </a:rPr>
                                <m:t>𝑢</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eqArr>
                                <m:eqArrPr>
                                  <m:ctrlPr>
                                    <a:rPr lang="en-US" i="1">
                                      <a:latin typeface="Cambria Math" panose="02040503050406030204" pitchFamily="18" charset="0"/>
                                    </a:rPr>
                                  </m:ctrlPr>
                                </m:eqArrPr>
                                <m:e>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𝑛</m:t>
                                      </m:r>
                                    </m:sub>
                                    <m:sup>
                                      <m:r>
                                        <a:rPr lang="en-US" i="1">
                                          <a:latin typeface="Cambria Math" panose="02040503050406030204" pitchFamily="18" charset="0"/>
                                        </a:rPr>
                                        <m:t>ℓ</m:t>
                                      </m:r>
                                      <m:r>
                                        <a:rPr lang="en-US" i="1">
                                          <a:latin typeface="Cambria Math" panose="02040503050406030204" pitchFamily="18" charset="0"/>
                                        </a:rPr>
                                        <m:t>𝑤</m:t>
                                      </m:r>
                                    </m:sup>
                                  </m:sSubSup>
                                </m:e>
                                <m:e>
                                  <m:sSubSup>
                                    <m:sSubSupPr>
                                      <m:ctrlPr>
                                        <a:rPr lang="en-US" b="0" i="1" smtClean="0">
                                          <a:latin typeface="Cambria Math" panose="02040503050406030204" pitchFamily="18" charset="0"/>
                                        </a:rPr>
                                      </m:ctrlPr>
                                    </m:sSubSupPr>
                                    <m:e>
                                      <m:r>
                                        <a:rPr lang="en-US" i="1">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𝑤</m:t>
                                      </m:r>
                                    </m:sup>
                                  </m:sSubSup>
                                </m:e>
                              </m:eqArr>
                            </m:e>
                            <m:sub>
                              <m:r>
                                <a:rPr lang="en-US" b="0" i="1" smtClean="0">
                                  <a:latin typeface="Cambria Math" panose="02040503050406030204" pitchFamily="18" charset="0"/>
                                </a:rPr>
                                <m:t> </m:t>
                              </m:r>
                            </m:sub>
                            <m:sup>
                              <m:r>
                                <a:rPr lang="en-US" b="0" i="1" smtClean="0">
                                  <a:latin typeface="Cambria Math" panose="02040503050406030204" pitchFamily="18" charset="0"/>
                                </a:rPr>
                                <m:t> </m:t>
                              </m:r>
                            </m:sup>
                          </m:sSubSup>
                        </m:e>
                      </m:d>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1  </m:t>
                                    </m:r>
                                    <m:r>
                                      <m:rPr>
                                        <m:brk m:alnAt="7"/>
                                      </m:rPr>
                                      <a:rPr lang="en-US" b="0" i="1" smtClean="0">
                                        <a:latin typeface="Cambria Math" panose="02040503050406030204" pitchFamily="18" charset="0"/>
                                      </a:rPr>
                                      <m:t>𝜔</m:t>
                                    </m:r>
                                  </m:e>
                                  <m:sub>
                                    <m:r>
                                      <m:rPr>
                                        <m:brk m:alnAt="7"/>
                                      </m:rPr>
                                      <a:rPr lang="en-US" b="0" i="1" smtClean="0">
                                        <a:latin typeface="Cambria Math" panose="02040503050406030204" pitchFamily="18" charset="0"/>
                                      </a:rPr>
                                      <m:t>𝑛</m:t>
                                    </m:r>
                                  </m:sub>
                                  <m:sup>
                                    <m:r>
                                      <m:rPr>
                                        <m:brk m:alnAt="7"/>
                                      </m:rPr>
                                      <a:rPr lang="en-US" b="0" i="1" smtClean="0">
                                        <a:latin typeface="Cambria Math" panose="02040503050406030204" pitchFamily="18" charset="0"/>
                                      </a:rPr>
                                      <m:t>ℓ</m:t>
                                    </m:r>
                                    <m:r>
                                      <a:rPr lang="en-US" b="0" i="1" smtClean="0">
                                        <a:latin typeface="Cambria Math" panose="02040503050406030204" pitchFamily="18" charset="0"/>
                                      </a:rPr>
                                      <m:t>𝑢</m:t>
                                    </m:r>
                                  </m:sup>
                                </m:sSubSup>
                              </m:e>
                            </m:d>
                          </m:e>
                          <m:e>
                            <m:r>
                              <a:rPr lang="en-US" i="1">
                                <a:latin typeface="Cambria Math" panose="02040503050406030204" pitchFamily="18" charset="0"/>
                              </a:rPr>
                              <m:t> </m:t>
                            </m:r>
                          </m:e>
                        </m:mr>
                        <m:mr>
                          <m:e>
                            <m:r>
                              <a:rPr lang="en-US" b="0" i="1" smtClean="0">
                                <a:latin typeface="Cambria Math" panose="02040503050406030204" pitchFamily="18" charset="0"/>
                              </a:rPr>
                              <m:t> </m:t>
                            </m:r>
                          </m:e>
                          <m:e>
                            <m:r>
                              <a:rPr lang="en-US" i="1">
                                <a:latin typeface="Cambria Math" panose="02040503050406030204" pitchFamily="18" charset="0"/>
                              </a:rPr>
                              <m:t> </m:t>
                            </m:r>
                          </m:e>
                        </m:mr>
                      </m:m>
                    </m:oMath>
                  </m:oMathPara>
                </a14:m>
                <a:endParaRPr lang="en-US" i="1" dirty="0">
                  <a:latin typeface="Cambria Math" panose="02040503050406030204" pitchFamily="18" charset="0"/>
                </a:endParaRPr>
              </a:p>
              <a:p>
                <a:pPr algn="l"/>
                <a:r>
                  <a:rPr lang="en-US" i="1" dirty="0" smtClean="0">
                    <a:latin typeface="Cambria Math" panose="02040503050406030204" pitchFamily="18" charset="0"/>
                  </a:rPr>
                  <a:t> </a:t>
                </a:r>
                <a:endParaRPr lang="en-US" i="1" dirty="0">
                  <a:latin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990600"/>
                <a:ext cx="9144000" cy="1326261"/>
              </a:xfrm>
              <a:prstGeom prst="rect">
                <a:avLst/>
              </a:prstGeom>
              <a:blipFill rotWithShape="0">
                <a:blip r:embed="rId2"/>
                <a:stretch>
                  <a:fillRect/>
                </a:stretch>
              </a:blipFill>
            </p:spPr>
            <p:txBody>
              <a:bodyPr/>
              <a:lstStyle/>
              <a:p>
                <a:r>
                  <a:rPr lang="en-US">
                    <a:noFill/>
                  </a:rPr>
                  <a:t> </a:t>
                </a:r>
              </a:p>
            </p:txBody>
          </p:sp>
        </mc:Fallback>
      </mc:AlternateContent>
      <p:sp>
        <p:nvSpPr>
          <p:cNvPr id="4" name="TextBox 3"/>
          <p:cNvSpPr txBox="1"/>
          <p:nvPr/>
        </p:nvSpPr>
        <p:spPr>
          <a:xfrm>
            <a:off x="838200" y="2315515"/>
            <a:ext cx="7723909" cy="523220"/>
          </a:xfrm>
          <a:prstGeom prst="rect">
            <a:avLst/>
          </a:prstGeom>
          <a:noFill/>
        </p:spPr>
        <p:txBody>
          <a:bodyPr wrap="none" rtlCol="0">
            <a:spAutoFit/>
          </a:bodyPr>
          <a:lstStyle/>
          <a:p>
            <a:pPr algn="l"/>
            <a:r>
              <a:rPr lang="en-US" sz="2800" dirty="0" smtClean="0">
                <a:latin typeface="+mn-lt"/>
              </a:rPr>
              <a:t>“Rows contain no information about the subgroup” </a:t>
            </a:r>
            <a:endParaRPr lang="en-US" sz="2800" dirty="0">
              <a:latin typeface="+mn-lt"/>
            </a:endParaRPr>
          </a:p>
        </p:txBody>
      </p:sp>
      <p:sp>
        <p:nvSpPr>
          <p:cNvPr id="5" name="TextBox 4"/>
          <p:cNvSpPr txBox="1"/>
          <p:nvPr/>
        </p:nvSpPr>
        <p:spPr>
          <a:xfrm>
            <a:off x="855579" y="3276600"/>
            <a:ext cx="7515134" cy="461665"/>
          </a:xfrm>
          <a:prstGeom prst="rect">
            <a:avLst/>
          </a:prstGeom>
          <a:noFill/>
        </p:spPr>
        <p:txBody>
          <a:bodyPr wrap="none" rtlCol="0">
            <a:spAutoFit/>
          </a:bodyPr>
          <a:lstStyle/>
          <a:p>
            <a:pPr algn="l"/>
            <a:r>
              <a:rPr lang="en-US" dirty="0" smtClean="0">
                <a:latin typeface="+mn-lt"/>
              </a:rPr>
              <a:t>Discarding the row information leaves us with a pure state:</a:t>
            </a:r>
            <a:endParaRPr lang="en-US" dirty="0">
              <a:latin typeface="+mn-lt"/>
            </a:endParaRPr>
          </a:p>
        </p:txBody>
      </p:sp>
      <mc:AlternateContent xmlns:mc="http://schemas.openxmlformats.org/markup-compatibility/2006" xmlns:a14="http://schemas.microsoft.com/office/drawing/2010/main">
        <mc:Choice Requires="a14">
          <p:sp>
            <p:nvSpPr>
              <p:cNvPr id="9" name="TextBox 8"/>
              <p:cNvSpPr txBox="1"/>
              <p:nvPr/>
            </p:nvSpPr>
            <p:spPr>
              <a:xfrm>
                <a:off x="-228600" y="3886200"/>
                <a:ext cx="9144000" cy="1322863"/>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Ψ</m:t>
                              </m:r>
                            </m:e>
                            <m:sub>
                              <m:r>
                                <a:rPr lang="en-US" b="0" i="1" smtClean="0">
                                  <a:latin typeface="Cambria Math" panose="02040503050406030204" pitchFamily="18" charset="0"/>
                                </a:rPr>
                                <m:t>ℓ</m:t>
                              </m:r>
                            </m:sub>
                          </m:sSub>
                          <m:r>
                            <a:rPr lang="en-US" b="0" i="1" smtClean="0">
                              <a:latin typeface="Cambria Math" panose="02040503050406030204" pitchFamily="18" charset="0"/>
                            </a:rPr>
                            <m:t>〉</m:t>
                          </m:r>
                        </m:e>
                        <m:sub>
                          <m:r>
                            <a:rPr lang="en-US" b="0" i="1" smtClean="0">
                              <a:latin typeface="Cambria Math" panose="02040503050406030204" pitchFamily="18" charset="0"/>
                            </a:rPr>
                            <m:t> </m:t>
                          </m:r>
                        </m:sub>
                      </m:sSub>
                      <m:r>
                        <a:rPr lang="en-US" b="0" i="1" smtClean="0">
                          <a:latin typeface="Cambria Math" panose="02040503050406030204" pitchFamily="18" charset="0"/>
                        </a:rPr>
                        <m:t>= </m:t>
                      </m:r>
                      <m:m>
                        <m:mPr>
                          <m:mcs>
                            <m:mc>
                              <m:mcPr>
                                <m:count m:val="2"/>
                                <m:mcJc m:val="center"/>
                              </m:mcPr>
                            </m:mc>
                          </m:mcs>
                          <m:ctrlPr>
                            <a:rPr lang="en-US" i="1" smtClean="0">
                              <a:latin typeface="Cambria Math" panose="02040503050406030204" pitchFamily="18" charset="0"/>
                            </a:rPr>
                          </m:ctrlPr>
                        </m:mPr>
                        <m:mr>
                          <m:e>
                            <m:f>
                              <m:fPr>
                                <m:ctrlPr>
                                  <a:rPr lang="en-US" b="0" i="1" smtClean="0">
                                    <a:latin typeface="Cambria Math" panose="02040503050406030204" pitchFamily="18" charset="0"/>
                                  </a:rPr>
                                </m:ctrlPr>
                              </m:fPr>
                              <m:num>
                                <m:r>
                                  <m:rPr>
                                    <m:brk m:alnAt="7"/>
                                  </m:rP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1  </m:t>
                                    </m:r>
                                    <m:r>
                                      <m:rPr>
                                        <m:brk m:alnAt="7"/>
                                      </m:rPr>
                                      <a:rPr lang="en-US" b="0" i="1" smtClean="0">
                                        <a:latin typeface="Cambria Math" panose="02040503050406030204" pitchFamily="18" charset="0"/>
                                      </a:rPr>
                                      <m:t>𝜔</m:t>
                                    </m:r>
                                  </m:e>
                                  <m:sub>
                                    <m:r>
                                      <m:rPr>
                                        <m:brk m:alnAt="7"/>
                                      </m:rPr>
                                      <a:rPr lang="en-US" b="0" i="1" smtClean="0">
                                        <a:latin typeface="Cambria Math" panose="02040503050406030204" pitchFamily="18" charset="0"/>
                                      </a:rPr>
                                      <m:t>𝑛</m:t>
                                    </m:r>
                                  </m:sub>
                                  <m:sup>
                                    <m:r>
                                      <m:rPr>
                                        <m:brk m:alnAt="7"/>
                                      </m:rPr>
                                      <a:rPr lang="en-US" b="0" i="1" smtClean="0">
                                        <a:latin typeface="Cambria Math" panose="02040503050406030204" pitchFamily="18" charset="0"/>
                                      </a:rPr>
                                      <m:t>ℓ</m:t>
                                    </m:r>
                                    <m:r>
                                      <a:rPr lang="en-US" b="0" i="1" smtClean="0">
                                        <a:latin typeface="Cambria Math" panose="02040503050406030204" pitchFamily="18" charset="0"/>
                                      </a:rPr>
                                      <m:t>𝑢</m:t>
                                    </m:r>
                                  </m:sup>
                                </m:sSubSup>
                              </m:e>
                            </m:d>
                          </m:e>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d>
                              <m:dPr>
                                <m:endChr m:val="〉"/>
                                <m:ctrlPr>
                                  <a:rPr lang="en-US" b="0" i="1" smtClean="0">
                                    <a:latin typeface="Cambria Math" panose="02040503050406030204" pitchFamily="18" charset="0"/>
                                  </a:rPr>
                                </m:ctrlPr>
                              </m:dPr>
                              <m:e>
                                <m:r>
                                  <a:rPr lang="en-US" b="0" i="1" smtClean="0">
                                    <a:latin typeface="Cambria Math" panose="02040503050406030204" pitchFamily="18" charset="0"/>
                                  </a:rPr>
                                  <m:t> </m:t>
                                </m:r>
                              </m:e>
                              <m:e>
                                <m:r>
                                  <a:rPr lang="en-US" b="0" i="1" smtClean="0">
                                    <a:latin typeface="Cambria Math" panose="02040503050406030204" pitchFamily="18" charset="0"/>
                                  </a:rPr>
                                  <m:t>0</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𝑢</m:t>
                                </m:r>
                              </m:sup>
                            </m:sSub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i="1">
                                <a:latin typeface="Cambria Math" panose="02040503050406030204" pitchFamily="18" charset="0"/>
                              </a:rPr>
                              <m:t> </m:t>
                            </m:r>
                          </m:e>
                        </m:mr>
                      </m:m>
                    </m:oMath>
                  </m:oMathPara>
                </a14:m>
                <a:endParaRPr lang="en-US" i="1" dirty="0">
                  <a:latin typeface="Cambria Math" panose="02040503050406030204" pitchFamily="18" charset="0"/>
                </a:endParaRPr>
              </a:p>
              <a:p>
                <a:pPr algn="l"/>
                <a:r>
                  <a:rPr lang="en-US" i="1" dirty="0" smtClean="0">
                    <a:latin typeface="Cambria Math" panose="02040503050406030204" pitchFamily="18" charset="0"/>
                  </a:rPr>
                  <a:t> </a:t>
                </a:r>
                <a:endParaRPr lang="en-US" i="1" dirty="0">
                  <a:latin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8600" y="3886200"/>
                <a:ext cx="9144000" cy="132286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5579" y="4978230"/>
                <a:ext cx="7443833" cy="1200329"/>
              </a:xfrm>
              <a:prstGeom prst="rect">
                <a:avLst/>
              </a:prstGeom>
              <a:noFill/>
            </p:spPr>
            <p:txBody>
              <a:bodyPr wrap="none" rtlCol="0">
                <a:spAutoFit/>
              </a:bodyPr>
              <a:lstStyle/>
              <a:p>
                <a:pPr marL="342900" indent="-342900" algn="l">
                  <a:buFont typeface="Arial" panose="020B0604020202020204" pitchFamily="34" charset="0"/>
                  <a:buChar char="•"/>
                </a:pPr>
                <a:r>
                  <a:rPr lang="en-US" dirty="0" smtClean="0">
                    <a:latin typeface="+mn-lt"/>
                  </a:rPr>
                  <a:t>At this point we know </a:t>
                </a:r>
                <a14:m>
                  <m:oMath xmlns:m="http://schemas.openxmlformats.org/officeDocument/2006/math">
                    <m:r>
                      <a:rPr lang="en-US" b="0" i="1" smtClean="0">
                        <a:latin typeface="Cambria Math" panose="02040503050406030204" pitchFamily="18" charset="0"/>
                      </a:rPr>
                      <m:t>ℓ </m:t>
                    </m:r>
                  </m:oMath>
                </a14:m>
                <a:r>
                  <a:rPr lang="en-US" dirty="0" smtClean="0">
                    <a:latin typeface="+mn-lt"/>
                  </a:rPr>
                  <a:t>which is an integer mod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oMath>
                </a14:m>
                <a:endParaRPr lang="en-US" b="0" dirty="0" smtClean="0">
                  <a:latin typeface="+mn-lt"/>
                </a:endParaRPr>
              </a:p>
              <a:p>
                <a:pPr marL="342900" indent="-342900" algn="l">
                  <a:buFont typeface="Arial" panose="020B0604020202020204" pitchFamily="34" charset="0"/>
                  <a:buChar char="•"/>
                </a:pPr>
                <a:r>
                  <a:rPr lang="en-US" dirty="0" smtClean="0">
                    <a:latin typeface="+mn-lt"/>
                  </a:rPr>
                  <a:t>And we want to find </a:t>
                </a:r>
                <a14:m>
                  <m:oMath xmlns:m="http://schemas.openxmlformats.org/officeDocument/2006/math">
                    <m:r>
                      <a:rPr lang="en-US" i="1" dirty="0" smtClean="0">
                        <a:latin typeface="Cambria Math" panose="02040503050406030204" pitchFamily="18" charset="0"/>
                      </a:rPr>
                      <m:t>𝑢</m:t>
                    </m:r>
                  </m:oMath>
                </a14:m>
                <a:r>
                  <a:rPr lang="en-US" dirty="0" smtClean="0">
                    <a:latin typeface="+mn-lt"/>
                  </a:rPr>
                  <a:t>, i.e., identify the subgroup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𝑢</m:t>
                        </m:r>
                      </m:sub>
                    </m:sSub>
                  </m:oMath>
                </a14:m>
                <a:endParaRPr lang="en-US" dirty="0" smtClean="0">
                  <a:latin typeface="+mn-lt"/>
                </a:endParaRPr>
              </a:p>
              <a:p>
                <a:pPr marL="342900" indent="-342900" algn="l">
                  <a:buFont typeface="Arial" panose="020B0604020202020204" pitchFamily="34" charset="0"/>
                  <a:buChar char="•"/>
                </a:pPr>
                <a:r>
                  <a:rPr lang="en-US" dirty="0" smtClean="0">
                    <a:latin typeface="+mn-lt"/>
                  </a:rPr>
                  <a:t>We can even assume that we have poly(log(n)) “copies”</a:t>
                </a:r>
                <a:endParaRPr lang="en-US" dirty="0">
                  <a:latin typeface="+mn-l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5579" y="4978230"/>
                <a:ext cx="7443833" cy="1200329"/>
              </a:xfrm>
              <a:prstGeom prst="rect">
                <a:avLst/>
              </a:prstGeom>
              <a:blipFill rotWithShape="0">
                <a:blip r:embed="rId4"/>
                <a:stretch>
                  <a:fillRect l="-1065" t="-4061" r="-410" b="-10660"/>
                </a:stretch>
              </a:blipFill>
            </p:spPr>
            <p:txBody>
              <a:bodyPr/>
              <a:lstStyle/>
              <a:p>
                <a:r>
                  <a:rPr lang="en-US">
                    <a:noFill/>
                  </a:rPr>
                  <a:t> </a:t>
                </a:r>
              </a:p>
            </p:txBody>
          </p:sp>
        </mc:Fallback>
      </mc:AlternateContent>
    </p:spTree>
    <p:extLst>
      <p:ext uri="{BB962C8B-B14F-4D97-AF65-F5344CB8AC3E}">
        <p14:creationId xmlns:p14="http://schemas.microsoft.com/office/powerpoint/2010/main" val="1226979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Dihedral group HSP and subset sum</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36</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9" name="TextBox 8"/>
              <p:cNvSpPr txBox="1"/>
              <p:nvPr/>
            </p:nvSpPr>
            <p:spPr>
              <a:xfrm>
                <a:off x="152400" y="3074876"/>
                <a:ext cx="9831938" cy="830997"/>
              </a:xfrm>
              <a:prstGeom prst="rect">
                <a:avLst/>
              </a:prstGeom>
              <a:noFill/>
            </p:spPr>
            <p:txBody>
              <a:bodyPr wrap="square" rtlCol="0">
                <a:spAutoFit/>
              </a:bodyPr>
              <a:lstStyle/>
              <a:p>
                <a:pPr algn="l"/>
                <a:r>
                  <a:rPr lang="en-US" dirty="0" smtClean="0">
                    <a:latin typeface="+mn-lt"/>
                  </a:rPr>
                  <a:t>If we had a classical algorithm for subset sum, we would be done!  </a:t>
                </a:r>
              </a:p>
              <a:p>
                <a:pPr algn="l"/>
                <a:r>
                  <a:rPr lang="en-US" dirty="0" smtClean="0">
                    <a:latin typeface="+mn-lt"/>
                  </a:rPr>
                  <a:t>Indeed, the following computes </a:t>
                </a:r>
                <a14:m>
                  <m:oMath xmlns:m="http://schemas.openxmlformats.org/officeDocument/2006/math">
                    <m:r>
                      <a:rPr lang="en-US" i="1" dirty="0" smtClean="0">
                        <a:latin typeface="Cambria Math" panose="02040503050406030204" pitchFamily="18" charset="0"/>
                      </a:rPr>
                      <m:t>𝑢</m:t>
                    </m:r>
                  </m:oMath>
                </a14:m>
                <a:r>
                  <a:rPr lang="en-US" dirty="0" smtClean="0">
                    <a:latin typeface="+mn-lt"/>
                  </a:rPr>
                  <a:t> from this state, where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e>
                    </m:func>
                  </m:oMath>
                </a14:m>
                <a:endParaRPr lang="en-US" dirty="0" smtClean="0">
                  <a:latin typeface="+mn-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2400" y="3074876"/>
                <a:ext cx="9831938" cy="830997"/>
              </a:xfrm>
              <a:prstGeom prst="rect">
                <a:avLst/>
              </a:prstGeom>
              <a:blipFill rotWithShape="0">
                <a:blip r:embed="rId2"/>
                <a:stretch>
                  <a:fillRect l="-930"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90600" y="1905000"/>
                <a:ext cx="873957" cy="769441"/>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m:t>
                      </m:r>
                    </m:oMath>
                  </m:oMathPara>
                </a14:m>
                <a:endParaRPr lang="en-US" sz="4400" dirty="0">
                  <a:latin typeface="+mn-l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990600" y="1905000"/>
                <a:ext cx="873957" cy="76944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55578" y="972121"/>
                <a:ext cx="9144000" cy="2102755"/>
              </a:xfrm>
              <a:prstGeom prst="rect">
                <a:avLst/>
              </a:prstGeom>
              <a:noFill/>
            </p:spPr>
            <p:txBody>
              <a:bodyPr wrap="square" rtlCol="0">
                <a:spAutoFit/>
              </a:bodyPr>
              <a:lstStyle/>
              <a:p>
                <a:pPr algn="l"/>
                <a:r>
                  <a:rPr lang="en-US" dirty="0" smtClean="0">
                    <a:latin typeface="+mn-lt"/>
                  </a:rPr>
                  <a:t> </a:t>
                </a:r>
                <a:r>
                  <a:rPr lang="en-US" dirty="0" err="1" smtClean="0">
                    <a:latin typeface="+mn-lt"/>
                  </a:rPr>
                  <a:t>Coset</a:t>
                </a:r>
                <a:r>
                  <a:rPr lang="en-US" dirty="0" smtClean="0">
                    <a:latin typeface="+mn-lt"/>
                  </a:rPr>
                  <a:t> state: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Ψ</m:t>
                            </m:r>
                          </m:e>
                          <m:sub>
                            <m:r>
                              <a:rPr lang="en-US" b="0" i="1" smtClean="0">
                                <a:latin typeface="Cambria Math" panose="02040503050406030204" pitchFamily="18" charset="0"/>
                              </a:rPr>
                              <m:t>ℓ</m:t>
                            </m:r>
                          </m:sub>
                        </m:sSub>
                        <m:r>
                          <a:rPr lang="en-US" b="0" i="1" smtClean="0">
                            <a:latin typeface="Cambria Math" panose="02040503050406030204" pitchFamily="18" charset="0"/>
                          </a:rPr>
                          <m:t>〉</m:t>
                        </m:r>
                      </m:e>
                      <m:sub>
                        <m:r>
                          <a:rPr lang="en-US" b="0" i="1" smtClean="0">
                            <a:latin typeface="Cambria Math" panose="02040503050406030204" pitchFamily="18" charset="0"/>
                          </a:rPr>
                          <m:t> </m:t>
                        </m:r>
                      </m:sub>
                    </m:sSub>
                    <m:r>
                      <a:rPr lang="en-US" b="0" i="1" smtClean="0">
                        <a:latin typeface="Cambria Math" panose="02040503050406030204" pitchFamily="18" charset="0"/>
                      </a:rPr>
                      <m:t>= </m:t>
                    </m:r>
                    <m:m>
                      <m:mPr>
                        <m:mcs>
                          <m:mc>
                            <m:mcPr>
                              <m:count m:val="2"/>
                              <m:mcJc m:val="center"/>
                            </m:mcPr>
                          </m:mc>
                        </m:mcs>
                        <m:ctrlPr>
                          <a:rPr lang="en-US" i="1" smtClean="0">
                            <a:latin typeface="Cambria Math" panose="02040503050406030204" pitchFamily="18" charset="0"/>
                          </a:rPr>
                        </m:ctrlPr>
                      </m:mPr>
                      <m:mr>
                        <m:e>
                          <m:f>
                            <m:fPr>
                              <m:ctrlPr>
                                <a:rPr lang="en-US" b="0" i="1" smtClean="0">
                                  <a:latin typeface="Cambria Math" panose="02040503050406030204" pitchFamily="18" charset="0"/>
                                </a:rPr>
                              </m:ctrlPr>
                            </m:fPr>
                            <m:num>
                              <m:r>
                                <m:rPr>
                                  <m:brk m:alnAt="7"/>
                                </m:rP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1  </m:t>
                                  </m:r>
                                  <m:r>
                                    <m:rPr>
                                      <m:brk m:alnAt="7"/>
                                    </m:rPr>
                                    <a:rPr lang="en-US" b="0" i="1" smtClean="0">
                                      <a:latin typeface="Cambria Math" panose="02040503050406030204" pitchFamily="18" charset="0"/>
                                    </a:rPr>
                                    <m:t>𝜔</m:t>
                                  </m:r>
                                </m:e>
                                <m:sub>
                                  <m:r>
                                    <m:rPr>
                                      <m:brk m:alnAt="7"/>
                                    </m:rPr>
                                    <a:rPr lang="en-US" b="0" i="1" smtClean="0">
                                      <a:latin typeface="Cambria Math" panose="02040503050406030204" pitchFamily="18" charset="0"/>
                                    </a:rPr>
                                    <m:t>𝑛</m:t>
                                  </m:r>
                                </m:sub>
                                <m:sup>
                                  <m:r>
                                    <m:rPr>
                                      <m:brk m:alnAt="7"/>
                                    </m:rPr>
                                    <a:rPr lang="en-US" b="0" i="1" smtClean="0">
                                      <a:latin typeface="Cambria Math" panose="02040503050406030204" pitchFamily="18" charset="0"/>
                                    </a:rPr>
                                    <m:t>ℓ</m:t>
                                  </m:r>
                                  <m:r>
                                    <a:rPr lang="en-US" b="0" i="1" smtClean="0">
                                      <a:latin typeface="Cambria Math" panose="02040503050406030204" pitchFamily="18" charset="0"/>
                                    </a:rPr>
                                    <m:t>𝑢</m:t>
                                  </m:r>
                                </m:sup>
                              </m:sSubSup>
                            </m:e>
                          </m:d>
                        </m:e>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d>
                            <m:dPr>
                              <m:endChr m:val="〉"/>
                              <m:ctrlPr>
                                <a:rPr lang="en-US" b="0" i="1" smtClean="0">
                                  <a:latin typeface="Cambria Math" panose="02040503050406030204" pitchFamily="18" charset="0"/>
                                </a:rPr>
                              </m:ctrlPr>
                            </m:dPr>
                            <m:e>
                              <m:r>
                                <a:rPr lang="en-US" b="0" i="1" smtClean="0">
                                  <a:latin typeface="Cambria Math" panose="02040503050406030204" pitchFamily="18" charset="0"/>
                                </a:rPr>
                                <m:t> </m:t>
                              </m:r>
                            </m:e>
                            <m:e>
                              <m:r>
                                <a:rPr lang="en-US" b="0" i="1" smtClean="0">
                                  <a:latin typeface="Cambria Math" panose="02040503050406030204" pitchFamily="18" charset="0"/>
                                </a:rPr>
                                <m:t>0</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ℓ</m:t>
                              </m:r>
                              <m:r>
                                <a:rPr lang="en-US" b="0" i="1" smtClean="0">
                                  <a:latin typeface="Cambria Math" panose="02040503050406030204" pitchFamily="18" charset="0"/>
                                </a:rPr>
                                <m:t>𝑢</m:t>
                              </m:r>
                            </m:sup>
                          </m:sSub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i="1">
                              <a:latin typeface="Cambria Math" panose="02040503050406030204" pitchFamily="18" charset="0"/>
                            </a:rPr>
                            <m:t> </m:t>
                          </m:r>
                        </m:e>
                      </m:mr>
                    </m:m>
                  </m:oMath>
                </a14:m>
                <a:endParaRPr lang="en-US" i="1" dirty="0">
                  <a:latin typeface="Cambria Math" panose="02040503050406030204" pitchFamily="18" charset="0"/>
                </a:endParaRPr>
              </a:p>
              <a:p>
                <a:pPr algn="l"/>
                <a:endParaRPr lang="en-US" dirty="0" smtClean="0"/>
              </a:p>
              <a:p>
                <a:pPr algn="l"/>
                <a:r>
                  <a:rPr lang="en-US" dirty="0" smtClean="0"/>
                  <a:t> </a:t>
                </a:r>
                <a14:m>
                  <m:oMath xmlns:m="http://schemas.openxmlformats.org/officeDocument/2006/math">
                    <m:r>
                      <a:rPr lang="en-US" b="0" i="1" smtClean="0">
                        <a:latin typeface="Cambria Math" panose="02040503050406030204" pitchFamily="18" charset="0"/>
                      </a:rPr>
                      <m:t>𝑘</m:t>
                    </m:r>
                  </m:oMath>
                </a14:m>
                <a:r>
                  <a:rPr lang="en-US" dirty="0" smtClean="0">
                    <a:latin typeface="+mn-lt"/>
                  </a:rPr>
                  <a:t> copies: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Ψ</m:t>
                                </m:r>
                              </m:e>
                              <m:sub>
                                <m:sSub>
                                  <m:sSubPr>
                                    <m:ctrlPr>
                                      <a:rPr lang="en-US" b="0" i="1" smtClean="0">
                                        <a:latin typeface="Cambria Math" panose="02040503050406030204" pitchFamily="18" charset="0"/>
                                      </a:rPr>
                                    </m:ctrlPr>
                                  </m:sSubPr>
                                  <m:e>
                                    <m:r>
                                      <a:rPr lang="en-US" i="1">
                                        <a:latin typeface="Cambria Math" panose="02040503050406030204" pitchFamily="18" charset="0"/>
                                      </a:rPr>
                                      <m:t>ℓ</m:t>
                                    </m:r>
                                  </m:e>
                                  <m:sub>
                                    <m:r>
                                      <a:rPr lang="en-US" b="0" i="1" smtClean="0">
                                        <a:latin typeface="Cambria Math" panose="02040503050406030204" pitchFamily="18" charset="0"/>
                                      </a:rPr>
                                      <m:t>1</m:t>
                                    </m:r>
                                  </m:sub>
                                </m:sSub>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𝑘</m:t>
                                </m:r>
                              </m:sub>
                            </m:sSub>
                          </m:sub>
                        </m:sSub>
                        <m:r>
                          <a:rPr lang="en-US" b="0" i="1" smtClean="0">
                            <a:latin typeface="Cambria Math" panose="02040503050406030204" pitchFamily="18" charset="0"/>
                          </a:rPr>
                          <m:t>〉</m:t>
                        </m:r>
                      </m:e>
                      <m:sub>
                        <m:r>
                          <a:rPr lang="en-US" i="1">
                            <a:latin typeface="Cambria Math" panose="02040503050406030204" pitchFamily="18" charset="0"/>
                          </a:rPr>
                          <m:t> </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e>
                      <m:sub>
                        <m:r>
                          <a:rPr lang="en-US" b="0" i="1" smtClean="0">
                            <a:latin typeface="Cambria Math" panose="02040503050406030204" pitchFamily="18" charset="0"/>
                          </a:rPr>
                          <m:t>  </m:t>
                        </m:r>
                        <m:r>
                          <a:rPr lang="en-US" b="0" i="1" smtClean="0">
                            <a:latin typeface="Cambria Math" panose="02040503050406030204" pitchFamily="18" charset="0"/>
                          </a:rPr>
                          <m:t>𝑖</m:t>
                        </m:r>
                      </m:sub>
                    </m:sSub>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d>
                      <m:dPr>
                        <m:endChr m:val="〉"/>
                        <m:ctrlPr>
                          <a:rPr lang="en-US" i="1">
                            <a:latin typeface="Cambria Math" panose="02040503050406030204" pitchFamily="18" charset="0"/>
                          </a:rPr>
                        </m:ctrlPr>
                      </m:dPr>
                      <m:e>
                        <m:r>
                          <a:rPr lang="en-US" i="1">
                            <a:latin typeface="Cambria Math" panose="02040503050406030204" pitchFamily="18" charset="0"/>
                          </a:rPr>
                          <m:t> </m:t>
                        </m:r>
                      </m:e>
                      <m:e>
                        <m:r>
                          <a:rPr lang="en-US" i="1">
                            <a:latin typeface="Cambria Math" panose="02040503050406030204" pitchFamily="18" charset="0"/>
                          </a:rPr>
                          <m:t>0</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𝑛</m:t>
                        </m:r>
                      </m:sub>
                      <m:sup>
                        <m:sSub>
                          <m:sSubPr>
                            <m:ctrlPr>
                              <a:rPr lang="en-US" b="0" i="1" smtClean="0">
                                <a:latin typeface="Cambria Math" panose="02040503050406030204" pitchFamily="18" charset="0"/>
                              </a:rPr>
                            </m:ctrlPr>
                          </m:sSubPr>
                          <m:e>
                            <m:r>
                              <a:rPr lang="en-US" i="1">
                                <a:latin typeface="Cambria Math" panose="02040503050406030204" pitchFamily="18" charset="0"/>
                              </a:rPr>
                              <m:t>ℓ</m:t>
                            </m:r>
                          </m:e>
                          <m:sub>
                            <m:r>
                              <a:rPr lang="en-US" b="0" i="1" smtClean="0">
                                <a:latin typeface="Cambria Math" panose="02040503050406030204" pitchFamily="18" charset="0"/>
                              </a:rPr>
                              <m:t>𝑖</m:t>
                            </m:r>
                          </m:sub>
                        </m:sSub>
                        <m:r>
                          <a:rPr lang="en-US" i="1">
                            <a:latin typeface="Cambria Math" panose="02040503050406030204" pitchFamily="18" charset="0"/>
                          </a:rPr>
                          <m:t>𝑢</m:t>
                        </m:r>
                      </m:sup>
                    </m:sSubSup>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oMath>
                </a14:m>
                <a:endParaRPr lang="en-US" i="1" dirty="0">
                  <a:latin typeface="Cambria Math" panose="02040503050406030204" pitchFamily="18" charset="0"/>
                </a:endParaRPr>
              </a:p>
              <a:p>
                <a:pPr algn="l"/>
                <a:r>
                  <a:rPr lang="en-US" i="1" dirty="0" smtClean="0">
                    <a:latin typeface="Cambria Math" panose="02040503050406030204" pitchFamily="18" charset="0"/>
                  </a:rPr>
                  <a:t> </a:t>
                </a:r>
                <a:endParaRPr lang="en-US" i="1" dirty="0">
                  <a:latin typeface="Cambria Math"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55578" y="972121"/>
                <a:ext cx="9144000" cy="2102755"/>
              </a:xfrm>
              <a:prstGeom prst="rect">
                <a:avLst/>
              </a:prstGeom>
              <a:blipFill rotWithShape="0">
                <a:blip r:embed="rId4"/>
                <a:stretch>
                  <a:fillRect l="-2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81000" y="4109914"/>
                <a:ext cx="9831938" cy="276267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r>
                                <a:rPr lang="en-US" b="0" i="1" smtClean="0">
                                  <a:latin typeface="Cambria Math" panose="02040503050406030204" pitchFamily="18" charset="0"/>
                                </a:rPr>
                                <m:t>𝑘</m:t>
                              </m:r>
                            </m:sup>
                          </m:sSup>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𝑛</m:t>
                              </m:r>
                            </m:sub>
                            <m:sup>
                              <m:r>
                                <a:rPr lang="en-US" b="0" i="1" smtClean="0">
                                  <a:latin typeface="Cambria Math" panose="02040503050406030204" pitchFamily="18" charset="0"/>
                                </a:rPr>
                                <m:t>𝑢</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p>
                          </m:sSub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𝑘</m:t>
                              </m:r>
                            </m:sub>
                          </m:sSub>
                          <m:r>
                            <a:rPr lang="en-US" b="0" i="1" smtClean="0">
                              <a:latin typeface="Cambria Math" panose="02040503050406030204" pitchFamily="18" charset="0"/>
                            </a:rPr>
                            <m:t>〉</m:t>
                          </m:r>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𝑘</m:t>
                              </m:r>
                            </m:sup>
                          </m:sSup>
                        </m:sub>
                        <m:sup/>
                        <m:e>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𝑛</m:t>
                              </m:r>
                            </m:sub>
                            <m:sup>
                              <m:r>
                                <a:rPr lang="en-US" i="1">
                                  <a:latin typeface="Cambria Math" panose="02040503050406030204" pitchFamily="18" charset="0"/>
                                </a:rPr>
                                <m:t>𝑢</m:t>
                              </m:r>
                              <m:sSub>
                                <m:sSubPr>
                                  <m:ctrlPr>
                                    <a:rPr lang="en-US" i="1">
                                      <a:latin typeface="Cambria Math" panose="02040503050406030204" pitchFamily="18" charset="0"/>
                                    </a:rPr>
                                  </m:ctrlPr>
                                </m:sSubPr>
                                <m:e>
                                  <m:r>
                                    <a:rPr lang="en-US" i="1">
                                      <a:latin typeface="Cambria Math" panose="02040503050406030204" pitchFamily="18" charset="0"/>
                                    </a:rPr>
                                    <m:t>ℓ</m:t>
                                  </m:r>
                                </m:e>
                                <m:sub>
                                  <m:r>
                                    <a:rPr lang="en-US" i="1">
                                      <a:latin typeface="Cambria Math" panose="02040503050406030204" pitchFamily="18" charset="0"/>
                                    </a:rPr>
                                    <m:t>𝑖</m:t>
                                  </m:r>
                                </m:sub>
                              </m:sSub>
                              <m:sSub>
                                <m:sSubPr>
                                  <m:ctrlPr>
                                    <a:rPr lang="en-US" b="0" i="1" smtClean="0">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sub>
                              </m:sSub>
                            </m:sup>
                          </m:sSub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r>
                            <a:rPr lang="en-US" i="1">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𝑚𝑜𝑑</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 〉</m:t>
                      </m:r>
                    </m:oMath>
                  </m:oMathPara>
                </a14:m>
                <a:endParaRPr lang="en-US" i="1" dirty="0" smtClean="0">
                  <a:latin typeface="Cambria Math" panose="02040503050406030204" pitchFamily="18" charset="0"/>
                </a:endParaRPr>
              </a:p>
              <a:p>
                <a:pPr algn="l"/>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𝑦</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−1</m:t>
                                  </m:r>
                                </m:e>
                              </m:d>
                            </m:e>
                            <m:sup>
                              <m:r>
                                <a:rPr lang="en-US" b="0" i="1" smtClean="0">
                                  <a:latin typeface="Cambria Math" panose="02040503050406030204" pitchFamily="18" charset="0"/>
                                </a:rPr>
                                <m:t> </m:t>
                              </m:r>
                            </m:sup>
                          </m:sSup>
                        </m:sub>
                        <m:sup/>
                        <m:e>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𝑛</m:t>
                              </m:r>
                            </m:sub>
                            <m:sup>
                              <m:r>
                                <a:rPr lang="en-US" i="1">
                                  <a:latin typeface="Cambria Math" panose="02040503050406030204" pitchFamily="18" charset="0"/>
                                </a:rPr>
                                <m:t>𝑢</m:t>
                              </m:r>
                              <m:r>
                                <a:rPr lang="en-US" b="0" i="1" smtClean="0">
                                  <a:latin typeface="Cambria Math" panose="02040503050406030204" pitchFamily="18" charset="0"/>
                                </a:rPr>
                                <m:t>𝑦</m:t>
                              </m:r>
                            </m:sup>
                          </m:sSubSup>
                          <m:r>
                            <a:rPr lang="en-US" i="1">
                              <a:latin typeface="Cambria Math" panose="02040503050406030204" pitchFamily="18" charset="0"/>
                            </a:rPr>
                            <m:t> |</m:t>
                          </m:r>
                          <m:r>
                            <a:rPr lang="en-US" b="0" i="1" smtClean="0">
                              <a:latin typeface="Cambria Math" panose="02040503050406030204" pitchFamily="18" charset="0"/>
                            </a:rPr>
                            <m:t>0</m:t>
                          </m:r>
                          <m:r>
                            <a:rPr lang="en-US" i="1">
                              <a:latin typeface="Cambria Math" panose="02040503050406030204" pitchFamily="18" charset="0"/>
                            </a:rPr>
                            <m:t>〉</m:t>
                          </m:r>
                        </m:e>
                      </m:nary>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 </m:t>
                      </m:r>
                      <m:r>
                        <a:rPr lang="en-US" i="1">
                          <a:latin typeface="Cambria Math" panose="02040503050406030204" pitchFamily="18" charset="0"/>
                        </a:rPr>
                        <m:t>𝑚𝑜𝑑</m:t>
                      </m:r>
                      <m:r>
                        <a:rPr lang="en-US"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rPr>
                        <m:t> 〉</m:t>
                      </m:r>
                    </m:oMath>
                  </m:oMathPara>
                </a14:m>
                <a:endParaRPr lang="en-US" i="1" dirty="0">
                  <a:latin typeface="Cambria Math" panose="02040503050406030204" pitchFamily="18" charset="0"/>
                </a:endParaRPr>
              </a:p>
              <a:p>
                <a:pPr algn="l"/>
                <a:endParaRPr lang="en-US" i="1" dirty="0" smtClean="0">
                  <a:latin typeface="Cambria Math" panose="02040503050406030204" pitchFamily="18" charset="0"/>
                </a:endParaRPr>
              </a:p>
              <a:p>
                <a:pPr algn="l"/>
                <a:r>
                  <a:rPr lang="en-US" i="1" dirty="0" smtClean="0">
                    <a:latin typeface="Cambria Math" panose="02040503050406030204" pitchFamily="18" charset="0"/>
                  </a:rPr>
                  <a:t> </a:t>
                </a:r>
                <a:endParaRPr lang="en-US" i="1" dirty="0">
                  <a:latin typeface="Cambria Math"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81000" y="4109914"/>
                <a:ext cx="9831938" cy="276267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705600" y="5260420"/>
                <a:ext cx="10079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705600" y="5260420"/>
                <a:ext cx="1007968" cy="461665"/>
              </a:xfrm>
              <a:prstGeom prst="rect">
                <a:avLst/>
              </a:prstGeom>
              <a:blipFill rotWithShape="0">
                <a:blip r:embed="rId6"/>
                <a:stretch>
                  <a:fillRect b="-19737"/>
                </a:stretch>
              </a:blipFill>
            </p:spPr>
            <p:txBody>
              <a:bodyPr/>
              <a:lstStyle/>
              <a:p>
                <a:r>
                  <a:rPr lang="en-US">
                    <a:noFill/>
                  </a:rPr>
                  <a:t> </a:t>
                </a:r>
              </a:p>
            </p:txBody>
          </p:sp>
        </mc:Fallback>
      </mc:AlternateContent>
    </p:spTree>
    <p:extLst>
      <p:ext uri="{BB962C8B-B14F-4D97-AF65-F5344CB8AC3E}">
        <p14:creationId xmlns:p14="http://schemas.microsoft.com/office/powerpoint/2010/main" val="1471407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Challenge: solve the Dihedral HSP !</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37</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9" name="TextBox 8"/>
              <p:cNvSpPr txBox="1"/>
              <p:nvPr/>
            </p:nvSpPr>
            <p:spPr>
              <a:xfrm>
                <a:off x="304800" y="2658722"/>
                <a:ext cx="9831938" cy="3416320"/>
              </a:xfrm>
              <a:prstGeom prst="rect">
                <a:avLst/>
              </a:prstGeom>
              <a:noFill/>
            </p:spPr>
            <p:txBody>
              <a:bodyPr wrap="square" rtlCol="0">
                <a:spAutoFit/>
              </a:bodyPr>
              <a:lstStyle/>
              <a:p>
                <a:pPr algn="l"/>
                <a:r>
                  <a:rPr lang="en-US" dirty="0" smtClean="0">
                    <a:latin typeface="+mn-lt"/>
                  </a:rPr>
                  <a:t>Reductions: </a:t>
                </a:r>
                <a:r>
                  <a:rPr lang="en-US" b="1" dirty="0" smtClean="0">
                    <a:solidFill>
                      <a:srgbClr val="0000FF"/>
                    </a:solidFill>
                    <a:latin typeface="+mn-lt"/>
                  </a:rPr>
                  <a:t>[Regev, FOCS 2002]</a:t>
                </a:r>
              </a:p>
              <a:p>
                <a:pPr algn="l"/>
                <a:endParaRPr lang="en-US" b="1" dirty="0">
                  <a:solidFill>
                    <a:srgbClr val="0000FF"/>
                  </a:solidFill>
                  <a:latin typeface="+mn-lt"/>
                </a:endParaRPr>
              </a:p>
              <a:p>
                <a:pPr algn="l"/>
                <a:r>
                  <a:rPr lang="en-US" b="1" dirty="0" smtClean="0">
                    <a:solidFill>
                      <a:schemeClr val="tx1"/>
                    </a:solidFill>
                    <a:latin typeface="+mn-lt"/>
                  </a:rPr>
                  <a:t>Shortest-Vector-in-Lattice</a:t>
                </a:r>
                <a14:m>
                  <m:oMath xmlns:m="http://schemas.openxmlformats.org/officeDocument/2006/math">
                    <m:r>
                      <a:rPr lang="en-US" sz="2000" b="1" i="0" baseline="30000" smtClean="0">
                        <a:solidFill>
                          <a:schemeClr val="tx1"/>
                        </a:solidFill>
                        <a:latin typeface="Cambria Math" panose="02040503050406030204" pitchFamily="18" charset="0"/>
                      </a:rPr>
                      <m:t>∗</m:t>
                    </m:r>
                  </m:oMath>
                </a14:m>
                <a:r>
                  <a:rPr lang="en-US" b="1" dirty="0" smtClean="0">
                    <a:solidFill>
                      <a:schemeClr val="tx1"/>
                    </a:solidFill>
                    <a:latin typeface="+mn-lt"/>
                  </a:rPr>
                  <a:t> </a:t>
                </a:r>
                <a14:m>
                  <m:oMath xmlns:m="http://schemas.openxmlformats.org/officeDocument/2006/math">
                    <m:r>
                      <a:rPr lang="en-US" b="1" i="1">
                        <a:latin typeface="Cambria Math" panose="02040503050406030204" pitchFamily="18" charset="0"/>
                      </a:rPr>
                      <m:t>≤ </m:t>
                    </m:r>
                  </m:oMath>
                </a14:m>
                <a:r>
                  <a:rPr lang="en-US" b="1" dirty="0" smtClean="0">
                    <a:latin typeface="+mn-lt"/>
                  </a:rPr>
                  <a:t>Dihedral HSP </a:t>
                </a:r>
                <a14:m>
                  <m:oMath xmlns:m="http://schemas.openxmlformats.org/officeDocument/2006/math">
                    <m:r>
                      <a:rPr lang="en-US" b="1" i="1" smtClean="0">
                        <a:latin typeface="Cambria Math" panose="02040503050406030204" pitchFamily="18" charset="0"/>
                      </a:rPr>
                      <m:t>≤ </m:t>
                    </m:r>
                  </m:oMath>
                </a14:m>
                <a:r>
                  <a:rPr lang="en-US" b="1" dirty="0" smtClean="0">
                    <a:latin typeface="+mn-lt"/>
                  </a:rPr>
                  <a:t>Subset Sum (average)</a:t>
                </a:r>
              </a:p>
              <a:p>
                <a:pPr algn="l"/>
                <a:endParaRPr lang="en-US" dirty="0">
                  <a:latin typeface="+mn-lt"/>
                </a:endParaRPr>
              </a:p>
              <a:p>
                <a:pPr algn="l"/>
                <a:r>
                  <a:rPr lang="en-US" dirty="0" smtClean="0">
                    <a:latin typeface="+mn-lt"/>
                  </a:rPr>
                  <a:t>and:   </a:t>
                </a:r>
                <a:r>
                  <a:rPr lang="en-US" b="1" dirty="0" smtClean="0">
                    <a:latin typeface="+mn-lt"/>
                  </a:rPr>
                  <a:t>Dihedral </a:t>
                </a:r>
                <a:r>
                  <a:rPr lang="en-US" b="1" dirty="0">
                    <a:latin typeface="+mn-lt"/>
                  </a:rPr>
                  <a:t>HSP </a:t>
                </a:r>
                <a14:m>
                  <m:oMath xmlns:m="http://schemas.openxmlformats.org/officeDocument/2006/math">
                    <m:r>
                      <a:rPr lang="en-US" b="1" i="1">
                        <a:latin typeface="Cambria Math" panose="02040503050406030204" pitchFamily="18" charset="0"/>
                      </a:rPr>
                      <m:t>≤ </m:t>
                    </m:r>
                  </m:oMath>
                </a14:m>
                <a:r>
                  <a:rPr lang="en-US" b="1" dirty="0" smtClean="0">
                    <a:latin typeface="+mn-lt"/>
                  </a:rPr>
                  <a:t>Learning With Errors (LWE)</a:t>
                </a:r>
                <a:endParaRPr lang="en-US" b="1" dirty="0">
                  <a:latin typeface="+mn-lt"/>
                </a:endParaRPr>
              </a:p>
              <a:p>
                <a:pPr algn="l"/>
                <a:endParaRPr lang="en-US" dirty="0" smtClean="0">
                  <a:latin typeface="+mn-lt"/>
                </a:endParaRPr>
              </a:p>
              <a:p>
                <a:pPr marL="342900" indent="-342900" algn="l">
                  <a:buFont typeface="Arial" panose="020B0604020202020204" pitchFamily="34" charset="0"/>
                  <a:buChar char="•"/>
                </a:pPr>
                <a:r>
                  <a:rPr lang="en-US" dirty="0" smtClean="0">
                    <a:latin typeface="+mn-lt"/>
                  </a:rPr>
                  <a:t>The hardness of the LWE problem is the foundation of the Regev cryptosystem </a:t>
                </a:r>
                <a:r>
                  <a:rPr lang="en-US" b="1" dirty="0" smtClean="0">
                    <a:solidFill>
                      <a:srgbClr val="0000FF"/>
                    </a:solidFill>
                    <a:latin typeface="+mn-lt"/>
                  </a:rPr>
                  <a:t>[Regev, STOC 2003]</a:t>
                </a:r>
                <a:r>
                  <a:rPr lang="en-US" dirty="0" smtClean="0">
                    <a:latin typeface="+mn-lt"/>
                  </a:rPr>
                  <a:t>.</a:t>
                </a:r>
                <a:endParaRPr lang="en-US" b="1" dirty="0">
                  <a:latin typeface="+mn-lt"/>
                </a:endParaRPr>
              </a:p>
              <a:p>
                <a:pPr marL="342900" indent="-342900" algn="l">
                  <a:buFont typeface="Arial" panose="020B0604020202020204" pitchFamily="34" charset="0"/>
                  <a:buChar char="•"/>
                </a:pPr>
                <a:r>
                  <a:rPr lang="en-US" dirty="0" smtClean="0">
                    <a:latin typeface="+mn-lt"/>
                  </a:rPr>
                  <a:t>Currently best known algorithm for Dihedral HSP: </a:t>
                </a:r>
                <a:r>
                  <a:rPr lang="en-US" b="1" smtClean="0">
                    <a:solidFill>
                      <a:srgbClr val="0000FF"/>
                    </a:solidFill>
                    <a:latin typeface="+mn-lt"/>
                  </a:rPr>
                  <a:t>[Kuperberg’03]</a:t>
                </a:r>
                <a:endParaRPr lang="en-US" dirty="0" smtClean="0">
                  <a:solidFill>
                    <a:srgbClr val="0000FF"/>
                  </a:solidFill>
                  <a:latin typeface="+mn-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04800" y="2658722"/>
                <a:ext cx="9831938" cy="3416320"/>
              </a:xfrm>
              <a:prstGeom prst="rect">
                <a:avLst/>
              </a:prstGeom>
              <a:blipFill rotWithShape="0">
                <a:blip r:embed="rId2"/>
                <a:stretch>
                  <a:fillRect l="-930" t="-1426"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73638" y="838200"/>
                <a:ext cx="7503562" cy="1569660"/>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latin typeface="+mn-lt"/>
                  </a:rPr>
                  <a:t>No efficient algorithm for subset sum is known</a:t>
                </a:r>
              </a:p>
              <a:p>
                <a:pPr marL="342900" indent="-342900" algn="l">
                  <a:buFont typeface="Arial" panose="020B0604020202020204" pitchFamily="34" charset="0"/>
                  <a:buChar char="•"/>
                </a:pPr>
                <a:r>
                  <a:rPr lang="en-US" dirty="0" smtClean="0">
                    <a:latin typeface="+mn-lt"/>
                  </a:rPr>
                  <a:t>The problem is NP-complete in the worst case</a:t>
                </a:r>
              </a:p>
              <a:p>
                <a:pPr marL="342900" indent="-342900" algn="l">
                  <a:buFont typeface="Arial" panose="020B0604020202020204" pitchFamily="34" charset="0"/>
                  <a:buChar char="•"/>
                </a:pPr>
                <a:r>
                  <a:rPr lang="en-US" dirty="0" smtClean="0">
                    <a:latin typeface="+mn-lt"/>
                  </a:rPr>
                  <a:t>Here: average case instance, given by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1</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𝑘</m:t>
                            </m:r>
                          </m:sub>
                        </m:sSub>
                      </m:e>
                    </m:d>
                  </m:oMath>
                </a14:m>
                <a:endParaRPr lang="en-US" b="0" dirty="0" smtClean="0">
                  <a:latin typeface="+mn-lt"/>
                </a:endParaRPr>
              </a:p>
              <a:p>
                <a:pPr marL="342900" indent="-342900" algn="l">
                  <a:buFont typeface="Arial" panose="020B0604020202020204" pitchFamily="34" charset="0"/>
                  <a:buChar char="•"/>
                </a:pPr>
                <a:r>
                  <a:rPr lang="en-US" dirty="0" smtClean="0">
                    <a:latin typeface="+mn-lt"/>
                  </a:rPr>
                  <a:t>Potentially easier, but still no efficient algorithm known </a:t>
                </a:r>
              </a:p>
            </p:txBody>
          </p:sp>
        </mc:Choice>
        <mc:Fallback xmlns="">
          <p:sp>
            <p:nvSpPr>
              <p:cNvPr id="14" name="TextBox 13"/>
              <p:cNvSpPr txBox="1">
                <a:spLocks noRot="1" noChangeAspect="1" noMove="1" noResize="1" noEditPoints="1" noAdjustHandles="1" noChangeArrowheads="1" noChangeShapeType="1" noTextEdit="1"/>
              </p:cNvSpPr>
              <p:nvPr/>
            </p:nvSpPr>
            <p:spPr>
              <a:xfrm>
                <a:off x="573638" y="838200"/>
                <a:ext cx="7503562" cy="1569660"/>
              </a:xfrm>
              <a:prstGeom prst="rect">
                <a:avLst/>
              </a:prstGeom>
              <a:blipFill rotWithShape="0">
                <a:blip r:embed="rId3"/>
                <a:stretch>
                  <a:fillRect l="-1056" t="-3113" b="-7782"/>
                </a:stretch>
              </a:blipFill>
            </p:spPr>
            <p:txBody>
              <a:bodyPr/>
              <a:lstStyle/>
              <a:p>
                <a:r>
                  <a:rPr lang="en-US">
                    <a:noFill/>
                  </a:rPr>
                  <a:t> </a:t>
                </a:r>
              </a:p>
            </p:txBody>
          </p:sp>
        </mc:Fallback>
      </mc:AlternateContent>
      <p:sp>
        <p:nvSpPr>
          <p:cNvPr id="3" name="TextBox 2"/>
          <p:cNvSpPr txBox="1"/>
          <p:nvPr/>
        </p:nvSpPr>
        <p:spPr>
          <a:xfrm>
            <a:off x="5792961" y="6492875"/>
            <a:ext cx="1827039" cy="338554"/>
          </a:xfrm>
          <a:prstGeom prst="rect">
            <a:avLst/>
          </a:prstGeom>
          <a:noFill/>
        </p:spPr>
        <p:txBody>
          <a:bodyPr wrap="none" rtlCol="0">
            <a:spAutoFit/>
          </a:bodyPr>
          <a:lstStyle/>
          <a:p>
            <a:r>
              <a:rPr lang="en-US" sz="1600" dirty="0" smtClean="0">
                <a:latin typeface="+mn-lt"/>
              </a:rPr>
              <a:t>*: with gap promise</a:t>
            </a:r>
            <a:endParaRPr lang="en-US" sz="1600" dirty="0">
              <a:latin typeface="+mn-lt"/>
            </a:endParaRPr>
          </a:p>
        </p:txBody>
      </p:sp>
    </p:spTree>
    <p:extLst>
      <p:ext uri="{BB962C8B-B14F-4D97-AF65-F5344CB8AC3E}">
        <p14:creationId xmlns:p14="http://schemas.microsoft.com/office/powerpoint/2010/main" val="30523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kumimoji="0" lang="en-US" b="1" dirty="0" smtClean="0"/>
              <a:t>Graph Isomorphism</a:t>
            </a:r>
            <a:endParaRPr kumimoji="0" lang="en-US" b="1" dirty="0"/>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grpSp>
        <p:nvGrpSpPr>
          <p:cNvPr id="2" name="Group 3"/>
          <p:cNvGrpSpPr>
            <a:grpSpLocks/>
          </p:cNvGrpSpPr>
          <p:nvPr/>
        </p:nvGrpSpPr>
        <p:grpSpPr bwMode="auto">
          <a:xfrm>
            <a:off x="1139825" y="1633538"/>
            <a:ext cx="6692900" cy="2740025"/>
            <a:chOff x="288" y="763"/>
            <a:chExt cx="5042" cy="2302"/>
          </a:xfrm>
        </p:grpSpPr>
        <p:pic>
          <p:nvPicPr>
            <p:cNvPr id="8" name="Picture 4"/>
            <p:cNvPicPr>
              <a:picLocks noChangeAspect="1" noChangeArrowheads="1"/>
            </p:cNvPicPr>
            <p:nvPr>
              <p:custDataLst>
                <p:tags r:id="rId4"/>
              </p:custDataLst>
            </p:nvPr>
          </p:nvPicPr>
          <p:blipFill>
            <a:blip r:embed="rId7" cstate="print"/>
            <a:srcRect/>
            <a:stretch>
              <a:fillRect/>
            </a:stretch>
          </p:blipFill>
          <p:spPr bwMode="auto">
            <a:xfrm>
              <a:off x="288" y="816"/>
              <a:ext cx="2592" cy="2227"/>
            </a:xfrm>
            <a:prstGeom prst="rect">
              <a:avLst/>
            </a:prstGeom>
            <a:noFill/>
            <a:ln w="9525">
              <a:noFill/>
              <a:miter lim="800000"/>
              <a:headEnd/>
              <a:tailEnd/>
            </a:ln>
            <a:effectLst/>
          </p:spPr>
        </p:pic>
        <p:pic>
          <p:nvPicPr>
            <p:cNvPr id="9" name="Picture 5"/>
            <p:cNvPicPr>
              <a:picLocks noChangeAspect="1" noChangeArrowheads="1"/>
            </p:cNvPicPr>
            <p:nvPr>
              <p:custDataLst>
                <p:tags r:id="rId5"/>
              </p:custDataLst>
            </p:nvPr>
          </p:nvPicPr>
          <p:blipFill>
            <a:blip r:embed="rId8" cstate="print"/>
            <a:srcRect/>
            <a:stretch>
              <a:fillRect/>
            </a:stretch>
          </p:blipFill>
          <p:spPr bwMode="auto">
            <a:xfrm>
              <a:off x="3024" y="763"/>
              <a:ext cx="2306" cy="2302"/>
            </a:xfrm>
            <a:prstGeom prst="rect">
              <a:avLst/>
            </a:prstGeom>
            <a:noFill/>
            <a:ln w="9525">
              <a:noFill/>
              <a:miter lim="800000"/>
              <a:headEnd/>
              <a:tailEnd/>
            </a:ln>
            <a:effectLst/>
          </p:spPr>
        </p:pic>
      </p:grpSp>
      <p:sp>
        <p:nvSpPr>
          <p:cNvPr id="10" name="Rectangle 6"/>
          <p:cNvSpPr>
            <a:spLocks noChangeArrowheads="1"/>
          </p:cNvSpPr>
          <p:nvPr>
            <p:custDataLst>
              <p:tags r:id="rId1"/>
            </p:custDataLst>
          </p:nvPr>
        </p:nvSpPr>
        <p:spPr bwMode="auto">
          <a:xfrm>
            <a:off x="267007" y="940713"/>
            <a:ext cx="8608319" cy="430887"/>
          </a:xfrm>
          <a:prstGeom prst="rect">
            <a:avLst/>
          </a:prstGeom>
          <a:noFill/>
          <a:ln w="9525">
            <a:noFill/>
            <a:miter lim="800000"/>
            <a:headEnd/>
            <a:tailEnd/>
          </a:ln>
          <a:effectLst/>
        </p:spPr>
        <p:txBody>
          <a:bodyPr wrap="none">
            <a:spAutoFit/>
          </a:bodyPr>
          <a:lstStyle/>
          <a:p>
            <a:pPr algn="l"/>
            <a:r>
              <a:rPr kumimoji="0" lang="en-US" sz="2200" dirty="0" smtClean="0">
                <a:solidFill>
                  <a:prstClr val="black"/>
                </a:solidFill>
                <a:latin typeface="Calibri" pitchFamily="34" charset="0"/>
                <a:cs typeface="Arial" charset="0"/>
              </a:rPr>
              <a:t>The problem (GI): decide whether two </a:t>
            </a:r>
            <a:r>
              <a:rPr kumimoji="0" lang="en-US" sz="2200" dirty="0">
                <a:solidFill>
                  <a:prstClr val="black"/>
                </a:solidFill>
                <a:latin typeface="Calibri" pitchFamily="34" charset="0"/>
                <a:cs typeface="Arial" charset="0"/>
              </a:rPr>
              <a:t>given graphs </a:t>
            </a:r>
            <a:r>
              <a:rPr kumimoji="0" lang="en-US" sz="2200" dirty="0" smtClean="0">
                <a:solidFill>
                  <a:prstClr val="black"/>
                </a:solidFill>
                <a:latin typeface="Calibri" pitchFamily="34" charset="0"/>
                <a:cs typeface="Arial" charset="0"/>
              </a:rPr>
              <a:t>are isomorphic </a:t>
            </a:r>
            <a:r>
              <a:rPr kumimoji="0" lang="en-US" sz="2200" dirty="0">
                <a:solidFill>
                  <a:prstClr val="black"/>
                </a:solidFill>
                <a:latin typeface="Calibri" pitchFamily="34" charset="0"/>
                <a:cs typeface="Arial" charset="0"/>
              </a:rPr>
              <a:t>or </a:t>
            </a:r>
            <a:r>
              <a:rPr kumimoji="0" lang="en-US" sz="2200" dirty="0" smtClean="0">
                <a:solidFill>
                  <a:prstClr val="black"/>
                </a:solidFill>
                <a:latin typeface="Calibri" pitchFamily="34" charset="0"/>
                <a:cs typeface="Arial" charset="0"/>
              </a:rPr>
              <a:t>not</a:t>
            </a:r>
            <a:endParaRPr kumimoji="0" lang="en-US" sz="2000" dirty="0">
              <a:solidFill>
                <a:prstClr val="black"/>
              </a:solidFill>
              <a:latin typeface="Calibri" pitchFamily="34" charset="0"/>
              <a:cs typeface="Arial" charset="0"/>
            </a:endParaRPr>
          </a:p>
        </p:txBody>
      </p:sp>
      <p:sp>
        <p:nvSpPr>
          <p:cNvPr id="11" name="Rectangle 7"/>
          <p:cNvSpPr>
            <a:spLocks noChangeArrowheads="1"/>
          </p:cNvSpPr>
          <p:nvPr>
            <p:custDataLst>
              <p:tags r:id="rId2"/>
            </p:custDataLst>
          </p:nvPr>
        </p:nvSpPr>
        <p:spPr bwMode="auto">
          <a:xfrm>
            <a:off x="838200" y="4876800"/>
            <a:ext cx="6888162" cy="1243417"/>
          </a:xfrm>
          <a:prstGeom prst="rect">
            <a:avLst/>
          </a:prstGeom>
          <a:noFill/>
          <a:ln w="9525">
            <a:noFill/>
            <a:miter lim="800000"/>
            <a:headEnd/>
            <a:tailEnd/>
          </a:ln>
          <a:effectLst/>
        </p:spPr>
        <p:txBody>
          <a:bodyPr wrap="square">
            <a:spAutoFit/>
          </a:bodyPr>
          <a:lstStyle/>
          <a:p>
            <a:pPr algn="l">
              <a:spcBef>
                <a:spcPct val="20000"/>
              </a:spcBef>
              <a:buClr>
                <a:srgbClr val="FF0000"/>
              </a:buClr>
              <a:buFontTx/>
              <a:buChar char="•"/>
            </a:pPr>
            <a:r>
              <a:rPr kumimoji="0" lang="en-US" sz="2200" dirty="0">
                <a:solidFill>
                  <a:prstClr val="black"/>
                </a:solidFill>
                <a:latin typeface="Meiryo" pitchFamily="34" charset="-128"/>
                <a:ea typeface="Meiryo" pitchFamily="34" charset="-128"/>
                <a:cs typeface="Arial" charset="0"/>
                <a:sym typeface="Symbol" pitchFamily="18" charset="2"/>
              </a:rPr>
              <a:t> </a:t>
            </a:r>
            <a:r>
              <a:rPr kumimoji="0" lang="en-US" sz="2200" dirty="0">
                <a:solidFill>
                  <a:prstClr val="black"/>
                </a:solidFill>
                <a:latin typeface="Calibri" pitchFamily="34" charset="0"/>
                <a:ea typeface="Meiryo" pitchFamily="34" charset="-128"/>
                <a:cs typeface="Arial" charset="0"/>
                <a:sym typeface="Symbol" pitchFamily="18" charset="2"/>
              </a:rPr>
              <a:t>No polynomial time algorithm classical algorithm known</a:t>
            </a:r>
          </a:p>
          <a:p>
            <a:pPr algn="l">
              <a:spcBef>
                <a:spcPct val="20000"/>
              </a:spcBef>
              <a:buClr>
                <a:srgbClr val="FF0000"/>
              </a:buClr>
              <a:buFontTx/>
              <a:buChar char="•"/>
            </a:pPr>
            <a:r>
              <a:rPr kumimoji="0" lang="en-US" sz="2200" dirty="0">
                <a:solidFill>
                  <a:prstClr val="black"/>
                </a:solidFill>
                <a:latin typeface="Calibri" pitchFamily="34" charset="0"/>
                <a:ea typeface="Meiryo" pitchFamily="34" charset="-128"/>
                <a:cs typeface="Arial" charset="0"/>
                <a:sym typeface="Symbol" pitchFamily="18" charset="2"/>
              </a:rPr>
              <a:t> Run-time of best classical algorithm is </a:t>
            </a:r>
          </a:p>
          <a:p>
            <a:pPr algn="l">
              <a:spcBef>
                <a:spcPct val="20000"/>
              </a:spcBef>
              <a:buClr>
                <a:srgbClr val="FF0000"/>
              </a:buClr>
              <a:buFontTx/>
              <a:buChar char="•"/>
            </a:pPr>
            <a:r>
              <a:rPr kumimoji="0" lang="en-US" sz="2200" dirty="0">
                <a:solidFill>
                  <a:prstClr val="black"/>
                </a:solidFill>
                <a:latin typeface="Calibri" pitchFamily="34" charset="0"/>
                <a:ea typeface="Meiryo" pitchFamily="34" charset="-128"/>
                <a:cs typeface="Arial" charset="0"/>
                <a:sym typeface="Symbol" pitchFamily="18" charset="2"/>
              </a:rPr>
              <a:t> </a:t>
            </a:r>
            <a:r>
              <a:rPr kumimoji="0" lang="en-US" sz="2200" dirty="0" smtClean="0">
                <a:solidFill>
                  <a:prstClr val="black"/>
                </a:solidFill>
                <a:latin typeface="Calibri" pitchFamily="34" charset="0"/>
                <a:ea typeface="Meiryo" pitchFamily="34" charset="-128"/>
                <a:cs typeface="Arial" charset="0"/>
                <a:sym typeface="Symbol" pitchFamily="18" charset="2"/>
              </a:rPr>
              <a:t>Unlikely to be NP-complete (sits in </a:t>
            </a:r>
            <a:r>
              <a:rPr kumimoji="0" lang="en-US" sz="2200" dirty="0" err="1" smtClean="0">
                <a:solidFill>
                  <a:prstClr val="black"/>
                </a:solidFill>
                <a:latin typeface="Calibri"/>
                <a:ea typeface="Meiryo" pitchFamily="34" charset="-128"/>
                <a:cs typeface="Arial" charset="0"/>
                <a:sym typeface="Symbol" pitchFamily="18" charset="2"/>
              </a:rPr>
              <a:t>NPcoAM</a:t>
            </a:r>
            <a:r>
              <a:rPr kumimoji="0" lang="en-US" sz="2200" dirty="0" smtClean="0">
                <a:solidFill>
                  <a:prstClr val="black"/>
                </a:solidFill>
                <a:latin typeface="Calibri"/>
                <a:ea typeface="Meiryo" pitchFamily="34" charset="-128"/>
                <a:cs typeface="Arial" charset="0"/>
                <a:sym typeface="Symbol" pitchFamily="18" charset="2"/>
              </a:rPr>
              <a:t>)</a:t>
            </a:r>
            <a:endParaRPr kumimoji="0" lang="en-US" sz="2200" dirty="0">
              <a:solidFill>
                <a:prstClr val="black"/>
              </a:solidFill>
              <a:latin typeface="Meiryo" pitchFamily="34" charset="-128"/>
              <a:ea typeface="Meiryo" pitchFamily="34" charset="-128"/>
              <a:cs typeface="Arial" charset="0"/>
              <a:sym typeface="Symbol" pitchFamily="18" charset="2"/>
            </a:endParaRPr>
          </a:p>
        </p:txBody>
      </p:sp>
      <p:sp>
        <p:nvSpPr>
          <p:cNvPr id="12" name="Text Box 8"/>
          <p:cNvSpPr txBox="1">
            <a:spLocks noChangeArrowheads="1"/>
          </p:cNvSpPr>
          <p:nvPr/>
        </p:nvSpPr>
        <p:spPr bwMode="auto">
          <a:xfrm>
            <a:off x="5955055" y="6611779"/>
            <a:ext cx="2592376" cy="246221"/>
          </a:xfrm>
          <a:prstGeom prst="rect">
            <a:avLst/>
          </a:prstGeom>
          <a:noFill/>
          <a:ln w="9525" algn="ctr">
            <a:noFill/>
            <a:miter lim="800000"/>
            <a:headEnd/>
            <a:tailEnd/>
          </a:ln>
          <a:effectLst/>
        </p:spPr>
        <p:txBody>
          <a:bodyPr wrap="none">
            <a:spAutoFit/>
          </a:bodyPr>
          <a:lstStyle/>
          <a:p>
            <a:r>
              <a:rPr lang="en-US" sz="1000" dirty="0">
                <a:solidFill>
                  <a:prstClr val="black"/>
                </a:solidFill>
              </a:rPr>
              <a:t>[ </a:t>
            </a:r>
            <a:r>
              <a:rPr lang="en-US" sz="1000" dirty="0" smtClean="0">
                <a:solidFill>
                  <a:prstClr val="black"/>
                </a:solidFill>
              </a:rPr>
              <a:t>Slide concept:</a:t>
            </a:r>
            <a:r>
              <a:rPr lang="en-US" sz="1000" dirty="0" smtClean="0">
                <a:solidFill>
                  <a:prstClr val="black"/>
                </a:solidFill>
              </a:rPr>
              <a:t> </a:t>
            </a:r>
            <a:r>
              <a:rPr lang="en-US" sz="1000" dirty="0">
                <a:solidFill>
                  <a:prstClr val="black"/>
                </a:solidFill>
              </a:rPr>
              <a:t>D. </a:t>
            </a:r>
            <a:r>
              <a:rPr lang="en-US" sz="1000" dirty="0" smtClean="0">
                <a:solidFill>
                  <a:prstClr val="black"/>
                </a:solidFill>
              </a:rPr>
              <a:t>Bacon, U Washington </a:t>
            </a:r>
            <a:r>
              <a:rPr lang="en-US" sz="1000" dirty="0">
                <a:solidFill>
                  <a:prstClr val="black"/>
                </a:solidFill>
              </a:rPr>
              <a:t>]</a:t>
            </a:r>
          </a:p>
        </p:txBody>
      </p:sp>
      <p:pic>
        <p:nvPicPr>
          <p:cNvPr id="14" name="Picture 8" descr="txp_fig"/>
          <p:cNvPicPr>
            <a:picLocks noChangeAspect="1" noChangeArrowheads="1"/>
          </p:cNvPicPr>
          <p:nvPr>
            <p:custDataLst>
              <p:tags r:id="rId3"/>
            </p:custDataLst>
          </p:nvPr>
        </p:nvPicPr>
        <p:blipFill>
          <a:blip r:embed="rId9" cstate="print"/>
          <a:srcRect/>
          <a:stretch>
            <a:fillRect/>
          </a:stretch>
        </p:blipFill>
        <p:spPr bwMode="auto">
          <a:xfrm>
            <a:off x="5512672" y="5261520"/>
            <a:ext cx="1466850" cy="298450"/>
          </a:xfrm>
          <a:prstGeom prst="rect">
            <a:avLst/>
          </a:prstGeom>
          <a:noFill/>
          <a:ln w="9525" algn="ctr">
            <a:noFill/>
            <a:miter lim="800000"/>
            <a:headEnd/>
            <a:tailEnd/>
          </a:ln>
          <a:effectLst/>
        </p:spPr>
      </p:pic>
      <p:sp>
        <p:nvSpPr>
          <p:cNvPr id="16" name="Date Placeholder 3"/>
          <p:cNvSpPr>
            <a:spLocks noGrp="1"/>
          </p:cNvSpPr>
          <p:nvPr>
            <p:ph type="dt" sz="half" idx="10"/>
          </p:nvPr>
        </p:nvSpPr>
        <p:spPr>
          <a:xfrm>
            <a:off x="483704" y="6264275"/>
            <a:ext cx="2133600" cy="365125"/>
          </a:xfrm>
        </p:spPr>
        <p:txBody>
          <a:body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18" name="Footer Placeholder 2"/>
          <p:cNvSpPr>
            <a:spLocks noGrp="1"/>
          </p:cNvSpPr>
          <p:nvPr>
            <p:ph type="ftr" sz="quarter" idx="11"/>
          </p:nvPr>
        </p:nvSpPr>
        <p:spPr>
          <a:xfrm>
            <a:off x="3150704" y="6264275"/>
            <a:ext cx="2895600" cy="365125"/>
          </a:xfrm>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19" name="Slide Number Placeholder 4"/>
          <p:cNvSpPr>
            <a:spLocks noGrp="1"/>
          </p:cNvSpPr>
          <p:nvPr>
            <p:ph type="sldNum" sz="quarter" idx="12"/>
          </p:nvPr>
        </p:nvSpPr>
        <p:spPr>
          <a:xfrm>
            <a:off x="6553200" y="6264275"/>
            <a:ext cx="2133600" cy="365125"/>
          </a:xfrm>
        </p:spPr>
        <p:txBody>
          <a:bodyPr/>
          <a:lstStyle/>
          <a:p>
            <a:pPr>
              <a:defRPr/>
            </a:pPr>
            <a:r>
              <a:rPr lang="en-US" dirty="0" smtClean="0">
                <a:solidFill>
                  <a:prstClr val="black">
                    <a:tint val="75000"/>
                  </a:prstClr>
                </a:solidFill>
              </a:rPr>
              <a:t>28</a:t>
            </a:r>
            <a:endParaRPr lang="en-US" dirty="0">
              <a:solidFill>
                <a:prstClr val="black">
                  <a:tint val="75000"/>
                </a:prstClr>
              </a:solidFill>
            </a:endParaRPr>
          </a:p>
        </p:txBody>
      </p:sp>
    </p:spTree>
    <p:extLst>
      <p:ext uri="{BB962C8B-B14F-4D97-AF65-F5344CB8AC3E}">
        <p14:creationId xmlns:p14="http://schemas.microsoft.com/office/powerpoint/2010/main" val="214710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Graph </a:t>
            </a:r>
            <a:r>
              <a:rPr lang="en-US" b="1" dirty="0" err="1" smtClean="0">
                <a:solidFill>
                  <a:schemeClr val="tx2"/>
                </a:solidFill>
              </a:rPr>
              <a:t>Automorphism</a:t>
            </a:r>
            <a:r>
              <a:rPr lang="en-US" b="1" dirty="0" smtClean="0">
                <a:solidFill>
                  <a:schemeClr val="tx2"/>
                </a:solidFill>
              </a:rPr>
              <a:t> and HSP</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39</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1603" name="Picture 3"/>
          <p:cNvPicPr>
            <a:picLocks noChangeAspect="1" noChangeArrowheads="1"/>
          </p:cNvPicPr>
          <p:nvPr/>
        </p:nvPicPr>
        <p:blipFill>
          <a:blip r:embed="rId2" cstate="print"/>
          <a:srcRect/>
          <a:stretch>
            <a:fillRect/>
          </a:stretch>
        </p:blipFill>
        <p:spPr bwMode="auto">
          <a:xfrm>
            <a:off x="381000" y="914400"/>
            <a:ext cx="8229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566179" y="847960"/>
                <a:ext cx="7543800" cy="914400"/>
              </a:xfrm>
            </p:spPr>
            <p:txBody>
              <a:bodyPr/>
              <a:lstStyle/>
              <a:p>
                <a:r>
                  <a:rPr lang="en-US" sz="3300" dirty="0">
                    <a:latin typeface="+mj-lt"/>
                  </a:rPr>
                  <a:t>The </a:t>
                </a:r>
                <a:r>
                  <a:rPr lang="en-US" sz="3300" b="1" dirty="0">
                    <a:solidFill>
                      <a:schemeClr val="tx1">
                        <a:lumMod val="50000"/>
                      </a:schemeClr>
                    </a:solidFill>
                    <a:latin typeface="+mj-lt"/>
                  </a:rPr>
                  <a:t>LIQ</a:t>
                </a:r>
                <a14:m>
                  <m:oMath xmlns:m="http://schemas.openxmlformats.org/officeDocument/2006/math">
                    <m:r>
                      <a:rPr lang="en-US" sz="3300" i="1">
                        <a:solidFill>
                          <a:schemeClr val="tx1">
                            <a:lumMod val="50000"/>
                          </a:schemeClr>
                        </a:solidFill>
                        <a:latin typeface="Cambria Math" panose="02040503050406030204" pitchFamily="18" charset="0"/>
                      </a:rPr>
                      <m:t>𝑈𝑖</m:t>
                    </m:r>
                    <m:r>
                      <a:rPr lang="en-US" sz="3300" i="1">
                        <a:solidFill>
                          <a:schemeClr val="tx1">
                            <a:lumMod val="50000"/>
                          </a:schemeClr>
                        </a:solidFill>
                        <a:latin typeface="Cambria Math" panose="02040503050406030204" pitchFamily="18" charset="0"/>
                      </a:rPr>
                      <m:t>|⟩</m:t>
                    </m:r>
                  </m:oMath>
                </a14:m>
                <a:r>
                  <a:rPr lang="en-US" sz="3300" dirty="0">
                    <a:latin typeface="+mj-lt"/>
                  </a:rPr>
                  <a:t> simulation platform</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566179" y="847960"/>
                <a:ext cx="7543800" cy="914400"/>
              </a:xfrm>
              <a:blipFill>
                <a:blip r:embed="rId3"/>
                <a:stretch>
                  <a:fillRect l="-2183" b="-6000"/>
                </a:stretch>
              </a:blipFill>
            </p:spPr>
            <p:txBody>
              <a:bodyPr/>
              <a:lstStyle/>
              <a:p>
                <a:r>
                  <a:rPr lang="en-US">
                    <a:noFill/>
                  </a:rPr>
                  <a:t> </a:t>
                </a:r>
              </a:p>
            </p:txBody>
          </p:sp>
        </mc:Fallback>
      </mc:AlternateContent>
      <p:sp>
        <p:nvSpPr>
          <p:cNvPr id="6" name="Rectangle 5"/>
          <p:cNvSpPr/>
          <p:nvPr/>
        </p:nvSpPr>
        <p:spPr>
          <a:xfrm>
            <a:off x="1177879" y="4868183"/>
            <a:ext cx="996215" cy="397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Client</a:t>
            </a:r>
          </a:p>
        </p:txBody>
      </p:sp>
      <p:sp>
        <p:nvSpPr>
          <p:cNvPr id="7" name="Rectangle 6"/>
          <p:cNvSpPr/>
          <p:nvPr/>
        </p:nvSpPr>
        <p:spPr>
          <a:xfrm>
            <a:off x="2174092" y="4868183"/>
            <a:ext cx="967340" cy="397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Service</a:t>
            </a:r>
          </a:p>
        </p:txBody>
      </p:sp>
      <p:sp>
        <p:nvSpPr>
          <p:cNvPr id="8" name="Rectangle 7"/>
          <p:cNvSpPr/>
          <p:nvPr/>
        </p:nvSpPr>
        <p:spPr>
          <a:xfrm>
            <a:off x="3141432" y="4868183"/>
            <a:ext cx="1046748" cy="397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Cloud</a:t>
            </a:r>
          </a:p>
        </p:txBody>
      </p:sp>
      <p:sp>
        <p:nvSpPr>
          <p:cNvPr id="10" name="Rectangle 9"/>
          <p:cNvSpPr/>
          <p:nvPr/>
        </p:nvSpPr>
        <p:spPr>
          <a:xfrm>
            <a:off x="188989" y="2154086"/>
            <a:ext cx="754380" cy="39704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F#</a:t>
            </a:r>
          </a:p>
        </p:txBody>
      </p:sp>
      <p:sp>
        <p:nvSpPr>
          <p:cNvPr id="11" name="Rectangle 10"/>
          <p:cNvSpPr/>
          <p:nvPr/>
        </p:nvSpPr>
        <p:spPr>
          <a:xfrm>
            <a:off x="943369" y="2154086"/>
            <a:ext cx="978167" cy="39704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Script</a:t>
            </a:r>
          </a:p>
        </p:txBody>
      </p:sp>
      <p:sp>
        <p:nvSpPr>
          <p:cNvPr id="12" name="Rectangle 11"/>
          <p:cNvSpPr/>
          <p:nvPr/>
        </p:nvSpPr>
        <p:spPr>
          <a:xfrm>
            <a:off x="188989" y="2551129"/>
            <a:ext cx="2710715" cy="39704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Gates …</a:t>
            </a:r>
          </a:p>
        </p:txBody>
      </p:sp>
      <p:sp>
        <p:nvSpPr>
          <p:cNvPr id="13" name="Rectangle 12"/>
          <p:cNvSpPr/>
          <p:nvPr/>
        </p:nvSpPr>
        <p:spPr>
          <a:xfrm>
            <a:off x="689953" y="3872137"/>
            <a:ext cx="1349942" cy="39704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Universal</a:t>
            </a:r>
          </a:p>
        </p:txBody>
      </p:sp>
      <p:sp>
        <p:nvSpPr>
          <p:cNvPr id="14" name="Rectangle 13"/>
          <p:cNvSpPr/>
          <p:nvPr/>
        </p:nvSpPr>
        <p:spPr>
          <a:xfrm>
            <a:off x="2039896" y="3872137"/>
            <a:ext cx="1349942" cy="39704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Stabilizer</a:t>
            </a:r>
          </a:p>
        </p:txBody>
      </p:sp>
      <p:sp>
        <p:nvSpPr>
          <p:cNvPr id="15" name="Rectangle 14"/>
          <p:cNvSpPr/>
          <p:nvPr/>
        </p:nvSpPr>
        <p:spPr>
          <a:xfrm>
            <a:off x="3384900" y="3872137"/>
            <a:ext cx="1349942" cy="39704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Hamiltonian</a:t>
            </a:r>
          </a:p>
        </p:txBody>
      </p:sp>
      <p:sp>
        <p:nvSpPr>
          <p:cNvPr id="16" name="Rectangle 15"/>
          <p:cNvSpPr/>
          <p:nvPr/>
        </p:nvSpPr>
        <p:spPr>
          <a:xfrm>
            <a:off x="3422180" y="2610457"/>
            <a:ext cx="5561838" cy="2465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Circuit</a:t>
            </a:r>
          </a:p>
        </p:txBody>
      </p:sp>
      <p:sp>
        <p:nvSpPr>
          <p:cNvPr id="17" name="Rectangle 16"/>
          <p:cNvSpPr/>
          <p:nvPr/>
        </p:nvSpPr>
        <p:spPr>
          <a:xfrm>
            <a:off x="3422181" y="2851673"/>
            <a:ext cx="1102808"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Optimize</a:t>
            </a:r>
          </a:p>
        </p:txBody>
      </p:sp>
      <p:sp>
        <p:nvSpPr>
          <p:cNvPr id="18" name="Down Arrow 17"/>
          <p:cNvSpPr/>
          <p:nvPr/>
        </p:nvSpPr>
        <p:spPr>
          <a:xfrm>
            <a:off x="1410796" y="2979669"/>
            <a:ext cx="267101" cy="6329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 name="Down Arrow 18"/>
          <p:cNvSpPr/>
          <p:nvPr/>
        </p:nvSpPr>
        <p:spPr>
          <a:xfrm rot="16200000">
            <a:off x="3007855" y="2541416"/>
            <a:ext cx="267101" cy="416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0" name="Rectangle 19"/>
          <p:cNvSpPr/>
          <p:nvPr/>
        </p:nvSpPr>
        <p:spPr>
          <a:xfrm>
            <a:off x="7908726" y="2857178"/>
            <a:ext cx="1058774"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Render…</a:t>
            </a:r>
          </a:p>
        </p:txBody>
      </p:sp>
      <p:sp>
        <p:nvSpPr>
          <p:cNvPr id="21" name="Rectangle 20"/>
          <p:cNvSpPr/>
          <p:nvPr/>
        </p:nvSpPr>
        <p:spPr>
          <a:xfrm>
            <a:off x="7106545" y="2856989"/>
            <a:ext cx="790754"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Export</a:t>
            </a:r>
          </a:p>
        </p:txBody>
      </p:sp>
      <p:sp>
        <p:nvSpPr>
          <p:cNvPr id="22" name="Down Arrow 21"/>
          <p:cNvSpPr/>
          <p:nvPr/>
        </p:nvSpPr>
        <p:spPr>
          <a:xfrm>
            <a:off x="3990286" y="3267313"/>
            <a:ext cx="267101" cy="3453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3" name="Down Arrow 22"/>
          <p:cNvSpPr/>
          <p:nvPr/>
        </p:nvSpPr>
        <p:spPr>
          <a:xfrm>
            <a:off x="2581316" y="4269180"/>
            <a:ext cx="267101" cy="3320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Rectangle 23"/>
          <p:cNvSpPr/>
          <p:nvPr/>
        </p:nvSpPr>
        <p:spPr>
          <a:xfrm>
            <a:off x="1921537" y="2154086"/>
            <a:ext cx="978167" cy="39704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a:t>
            </a:r>
          </a:p>
        </p:txBody>
      </p:sp>
      <p:sp>
        <p:nvSpPr>
          <p:cNvPr id="25" name="Rectangle 24"/>
          <p:cNvSpPr/>
          <p:nvPr/>
        </p:nvSpPr>
        <p:spPr>
          <a:xfrm>
            <a:off x="6238031" y="4848809"/>
            <a:ext cx="1036813" cy="40332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Classical</a:t>
            </a:r>
          </a:p>
        </p:txBody>
      </p:sp>
      <p:sp>
        <p:nvSpPr>
          <p:cNvPr id="26" name="Rectangle 25"/>
          <p:cNvSpPr/>
          <p:nvPr/>
        </p:nvSpPr>
        <p:spPr>
          <a:xfrm>
            <a:off x="7274843" y="4848809"/>
            <a:ext cx="1165859" cy="40332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Quantum</a:t>
            </a:r>
          </a:p>
        </p:txBody>
      </p:sp>
      <p:sp>
        <p:nvSpPr>
          <p:cNvPr id="37" name="Rectangle 36"/>
          <p:cNvSpPr/>
          <p:nvPr/>
        </p:nvSpPr>
        <p:spPr>
          <a:xfrm>
            <a:off x="4545440" y="2853206"/>
            <a:ext cx="733577"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QECC</a:t>
            </a:r>
          </a:p>
        </p:txBody>
      </p:sp>
      <p:sp>
        <p:nvSpPr>
          <p:cNvPr id="38" name="Down Arrow 37"/>
          <p:cNvSpPr/>
          <p:nvPr/>
        </p:nvSpPr>
        <p:spPr>
          <a:xfrm>
            <a:off x="7195017" y="3254221"/>
            <a:ext cx="267101" cy="13338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Rectangle 38"/>
          <p:cNvSpPr/>
          <p:nvPr/>
        </p:nvSpPr>
        <p:spPr>
          <a:xfrm>
            <a:off x="5301590" y="2853077"/>
            <a:ext cx="990390"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Rewrite</a:t>
            </a:r>
          </a:p>
        </p:txBody>
      </p:sp>
      <p:sp>
        <p:nvSpPr>
          <p:cNvPr id="40" name="Rectangle 39"/>
          <p:cNvSpPr/>
          <p:nvPr/>
        </p:nvSpPr>
        <p:spPr>
          <a:xfrm>
            <a:off x="689954" y="3637195"/>
            <a:ext cx="4049827" cy="23290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Simulators</a:t>
            </a:r>
          </a:p>
        </p:txBody>
      </p:sp>
      <p:sp>
        <p:nvSpPr>
          <p:cNvPr id="41" name="Rectangle 40"/>
          <p:cNvSpPr/>
          <p:nvPr/>
        </p:nvSpPr>
        <p:spPr>
          <a:xfrm>
            <a:off x="190249" y="1902073"/>
            <a:ext cx="2710715" cy="25703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Language</a:t>
            </a:r>
          </a:p>
        </p:txBody>
      </p:sp>
      <p:sp>
        <p:nvSpPr>
          <p:cNvPr id="42" name="Rectangle 41"/>
          <p:cNvSpPr/>
          <p:nvPr/>
        </p:nvSpPr>
        <p:spPr>
          <a:xfrm>
            <a:off x="1177878" y="4601183"/>
            <a:ext cx="3010302" cy="260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Runtime</a:t>
            </a:r>
          </a:p>
        </p:txBody>
      </p:sp>
      <p:sp>
        <p:nvSpPr>
          <p:cNvPr id="43" name="Rectangle 42"/>
          <p:cNvSpPr/>
          <p:nvPr/>
        </p:nvSpPr>
        <p:spPr>
          <a:xfrm>
            <a:off x="6238029" y="4587272"/>
            <a:ext cx="2202672" cy="26153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Back End …</a:t>
            </a:r>
          </a:p>
        </p:txBody>
      </p:sp>
      <p:sp>
        <p:nvSpPr>
          <p:cNvPr id="35" name="Bent-Up Arrow 34"/>
          <p:cNvSpPr/>
          <p:nvPr/>
        </p:nvSpPr>
        <p:spPr>
          <a:xfrm rot="16200000" flipH="1">
            <a:off x="4667348" y="3371257"/>
            <a:ext cx="581130" cy="416563"/>
          </a:xfrm>
          <a:prstGeom prst="bentUpArrow">
            <a:avLst>
              <a:gd name="adj1" fmla="val 44657"/>
              <a:gd name="adj2" fmla="val 3013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7" name="Bent-Up Arrow 26"/>
          <p:cNvSpPr/>
          <p:nvPr/>
        </p:nvSpPr>
        <p:spPr>
          <a:xfrm rot="16200000" flipH="1">
            <a:off x="4957095" y="3029033"/>
            <a:ext cx="665926" cy="1105293"/>
          </a:xfrm>
          <a:prstGeom prst="bentUpArrow">
            <a:avLst>
              <a:gd name="adj1" fmla="val 29099"/>
              <a:gd name="adj2" fmla="val 24462"/>
              <a:gd name="adj3" fmla="val 209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3" name="Rectangle 32"/>
          <p:cNvSpPr/>
          <p:nvPr/>
        </p:nvSpPr>
        <p:spPr>
          <a:xfrm>
            <a:off x="6312451" y="2855007"/>
            <a:ext cx="771786" cy="3970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Noise</a:t>
            </a:r>
          </a:p>
        </p:txBody>
      </p:sp>
      <p:sp>
        <p:nvSpPr>
          <p:cNvPr id="34" name="Bent-Up Arrow 33"/>
          <p:cNvSpPr/>
          <p:nvPr/>
        </p:nvSpPr>
        <p:spPr>
          <a:xfrm rot="16200000" flipH="1">
            <a:off x="5428318" y="2596548"/>
            <a:ext cx="634457" cy="2001733"/>
          </a:xfrm>
          <a:prstGeom prst="bentUpArrow">
            <a:avLst>
              <a:gd name="adj1" fmla="val 33604"/>
              <a:gd name="adj2" fmla="val 25000"/>
              <a:gd name="adj3" fmla="val 206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6" name="TextBox 35"/>
          <p:cNvSpPr txBox="1"/>
          <p:nvPr/>
        </p:nvSpPr>
        <p:spPr>
          <a:xfrm>
            <a:off x="1856029" y="1832470"/>
            <a:ext cx="4988258" cy="3801041"/>
          </a:xfrm>
          <a:prstGeom prst="rect">
            <a:avLst/>
          </a:prstGeom>
          <a:solidFill>
            <a:schemeClr val="tx2"/>
          </a:solidFill>
          <a:scene3d>
            <a:camera prst="orthographicFront"/>
            <a:lightRig rig="threePt" dir="t"/>
          </a:scene3d>
          <a:sp3d>
            <a:bevelT/>
          </a:sp3d>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E"/>
                </a:solidFill>
                <a:effectLst/>
                <a:uLnTx/>
                <a:uFillTx/>
                <a:latin typeface="Segoe UI"/>
                <a:ea typeface="ＭＳ Ｐゴシック" pitchFamily="50" charset="-128"/>
                <a:cs typeface="+mn-cs"/>
              </a:rPr>
              <a:t>LIQUi|&gt;: A Software Design Architecture and Domain-Specific Language for Quantum Computing</a:t>
            </a:r>
            <a:r>
              <a:rPr kumimoji="0" lang="en-US" sz="1200" b="0" i="0" u="none" strike="noStrike" kern="1200" cap="none" spc="0" normalizeH="0" baseline="0" noProof="0" dirty="0">
                <a:ln>
                  <a:noFill/>
                </a:ln>
                <a:solidFill>
                  <a:srgbClr val="FFFFFE"/>
                </a:solidFill>
                <a:effectLst/>
                <a:uLnTx/>
                <a:uFillTx/>
                <a:latin typeface="Segoe UI"/>
                <a:ea typeface="ＭＳ Ｐゴシック" pitchFamily="50" charset="-128"/>
                <a:cs typeface="+mn-cs"/>
              </a:rPr>
              <a:t>.  Dave Wecker, Krysta M. Svore</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E"/>
              </a:solidFill>
              <a:effectLst/>
              <a:uLnTx/>
              <a:uFillTx/>
              <a:latin typeface="Segoe UI"/>
              <a:ea typeface="ＭＳ Ｐゴシック"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E"/>
                </a:solidFill>
                <a:effectLst/>
                <a:uLnTx/>
                <a:uFillTx/>
                <a:latin typeface="Segoe UI"/>
                <a:ea typeface="ＭＳ Ｐゴシック" pitchFamily="50" charset="-128"/>
                <a:cs typeface="+mn-cs"/>
              </a:rPr>
              <a:t>Languages, compilers, and computer-aided design tools will be essential for scalable quantum computing, which promises an exponential leap in our ability to execute complex tasks. LIQUi|&gt; is a modular software architecture designed to control quantum hardware. It enables easy programming, compilation, and simulation of quantum algorithms and circuits, and is independent of a specific quantum architecture. LIQUi|&gt; contains an embedded, domain-specific language designed for programming quantum algorithms, with F# as the host language. It also allows the extraction of a circuit data structure that can be used for optimization, rendering, or translation. The circuit can also be exported to external hardware and software environments. Two different simulation environments are available to the user which allow a trade-off between number of qubits and class of operations. LIQUi|&gt; has been implemented on a wide range of runtimes as back-ends with a single user front-end. We describe the significant components of the design architecture and how to express any given quantum algorithm. </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E"/>
              </a:solidFill>
              <a:effectLst/>
              <a:uLnTx/>
              <a:uFillTx/>
              <a:latin typeface="Segoe UI"/>
              <a:ea typeface="ＭＳ Ｐゴシック"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E"/>
                </a:solidFill>
                <a:effectLst/>
                <a:uLnTx/>
                <a:uFillTx/>
                <a:latin typeface="Segoe UI"/>
                <a:ea typeface="ＭＳ Ｐゴシック" pitchFamily="50" charset="-128"/>
                <a:cs typeface="+mn-cs"/>
                <a:hlinkClick r:id="rId4"/>
              </a:rPr>
              <a:t>http://arxiv.org/abs/1402.4467</a:t>
            </a:r>
            <a:r>
              <a:rPr kumimoji="0" lang="en-US" sz="1800" b="0" i="0" u="none" strike="noStrike" kern="1200" cap="none" spc="0" normalizeH="0" baseline="0" noProof="0" dirty="0">
                <a:ln>
                  <a:noFill/>
                </a:ln>
                <a:solidFill>
                  <a:srgbClr val="FFFFFE"/>
                </a:solidFill>
                <a:effectLst/>
                <a:uLnTx/>
                <a:uFillTx/>
                <a:latin typeface="Segoe UI"/>
                <a:ea typeface="ＭＳ Ｐゴシック" pitchFamily="50" charset="-128"/>
                <a:cs typeface="+mn-cs"/>
              </a:rPr>
              <a:t> </a:t>
            </a:r>
          </a:p>
        </p:txBody>
      </p:sp>
    </p:spTree>
    <p:custDataLst>
      <p:tags r:id="rId1"/>
    </p:custDataLst>
    <p:extLst>
      <p:ext uri="{BB962C8B-B14F-4D97-AF65-F5344CB8AC3E}">
        <p14:creationId xmlns:p14="http://schemas.microsoft.com/office/powerpoint/2010/main" val="1711975967"/>
      </p:ext>
    </p:extLst>
  </p:cSld>
  <p:clrMapOvr>
    <a:masterClrMapping/>
  </p:clrMapOvr>
  <mc:AlternateContent xmlns:mc="http://schemas.openxmlformats.org/markup-compatibility/2006" xmlns:p14="http://schemas.microsoft.com/office/powerpoint/2010/main">
    <mc:Choice Requires="p14">
      <p:transition spd="slow" p14:dur="2000" advTm="161872"/>
    </mc:Choice>
    <mc:Fallback xmlns="">
      <p:transition spd="slow" advTm="161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1000"/>
                                        <p:tgtEl>
                                          <p:spTgt spid="17"/>
                                        </p:tgtEl>
                                      </p:cBhvr>
                                    </p:animEffect>
                                    <p:anim calcmode="lin" valueType="num">
                                      <p:cBhvr>
                                        <p:cTn id="105" dur="1000" fill="hold"/>
                                        <p:tgtEl>
                                          <p:spTgt spid="17"/>
                                        </p:tgtEl>
                                        <p:attrNameLst>
                                          <p:attrName>ppt_x</p:attrName>
                                        </p:attrNameLst>
                                      </p:cBhvr>
                                      <p:tavLst>
                                        <p:tav tm="0">
                                          <p:val>
                                            <p:strVal val="#ppt_x"/>
                                          </p:val>
                                        </p:tav>
                                        <p:tav tm="100000">
                                          <p:val>
                                            <p:strVal val="#ppt_x"/>
                                          </p:val>
                                        </p:tav>
                                      </p:tavLst>
                                    </p:anim>
                                    <p:anim calcmode="lin" valueType="num">
                                      <p:cBhvr>
                                        <p:cTn id="106" dur="1000" fill="hold"/>
                                        <p:tgtEl>
                                          <p:spTgt spid="1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anim calcmode="lin" valueType="num">
                                      <p:cBhvr>
                                        <p:cTn id="110" dur="1000" fill="hold"/>
                                        <p:tgtEl>
                                          <p:spTgt spid="22"/>
                                        </p:tgtEl>
                                        <p:attrNameLst>
                                          <p:attrName>ppt_x</p:attrName>
                                        </p:attrNameLst>
                                      </p:cBhvr>
                                      <p:tavLst>
                                        <p:tav tm="0">
                                          <p:val>
                                            <p:strVal val="#ppt_x"/>
                                          </p:val>
                                        </p:tav>
                                        <p:tav tm="100000">
                                          <p:val>
                                            <p:strVal val="#ppt_x"/>
                                          </p:val>
                                        </p:tav>
                                      </p:tavLst>
                                    </p:anim>
                                    <p:anim calcmode="lin" valueType="num">
                                      <p:cBhvr>
                                        <p:cTn id="11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1000"/>
                                        <p:tgtEl>
                                          <p:spTgt spid="37"/>
                                        </p:tgtEl>
                                      </p:cBhvr>
                                    </p:animEffect>
                                    <p:anim calcmode="lin" valueType="num">
                                      <p:cBhvr>
                                        <p:cTn id="117" dur="1000" fill="hold"/>
                                        <p:tgtEl>
                                          <p:spTgt spid="37"/>
                                        </p:tgtEl>
                                        <p:attrNameLst>
                                          <p:attrName>ppt_x</p:attrName>
                                        </p:attrNameLst>
                                      </p:cBhvr>
                                      <p:tavLst>
                                        <p:tav tm="0">
                                          <p:val>
                                            <p:strVal val="#ppt_x"/>
                                          </p:val>
                                        </p:tav>
                                        <p:tav tm="100000">
                                          <p:val>
                                            <p:strVal val="#ppt_x"/>
                                          </p:val>
                                        </p:tav>
                                      </p:tavLst>
                                    </p:anim>
                                    <p:anim calcmode="lin" valueType="num">
                                      <p:cBhvr>
                                        <p:cTn id="118" dur="1000" fill="hold"/>
                                        <p:tgtEl>
                                          <p:spTgt spid="3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1000"/>
                                        <p:tgtEl>
                                          <p:spTgt spid="35"/>
                                        </p:tgtEl>
                                      </p:cBhvr>
                                    </p:animEffect>
                                    <p:anim calcmode="lin" valueType="num">
                                      <p:cBhvr>
                                        <p:cTn id="122" dur="1000" fill="hold"/>
                                        <p:tgtEl>
                                          <p:spTgt spid="35"/>
                                        </p:tgtEl>
                                        <p:attrNameLst>
                                          <p:attrName>ppt_x</p:attrName>
                                        </p:attrNameLst>
                                      </p:cBhvr>
                                      <p:tavLst>
                                        <p:tav tm="0">
                                          <p:val>
                                            <p:strVal val="#ppt_x"/>
                                          </p:val>
                                        </p:tav>
                                        <p:tav tm="100000">
                                          <p:val>
                                            <p:strVal val="#ppt_x"/>
                                          </p:val>
                                        </p:tav>
                                      </p:tavLst>
                                    </p:anim>
                                    <p:anim calcmode="lin" valueType="num">
                                      <p:cBhvr>
                                        <p:cTn id="1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fade">
                                      <p:cBhvr>
                                        <p:cTn id="128" dur="1000"/>
                                        <p:tgtEl>
                                          <p:spTgt spid="39"/>
                                        </p:tgtEl>
                                      </p:cBhvr>
                                    </p:animEffect>
                                    <p:anim calcmode="lin" valueType="num">
                                      <p:cBhvr>
                                        <p:cTn id="129" dur="1000" fill="hold"/>
                                        <p:tgtEl>
                                          <p:spTgt spid="39"/>
                                        </p:tgtEl>
                                        <p:attrNameLst>
                                          <p:attrName>ppt_x</p:attrName>
                                        </p:attrNameLst>
                                      </p:cBhvr>
                                      <p:tavLst>
                                        <p:tav tm="0">
                                          <p:val>
                                            <p:strVal val="#ppt_x"/>
                                          </p:val>
                                        </p:tav>
                                        <p:tav tm="100000">
                                          <p:val>
                                            <p:strVal val="#ppt_x"/>
                                          </p:val>
                                        </p:tav>
                                      </p:tavLst>
                                    </p:anim>
                                    <p:anim calcmode="lin" valueType="num">
                                      <p:cBhvr>
                                        <p:cTn id="130" dur="1000" fill="hold"/>
                                        <p:tgtEl>
                                          <p:spTgt spid="39"/>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fade">
                                      <p:cBhvr>
                                        <p:cTn id="133" dur="1000"/>
                                        <p:tgtEl>
                                          <p:spTgt spid="27"/>
                                        </p:tgtEl>
                                      </p:cBhvr>
                                    </p:animEffect>
                                    <p:anim calcmode="lin" valueType="num">
                                      <p:cBhvr>
                                        <p:cTn id="134" dur="1000" fill="hold"/>
                                        <p:tgtEl>
                                          <p:spTgt spid="27"/>
                                        </p:tgtEl>
                                        <p:attrNameLst>
                                          <p:attrName>ppt_x</p:attrName>
                                        </p:attrNameLst>
                                      </p:cBhvr>
                                      <p:tavLst>
                                        <p:tav tm="0">
                                          <p:val>
                                            <p:strVal val="#ppt_x"/>
                                          </p:val>
                                        </p:tav>
                                        <p:tav tm="100000">
                                          <p:val>
                                            <p:strVal val="#ppt_x"/>
                                          </p:val>
                                        </p:tav>
                                      </p:tavLst>
                                    </p:anim>
                                    <p:anim calcmode="lin" valueType="num">
                                      <p:cBhvr>
                                        <p:cTn id="1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1000"/>
                                        <p:tgtEl>
                                          <p:spTgt spid="33"/>
                                        </p:tgtEl>
                                      </p:cBhvr>
                                    </p:animEffect>
                                    <p:anim calcmode="lin" valueType="num">
                                      <p:cBhvr>
                                        <p:cTn id="141" dur="1000" fill="hold"/>
                                        <p:tgtEl>
                                          <p:spTgt spid="33"/>
                                        </p:tgtEl>
                                        <p:attrNameLst>
                                          <p:attrName>ppt_x</p:attrName>
                                        </p:attrNameLst>
                                      </p:cBhvr>
                                      <p:tavLst>
                                        <p:tav tm="0">
                                          <p:val>
                                            <p:strVal val="#ppt_x"/>
                                          </p:val>
                                        </p:tav>
                                        <p:tav tm="100000">
                                          <p:val>
                                            <p:strVal val="#ppt_x"/>
                                          </p:val>
                                        </p:tav>
                                      </p:tavLst>
                                    </p:anim>
                                    <p:anim calcmode="lin" valueType="num">
                                      <p:cBhvr>
                                        <p:cTn id="142" dur="1000" fill="hold"/>
                                        <p:tgtEl>
                                          <p:spTgt spid="33"/>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fade">
                                      <p:cBhvr>
                                        <p:cTn id="145" dur="1000"/>
                                        <p:tgtEl>
                                          <p:spTgt spid="34"/>
                                        </p:tgtEl>
                                      </p:cBhvr>
                                    </p:animEffect>
                                    <p:anim calcmode="lin" valueType="num">
                                      <p:cBhvr>
                                        <p:cTn id="146" dur="1000" fill="hold"/>
                                        <p:tgtEl>
                                          <p:spTgt spid="34"/>
                                        </p:tgtEl>
                                        <p:attrNameLst>
                                          <p:attrName>ppt_x</p:attrName>
                                        </p:attrNameLst>
                                      </p:cBhvr>
                                      <p:tavLst>
                                        <p:tav tm="0">
                                          <p:val>
                                            <p:strVal val="#ppt_x"/>
                                          </p:val>
                                        </p:tav>
                                        <p:tav tm="100000">
                                          <p:val>
                                            <p:strVal val="#ppt_x"/>
                                          </p:val>
                                        </p:tav>
                                      </p:tavLst>
                                    </p:anim>
                                    <p:anim calcmode="lin" valueType="num">
                                      <p:cBhvr>
                                        <p:cTn id="14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1"/>
                                        </p:tgtEl>
                                        <p:attrNameLst>
                                          <p:attrName>style.visibility</p:attrName>
                                        </p:attrNameLst>
                                      </p:cBhvr>
                                      <p:to>
                                        <p:strVal val="visible"/>
                                      </p:to>
                                    </p:set>
                                    <p:animEffect transition="in" filter="fade">
                                      <p:cBhvr>
                                        <p:cTn id="152" dur="1000"/>
                                        <p:tgtEl>
                                          <p:spTgt spid="21"/>
                                        </p:tgtEl>
                                      </p:cBhvr>
                                    </p:animEffect>
                                    <p:anim calcmode="lin" valueType="num">
                                      <p:cBhvr>
                                        <p:cTn id="153" dur="1000" fill="hold"/>
                                        <p:tgtEl>
                                          <p:spTgt spid="21"/>
                                        </p:tgtEl>
                                        <p:attrNameLst>
                                          <p:attrName>ppt_x</p:attrName>
                                        </p:attrNameLst>
                                      </p:cBhvr>
                                      <p:tavLst>
                                        <p:tav tm="0">
                                          <p:val>
                                            <p:strVal val="#ppt_x"/>
                                          </p:val>
                                        </p:tav>
                                        <p:tav tm="100000">
                                          <p:val>
                                            <p:strVal val="#ppt_x"/>
                                          </p:val>
                                        </p:tav>
                                      </p:tavLst>
                                    </p:anim>
                                    <p:anim calcmode="lin" valueType="num">
                                      <p:cBhvr>
                                        <p:cTn id="1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1000"/>
                                        <p:tgtEl>
                                          <p:spTgt spid="43"/>
                                        </p:tgtEl>
                                      </p:cBhvr>
                                    </p:animEffect>
                                    <p:anim calcmode="lin" valueType="num">
                                      <p:cBhvr>
                                        <p:cTn id="165" dur="1000" fill="hold"/>
                                        <p:tgtEl>
                                          <p:spTgt spid="43"/>
                                        </p:tgtEl>
                                        <p:attrNameLst>
                                          <p:attrName>ppt_x</p:attrName>
                                        </p:attrNameLst>
                                      </p:cBhvr>
                                      <p:tavLst>
                                        <p:tav tm="0">
                                          <p:val>
                                            <p:strVal val="#ppt_x"/>
                                          </p:val>
                                        </p:tav>
                                        <p:tav tm="100000">
                                          <p:val>
                                            <p:strVal val="#ppt_x"/>
                                          </p:val>
                                        </p:tav>
                                      </p:tavLst>
                                    </p:anim>
                                    <p:anim calcmode="lin" valueType="num">
                                      <p:cBhvr>
                                        <p:cTn id="16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5"/>
                                        </p:tgtEl>
                                        <p:attrNameLst>
                                          <p:attrName>style.visibility</p:attrName>
                                        </p:attrNameLst>
                                      </p:cBhvr>
                                      <p:to>
                                        <p:strVal val="visible"/>
                                      </p:to>
                                    </p:set>
                                    <p:animEffect transition="in" filter="fade">
                                      <p:cBhvr>
                                        <p:cTn id="171" dur="1000"/>
                                        <p:tgtEl>
                                          <p:spTgt spid="25"/>
                                        </p:tgtEl>
                                      </p:cBhvr>
                                    </p:animEffect>
                                    <p:anim calcmode="lin" valueType="num">
                                      <p:cBhvr>
                                        <p:cTn id="172" dur="1000" fill="hold"/>
                                        <p:tgtEl>
                                          <p:spTgt spid="25"/>
                                        </p:tgtEl>
                                        <p:attrNameLst>
                                          <p:attrName>ppt_x</p:attrName>
                                        </p:attrNameLst>
                                      </p:cBhvr>
                                      <p:tavLst>
                                        <p:tav tm="0">
                                          <p:val>
                                            <p:strVal val="#ppt_x"/>
                                          </p:val>
                                        </p:tav>
                                        <p:tav tm="100000">
                                          <p:val>
                                            <p:strVal val="#ppt_x"/>
                                          </p:val>
                                        </p:tav>
                                      </p:tavLst>
                                    </p:anim>
                                    <p:anim calcmode="lin" valueType="num">
                                      <p:cBhvr>
                                        <p:cTn id="1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fade">
                                      <p:cBhvr>
                                        <p:cTn id="178" dur="1000"/>
                                        <p:tgtEl>
                                          <p:spTgt spid="26"/>
                                        </p:tgtEl>
                                      </p:cBhvr>
                                    </p:animEffect>
                                    <p:anim calcmode="lin" valueType="num">
                                      <p:cBhvr>
                                        <p:cTn id="179" dur="1000" fill="hold"/>
                                        <p:tgtEl>
                                          <p:spTgt spid="26"/>
                                        </p:tgtEl>
                                        <p:attrNameLst>
                                          <p:attrName>ppt_x</p:attrName>
                                        </p:attrNameLst>
                                      </p:cBhvr>
                                      <p:tavLst>
                                        <p:tav tm="0">
                                          <p:val>
                                            <p:strVal val="#ppt_x"/>
                                          </p:val>
                                        </p:tav>
                                        <p:tav tm="100000">
                                          <p:val>
                                            <p:strVal val="#ppt_x"/>
                                          </p:val>
                                        </p:tav>
                                      </p:tavLst>
                                    </p:anim>
                                    <p:anim calcmode="lin" valueType="num">
                                      <p:cBhvr>
                                        <p:cTn id="18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grpId="0" nodeType="clickEffect">
                                  <p:stCondLst>
                                    <p:cond delay="0"/>
                                  </p:stCondLst>
                                  <p:childTnLst>
                                    <p:set>
                                      <p:cBhvr>
                                        <p:cTn id="184" dur="1" fill="hold">
                                          <p:stCondLst>
                                            <p:cond delay="0"/>
                                          </p:stCondLst>
                                        </p:cTn>
                                        <p:tgtEl>
                                          <p:spTgt spid="20"/>
                                        </p:tgtEl>
                                        <p:attrNameLst>
                                          <p:attrName>style.visibility</p:attrName>
                                        </p:attrNameLst>
                                      </p:cBhvr>
                                      <p:to>
                                        <p:strVal val="visible"/>
                                      </p:to>
                                    </p:set>
                                    <p:animEffect transition="in" filter="fade">
                                      <p:cBhvr>
                                        <p:cTn id="185" dur="1000"/>
                                        <p:tgtEl>
                                          <p:spTgt spid="20"/>
                                        </p:tgtEl>
                                      </p:cBhvr>
                                    </p:animEffect>
                                    <p:anim calcmode="lin" valueType="num">
                                      <p:cBhvr>
                                        <p:cTn id="186" dur="1000" fill="hold"/>
                                        <p:tgtEl>
                                          <p:spTgt spid="20"/>
                                        </p:tgtEl>
                                        <p:attrNameLst>
                                          <p:attrName>ppt_x</p:attrName>
                                        </p:attrNameLst>
                                      </p:cBhvr>
                                      <p:tavLst>
                                        <p:tav tm="0">
                                          <p:val>
                                            <p:strVal val="#ppt_x"/>
                                          </p:val>
                                        </p:tav>
                                        <p:tav tm="100000">
                                          <p:val>
                                            <p:strVal val="#ppt_x"/>
                                          </p:val>
                                        </p:tav>
                                      </p:tavLst>
                                    </p:anim>
                                    <p:anim calcmode="lin" valueType="num">
                                      <p:cBhvr>
                                        <p:cTn id="1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7" grpId="0" animBg="1"/>
      <p:bldP spid="38" grpId="0" animBg="1"/>
      <p:bldP spid="39" grpId="0" animBg="1"/>
      <p:bldP spid="40" grpId="0" animBg="1"/>
      <p:bldP spid="41" grpId="0" animBg="1"/>
      <p:bldP spid="42" grpId="0" animBg="1"/>
      <p:bldP spid="43" grpId="0" animBg="1"/>
      <p:bldP spid="35" grpId="0" animBg="1"/>
      <p:bldP spid="27" grpId="0" animBg="1"/>
      <p:bldP spid="33" grpId="0" animBg="1"/>
      <p:bldP spid="34"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Quantum </a:t>
            </a:r>
            <a:r>
              <a:rPr lang="en-US" b="1" dirty="0" err="1" smtClean="0">
                <a:solidFill>
                  <a:schemeClr val="tx2"/>
                </a:solidFill>
              </a:rPr>
              <a:t>coset</a:t>
            </a:r>
            <a:r>
              <a:rPr lang="en-US" b="1" dirty="0" smtClean="0">
                <a:solidFill>
                  <a:schemeClr val="tx2"/>
                </a:solidFill>
              </a:rPr>
              <a:t> states</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40</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8770" name="Picture 2"/>
          <p:cNvPicPr>
            <a:picLocks noChangeAspect="1" noChangeArrowheads="1"/>
          </p:cNvPicPr>
          <p:nvPr/>
        </p:nvPicPr>
        <p:blipFill>
          <a:blip r:embed="rId2" cstate="print"/>
          <a:srcRect/>
          <a:stretch>
            <a:fillRect/>
          </a:stretch>
        </p:blipFill>
        <p:spPr bwMode="auto">
          <a:xfrm>
            <a:off x="762000" y="838200"/>
            <a:ext cx="7772400" cy="5590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Graph-</a:t>
            </a:r>
            <a:r>
              <a:rPr lang="en-US" b="1" dirty="0" err="1" smtClean="0">
                <a:solidFill>
                  <a:schemeClr val="tx2"/>
                </a:solidFill>
              </a:rPr>
              <a:t>Automorphism</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41</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1602" name="Picture 2"/>
          <p:cNvPicPr>
            <a:picLocks noChangeAspect="1" noChangeArrowheads="1"/>
          </p:cNvPicPr>
          <p:nvPr/>
        </p:nvPicPr>
        <p:blipFill>
          <a:blip r:embed="rId2" cstate="print"/>
          <a:srcRect/>
          <a:stretch>
            <a:fillRect/>
          </a:stretch>
        </p:blipFill>
        <p:spPr bwMode="auto">
          <a:xfrm>
            <a:off x="990600" y="838200"/>
            <a:ext cx="7407959" cy="546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Multi-register approach to HSP</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42</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3650" name="Picture 2"/>
          <p:cNvPicPr>
            <a:picLocks noChangeAspect="1" noChangeArrowheads="1"/>
          </p:cNvPicPr>
          <p:nvPr/>
        </p:nvPicPr>
        <p:blipFill>
          <a:blip r:embed="rId2" cstate="print"/>
          <a:srcRect/>
          <a:stretch>
            <a:fillRect/>
          </a:stretch>
        </p:blipFill>
        <p:spPr bwMode="auto">
          <a:xfrm>
            <a:off x="381000" y="775765"/>
            <a:ext cx="8229600" cy="58536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Multi-register approach to HSP</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43</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4674" name="Picture 2"/>
          <p:cNvPicPr>
            <a:picLocks noChangeAspect="1" noChangeArrowheads="1"/>
          </p:cNvPicPr>
          <p:nvPr/>
        </p:nvPicPr>
        <p:blipFill>
          <a:blip r:embed="rId2" cstate="print"/>
          <a:srcRect/>
          <a:stretch>
            <a:fillRect/>
          </a:stretch>
        </p:blipFill>
        <p:spPr bwMode="auto">
          <a:xfrm>
            <a:off x="457200" y="838200"/>
            <a:ext cx="8229600" cy="5643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solidFill>
                  <a:schemeClr val="tx2"/>
                </a:solidFill>
              </a:rPr>
              <a:t>Bounding total variation distance</a:t>
            </a:r>
            <a:endParaRPr lang="en-US" b="1" dirty="0">
              <a:solidFill>
                <a:schemeClr val="tx2"/>
              </a:solidFill>
            </a:endParaRPr>
          </a:p>
        </p:txBody>
      </p:sp>
      <p:sp>
        <p:nvSpPr>
          <p:cNvPr id="10" name="Date Placeholder 9"/>
          <p:cNvSpPr>
            <a:spLocks noGrp="1"/>
          </p:cNvSpPr>
          <p:nvPr>
            <p:ph type="dt" sz="half" idx="10"/>
          </p:nvPr>
        </p:nvSpPr>
        <p:spPr/>
        <p:txBody>
          <a:body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E8B7496A-6294-4EA6-B43F-A48964E0DD6C}" type="slidenum">
              <a:rPr lang="en-US" smtClean="0">
                <a:solidFill>
                  <a:prstClr val="black">
                    <a:tint val="75000"/>
                  </a:prstClr>
                </a:solidFill>
              </a:rPr>
              <a:pPr>
                <a:defRPr/>
              </a:pPr>
              <a:t>44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pic>
        <p:nvPicPr>
          <p:cNvPr id="285698" name="Picture 2"/>
          <p:cNvPicPr>
            <a:picLocks noChangeAspect="1" noChangeArrowheads="1"/>
          </p:cNvPicPr>
          <p:nvPr/>
        </p:nvPicPr>
        <p:blipFill>
          <a:blip r:embed="rId2" cstate="print"/>
          <a:srcRect/>
          <a:stretch>
            <a:fillRect/>
          </a:stretch>
        </p:blipFill>
        <p:spPr bwMode="auto">
          <a:xfrm>
            <a:off x="457200" y="737794"/>
            <a:ext cx="8229600" cy="5815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No-go results for </a:t>
            </a:r>
            <a:br>
              <a:rPr lang="en-US" dirty="0" smtClean="0">
                <a:solidFill>
                  <a:schemeClr val="tx1"/>
                </a:solidFill>
              </a:rPr>
            </a:br>
            <a:r>
              <a:rPr lang="en-US" dirty="0" smtClean="0">
                <a:solidFill>
                  <a:schemeClr val="tx1"/>
                </a:solidFill>
              </a:rPr>
              <a:t>graph isomorphism</a:t>
            </a:r>
            <a:endParaRPr lang="en-US" dirty="0">
              <a:solidFill>
                <a:schemeClr val="tx1"/>
              </a:solidFill>
            </a:endParaRPr>
          </a:p>
        </p:txBody>
      </p:sp>
    </p:spTree>
    <p:extLst>
      <p:ext uri="{BB962C8B-B14F-4D97-AF65-F5344CB8AC3E}">
        <p14:creationId xmlns:p14="http://schemas.microsoft.com/office/powerpoint/2010/main" val="109322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Grp="1" noChangeArrowheads="1"/>
          </p:cNvSpPr>
          <p:nvPr>
            <p:ph type="title"/>
          </p:nvPr>
        </p:nvSpPr>
        <p:spPr>
          <a:xfrm>
            <a:off x="457200" y="0"/>
            <a:ext cx="8229600" cy="685427"/>
          </a:xfrm>
        </p:spPr>
        <p:txBody>
          <a:bodyPr/>
          <a:lstStyle/>
          <a:p>
            <a:r>
              <a:rPr lang="en-US" dirty="0" smtClean="0"/>
              <a:t>Entangling measurements</a:t>
            </a:r>
            <a:endParaRPr lang="en-US" b="1" dirty="0"/>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9218" name="Date Placeholder 1"/>
          <p:cNvSpPr>
            <a:spLocks noGrp="1"/>
          </p:cNvSpPr>
          <p:nvPr>
            <p:ph type="dt" sz="half" idx="10"/>
          </p:nvPr>
        </p:nvSpPr>
        <p:spPr>
          <a:xfrm>
            <a:off x="457200" y="6477373"/>
            <a:ext cx="2133600" cy="365125"/>
          </a:xfrm>
          <a:noFill/>
        </p:spPr>
        <p:txBody>
          <a:bodyPr/>
          <a:lstStyle/>
          <a:p>
            <a:pPr defTabSz="912813"/>
            <a:r>
              <a:rPr lang="en-US" smtClean="0">
                <a:solidFill>
                  <a:prstClr val="black">
                    <a:tint val="75000"/>
                  </a:prstClr>
                </a:solidFill>
                <a:latin typeface="Arial" charset="0"/>
              </a:rPr>
              <a:t>January 26, 2016</a:t>
            </a:r>
          </a:p>
        </p:txBody>
      </p:sp>
      <p:sp>
        <p:nvSpPr>
          <p:cNvPr id="24" name="Footer Placeholder 23"/>
          <p:cNvSpPr>
            <a:spLocks noGrp="1"/>
          </p:cNvSpPr>
          <p:nvPr>
            <p:ph type="ftr" sz="quarter" idx="11"/>
          </p:nvPr>
        </p:nvSpPr>
        <p:spPr>
          <a:xfrm>
            <a:off x="3124200" y="6477373"/>
            <a:ext cx="2895600" cy="365125"/>
          </a:xfrm>
        </p:spPr>
        <p:txBody>
          <a:body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17" name="Slide Number Placeholder 16"/>
          <p:cNvSpPr>
            <a:spLocks noGrp="1"/>
          </p:cNvSpPr>
          <p:nvPr>
            <p:ph type="sldNum" sz="quarter" idx="12"/>
          </p:nvPr>
        </p:nvSpPr>
        <p:spPr>
          <a:xfrm>
            <a:off x="6553200" y="6477373"/>
            <a:ext cx="2133600" cy="365125"/>
          </a:xfrm>
        </p:spPr>
        <p:txBody>
          <a:bodyPr/>
          <a:lstStyle/>
          <a:p>
            <a:pPr>
              <a:defRPr/>
            </a:pPr>
            <a:fld id="{E8B7496A-6294-4EA6-B43F-A48964E0DD6C}" type="slidenum">
              <a:rPr lang="en-US" smtClean="0">
                <a:solidFill>
                  <a:prstClr val="black">
                    <a:tint val="75000"/>
                  </a:prstClr>
                </a:solidFill>
              </a:rPr>
              <a:pPr>
                <a:defRPr/>
              </a:pPr>
              <a:t>46</a:t>
            </a:fld>
            <a:endParaRPr lang="en-US">
              <a:solidFill>
                <a:prstClr val="black">
                  <a:tint val="75000"/>
                </a:prstClr>
              </a:solidFill>
            </a:endParaRPr>
          </a:p>
        </p:txBody>
      </p:sp>
      <p:pic>
        <p:nvPicPr>
          <p:cNvPr id="278533" name="Picture 5"/>
          <p:cNvPicPr>
            <a:picLocks noChangeAspect="1" noChangeArrowheads="1"/>
          </p:cNvPicPr>
          <p:nvPr/>
        </p:nvPicPr>
        <p:blipFill>
          <a:blip r:embed="rId2" cstate="print"/>
          <a:srcRect/>
          <a:stretch>
            <a:fillRect/>
          </a:stretch>
        </p:blipFill>
        <p:spPr bwMode="auto">
          <a:xfrm>
            <a:off x="533400" y="734843"/>
            <a:ext cx="8229600" cy="3303757"/>
          </a:xfrm>
          <a:prstGeom prst="rect">
            <a:avLst/>
          </a:prstGeom>
          <a:noFill/>
          <a:ln w="9525">
            <a:noFill/>
            <a:miter lim="800000"/>
            <a:headEnd/>
            <a:tailEnd/>
          </a:ln>
        </p:spPr>
      </p:pic>
      <p:pic>
        <p:nvPicPr>
          <p:cNvPr id="278532" name="Picture 4"/>
          <p:cNvPicPr>
            <a:picLocks noChangeAspect="1" noChangeArrowheads="1"/>
          </p:cNvPicPr>
          <p:nvPr/>
        </p:nvPicPr>
        <p:blipFill>
          <a:blip r:embed="rId3" cstate="print"/>
          <a:srcRect/>
          <a:stretch>
            <a:fillRect/>
          </a:stretch>
        </p:blipFill>
        <p:spPr bwMode="auto">
          <a:xfrm>
            <a:off x="533400" y="685800"/>
            <a:ext cx="8229600" cy="58191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Grp="1" noChangeArrowheads="1"/>
          </p:cNvSpPr>
          <p:nvPr>
            <p:ph type="title"/>
          </p:nvPr>
        </p:nvSpPr>
        <p:spPr/>
        <p:txBody>
          <a:bodyPr/>
          <a:lstStyle/>
          <a:p>
            <a:r>
              <a:rPr lang="en-US" b="1" dirty="0"/>
              <a:t>Limitations on Graph </a:t>
            </a:r>
            <a:r>
              <a:rPr lang="en-US" b="1" dirty="0" smtClean="0"/>
              <a:t>Isomorphism</a:t>
            </a:r>
            <a:endParaRPr lang="en-US" b="1" dirty="0"/>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2"/>
          <p:cNvSpPr txBox="1">
            <a:spLocks noChangeArrowheads="1"/>
          </p:cNvSpPr>
          <p:nvPr/>
        </p:nvSpPr>
        <p:spPr>
          <a:xfrm>
            <a:off x="609600" y="762000"/>
            <a:ext cx="8153400" cy="5384800"/>
          </a:xfrm>
          <a:prstGeom prst="rect">
            <a:avLst/>
          </a:prstGeom>
        </p:spPr>
        <p:txBody>
          <a:bodyPr/>
          <a:lstStyle/>
          <a:p>
            <a:pPr marL="342900" indent="-342900" algn="l" eaLnBrk="0" hangingPunct="0">
              <a:spcBef>
                <a:spcPct val="20000"/>
              </a:spcBef>
              <a:buFont typeface="Arial" charset="0"/>
              <a:buChar char="•"/>
              <a:defRPr/>
            </a:pPr>
            <a:r>
              <a:rPr kumimoji="0" lang="en-US" sz="2000" dirty="0" smtClean="0">
                <a:solidFill>
                  <a:prstClr val="black"/>
                </a:solidFill>
                <a:latin typeface="Calibri"/>
              </a:rPr>
              <a:t>Reduction from GI to HSP over the symmetric group is known.</a:t>
            </a:r>
          </a:p>
          <a:p>
            <a:pPr marL="342900" indent="-342900" algn="l" eaLnBrk="0" hangingPunct="0">
              <a:spcBef>
                <a:spcPct val="20000"/>
              </a:spcBef>
              <a:buFont typeface="Arial" charset="0"/>
              <a:buChar char="•"/>
              <a:defRPr/>
            </a:pPr>
            <a:r>
              <a:rPr kumimoji="0" lang="en-US" sz="2000" dirty="0" smtClean="0">
                <a:solidFill>
                  <a:prstClr val="black"/>
                </a:solidFill>
                <a:latin typeface="Calibri"/>
              </a:rPr>
              <a:t>From single-register to multi-register quantum algorithms:</a:t>
            </a: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r>
              <a:rPr kumimoji="0" lang="en-US" sz="2000" b="1" dirty="0" smtClean="0">
                <a:solidFill>
                  <a:prstClr val="black"/>
                </a:solidFill>
                <a:latin typeface="Calibri"/>
              </a:rPr>
              <a:t>Result</a:t>
            </a:r>
            <a:r>
              <a:rPr kumimoji="0" lang="en-US" sz="2000" dirty="0" smtClean="0">
                <a:solidFill>
                  <a:prstClr val="black"/>
                </a:solidFill>
                <a:latin typeface="Calibri"/>
              </a:rPr>
              <a:t> </a:t>
            </a:r>
            <a:r>
              <a:rPr kumimoji="0" lang="en-US" sz="2000" dirty="0" smtClean="0">
                <a:solidFill>
                  <a:srgbClr val="0000FF"/>
                </a:solidFill>
                <a:latin typeface="Calibri"/>
              </a:rPr>
              <a:t>[</a:t>
            </a:r>
            <a:r>
              <a:rPr kumimoji="0" lang="en-US" sz="2000" dirty="0" err="1" smtClean="0">
                <a:solidFill>
                  <a:srgbClr val="0000FF"/>
                </a:solidFill>
                <a:latin typeface="Calibri"/>
              </a:rPr>
              <a:t>Hallgren</a:t>
            </a:r>
            <a:r>
              <a:rPr kumimoji="0" lang="en-US" sz="2000" dirty="0" smtClean="0">
                <a:solidFill>
                  <a:srgbClr val="0000FF"/>
                </a:solidFill>
                <a:latin typeface="Calibri"/>
              </a:rPr>
              <a:t>, Moore, R., Russell, </a:t>
            </a:r>
            <a:r>
              <a:rPr kumimoji="0" lang="en-US" sz="2000" dirty="0" err="1" smtClean="0">
                <a:solidFill>
                  <a:srgbClr val="0000FF"/>
                </a:solidFill>
                <a:latin typeface="Calibri"/>
              </a:rPr>
              <a:t>Sen</a:t>
            </a:r>
            <a:r>
              <a:rPr kumimoji="0" lang="en-US" sz="2000" dirty="0" smtClean="0">
                <a:solidFill>
                  <a:srgbClr val="0000FF"/>
                </a:solidFill>
                <a:latin typeface="Calibri"/>
              </a:rPr>
              <a:t>, J. ACM’10]</a:t>
            </a:r>
            <a:r>
              <a:rPr kumimoji="0" lang="en-US" sz="2000" dirty="0" smtClean="0">
                <a:solidFill>
                  <a:prstClr val="black"/>
                </a:solidFill>
                <a:latin typeface="Calibri"/>
              </a:rPr>
              <a:t>:</a:t>
            </a:r>
          </a:p>
          <a:p>
            <a:pPr marL="342900" indent="-342900" algn="l" eaLnBrk="0" hangingPunct="0">
              <a:spcBef>
                <a:spcPct val="20000"/>
              </a:spcBef>
              <a:defRPr/>
            </a:pPr>
            <a:r>
              <a:rPr kumimoji="0" lang="en-US" sz="2000" dirty="0" smtClean="0">
                <a:solidFill>
                  <a:prstClr val="black"/>
                </a:solidFill>
                <a:latin typeface="Calibri"/>
              </a:rPr>
              <a:t>	For GI, the measurement has to be a joint measurement of                    registers. It is unclear how design such highly entangling measurements.</a:t>
            </a:r>
          </a:p>
          <a:p>
            <a:pPr marL="342900" indent="-342900" algn="l" eaLnBrk="0" hangingPunct="0">
              <a:spcBef>
                <a:spcPct val="20000"/>
              </a:spcBef>
              <a:buFont typeface="Arial" charset="0"/>
              <a:buChar char="•"/>
              <a:defRPr/>
            </a:pPr>
            <a:r>
              <a:rPr kumimoji="0" lang="en-US" sz="2000" dirty="0" smtClean="0">
                <a:solidFill>
                  <a:prstClr val="black"/>
                </a:solidFill>
                <a:latin typeface="Calibri"/>
              </a:rPr>
              <a:t>Uses Fourier analysis over non-abelian groups, simple properties of geometry of Hilbert space, and the probabilistic method. </a:t>
            </a:r>
            <a:endParaRPr kumimoji="0" lang="en-US" sz="1800" dirty="0">
              <a:solidFill>
                <a:prstClr val="black"/>
              </a:solidFill>
              <a:latin typeface="Calibri"/>
            </a:endParaRPr>
          </a:p>
        </p:txBody>
      </p:sp>
      <p:grpSp>
        <p:nvGrpSpPr>
          <p:cNvPr id="2" name="Group 4"/>
          <p:cNvGrpSpPr>
            <a:grpSpLocks/>
          </p:cNvGrpSpPr>
          <p:nvPr/>
        </p:nvGrpSpPr>
        <p:grpSpPr bwMode="auto">
          <a:xfrm>
            <a:off x="1304925" y="1600200"/>
            <a:ext cx="7129463" cy="2747962"/>
            <a:chOff x="657" y="1075"/>
            <a:chExt cx="4491" cy="1731"/>
          </a:xfrm>
        </p:grpSpPr>
        <p:pic>
          <p:nvPicPr>
            <p:cNvPr id="18" name="Picture 5"/>
            <p:cNvPicPr>
              <a:picLocks noChangeAspect="1" noChangeArrowheads="1"/>
            </p:cNvPicPr>
            <p:nvPr/>
          </p:nvPicPr>
          <p:blipFill>
            <a:blip r:embed="rId3" cstate="print"/>
            <a:srcRect/>
            <a:stretch>
              <a:fillRect/>
            </a:stretch>
          </p:blipFill>
          <p:spPr bwMode="auto">
            <a:xfrm>
              <a:off x="657" y="1075"/>
              <a:ext cx="1428" cy="1731"/>
            </a:xfrm>
            <a:prstGeom prst="rect">
              <a:avLst/>
            </a:prstGeom>
            <a:noFill/>
            <a:ln w="9525" algn="ctr">
              <a:noFill/>
              <a:miter lim="800000"/>
              <a:headEnd/>
              <a:tailEnd/>
            </a:ln>
            <a:effectLst/>
          </p:spPr>
        </p:pic>
        <p:pic>
          <p:nvPicPr>
            <p:cNvPr id="19" name="Picture 6"/>
            <p:cNvPicPr>
              <a:picLocks noChangeAspect="1" noChangeArrowheads="1"/>
            </p:cNvPicPr>
            <p:nvPr/>
          </p:nvPicPr>
          <p:blipFill>
            <a:blip r:embed="rId4" cstate="print"/>
            <a:srcRect/>
            <a:stretch>
              <a:fillRect/>
            </a:stretch>
          </p:blipFill>
          <p:spPr bwMode="auto">
            <a:xfrm>
              <a:off x="2173" y="1075"/>
              <a:ext cx="1445" cy="1711"/>
            </a:xfrm>
            <a:prstGeom prst="rect">
              <a:avLst/>
            </a:prstGeom>
            <a:noFill/>
            <a:ln w="9525" algn="ctr">
              <a:noFill/>
              <a:miter lim="800000"/>
              <a:headEnd/>
              <a:tailEnd/>
            </a:ln>
            <a:effectLst/>
          </p:spPr>
        </p:pic>
        <p:pic>
          <p:nvPicPr>
            <p:cNvPr id="20" name="Picture 7"/>
            <p:cNvPicPr>
              <a:picLocks noChangeAspect="1" noChangeArrowheads="1"/>
            </p:cNvPicPr>
            <p:nvPr/>
          </p:nvPicPr>
          <p:blipFill>
            <a:blip r:embed="rId5" cstate="print"/>
            <a:srcRect/>
            <a:stretch>
              <a:fillRect/>
            </a:stretch>
          </p:blipFill>
          <p:spPr bwMode="auto">
            <a:xfrm>
              <a:off x="3697" y="1075"/>
              <a:ext cx="1451" cy="1729"/>
            </a:xfrm>
            <a:prstGeom prst="rect">
              <a:avLst/>
            </a:prstGeom>
            <a:noFill/>
            <a:ln w="9525" algn="ctr">
              <a:noFill/>
              <a:miter lim="800000"/>
              <a:headEnd/>
              <a:tailEnd/>
            </a:ln>
            <a:effectLst/>
          </p:spPr>
        </p:pic>
      </p:grpSp>
      <p:sp>
        <p:nvSpPr>
          <p:cNvPr id="21" name="Text Box 8"/>
          <p:cNvSpPr txBox="1">
            <a:spLocks noChangeArrowheads="1"/>
          </p:cNvSpPr>
          <p:nvPr/>
        </p:nvSpPr>
        <p:spPr bwMode="auto">
          <a:xfrm>
            <a:off x="1905000" y="2330450"/>
            <a:ext cx="1066800" cy="1555750"/>
          </a:xfrm>
          <a:prstGeom prst="rect">
            <a:avLst/>
          </a:prstGeom>
          <a:noFill/>
          <a:ln w="9525" algn="ctr">
            <a:noFill/>
            <a:miter lim="800000"/>
            <a:headEnd/>
            <a:tailEnd/>
          </a:ln>
          <a:effectLst/>
        </p:spPr>
        <p:txBody>
          <a:bodyPr wrap="none">
            <a:spAutoFit/>
          </a:bodyPr>
          <a:lstStyle/>
          <a:p>
            <a:r>
              <a:rPr lang="en-US" sz="9600" dirty="0">
                <a:solidFill>
                  <a:srgbClr val="FF0000"/>
                </a:solidFill>
                <a:latin typeface="Comic Sans MS" pitchFamily="66" charset="0"/>
              </a:rPr>
              <a:t>X</a:t>
            </a:r>
          </a:p>
        </p:txBody>
      </p:sp>
      <p:sp>
        <p:nvSpPr>
          <p:cNvPr id="22" name="Text Box 9"/>
          <p:cNvSpPr txBox="1">
            <a:spLocks noChangeArrowheads="1"/>
          </p:cNvSpPr>
          <p:nvPr/>
        </p:nvSpPr>
        <p:spPr bwMode="auto">
          <a:xfrm>
            <a:off x="4283075" y="2312988"/>
            <a:ext cx="1066800" cy="1555750"/>
          </a:xfrm>
          <a:prstGeom prst="rect">
            <a:avLst/>
          </a:prstGeom>
          <a:noFill/>
          <a:ln w="9525" algn="ctr">
            <a:noFill/>
            <a:miter lim="800000"/>
            <a:headEnd/>
            <a:tailEnd/>
          </a:ln>
          <a:effectLst/>
        </p:spPr>
        <p:txBody>
          <a:bodyPr wrap="none">
            <a:spAutoFit/>
          </a:bodyPr>
          <a:lstStyle/>
          <a:p>
            <a:r>
              <a:rPr lang="en-US" sz="9600" dirty="0">
                <a:solidFill>
                  <a:srgbClr val="FF0000"/>
                </a:solidFill>
                <a:latin typeface="Comic Sans MS" pitchFamily="66" charset="0"/>
              </a:rPr>
              <a:t>X</a:t>
            </a:r>
          </a:p>
        </p:txBody>
      </p:sp>
      <p:graphicFrame>
        <p:nvGraphicFramePr>
          <p:cNvPr id="23" name="Object 10"/>
          <p:cNvGraphicFramePr>
            <a:graphicFrameLocks noChangeAspect="1"/>
          </p:cNvGraphicFramePr>
          <p:nvPr/>
        </p:nvGraphicFramePr>
        <p:xfrm>
          <a:off x="7162800" y="4802187"/>
          <a:ext cx="1211262" cy="379413"/>
        </p:xfrm>
        <a:graphic>
          <a:graphicData uri="http://schemas.openxmlformats.org/presentationml/2006/ole">
            <mc:AlternateContent xmlns:mc="http://schemas.openxmlformats.org/markup-compatibility/2006">
              <mc:Choice xmlns:v="urn:schemas-microsoft-com:vml" Requires="v">
                <p:oleObj spid="_x0000_s282680" name="Equation" r:id="rId6" imgW="647640" imgH="203040" progId="Equation.3">
                  <p:embed/>
                </p:oleObj>
              </mc:Choice>
              <mc:Fallback>
                <p:oleObj name="Equation" r:id="rId6" imgW="64764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802187"/>
                        <a:ext cx="1211262"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Date Placeholder 3"/>
          <p:cNvSpPr>
            <a:spLocks noGrp="1"/>
          </p:cNvSpPr>
          <p:nvPr>
            <p:ph type="dt" sz="half" idx="10"/>
          </p:nvPr>
        </p:nvSpPr>
        <p:spPr>
          <a:xfrm>
            <a:off x="483704" y="6492875"/>
            <a:ext cx="2133600" cy="365125"/>
          </a:xfrm>
        </p:spPr>
        <p:txBody>
          <a:body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25" name="Footer Placeholder 2"/>
          <p:cNvSpPr>
            <a:spLocks noGrp="1"/>
          </p:cNvSpPr>
          <p:nvPr>
            <p:ph type="ftr" sz="quarter" idx="11"/>
          </p:nvPr>
        </p:nvSpPr>
        <p:spPr>
          <a:xfrm>
            <a:off x="3150704" y="6492875"/>
            <a:ext cx="2895600" cy="365125"/>
          </a:xfrm>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27" name="Slide Number Placeholder 4"/>
          <p:cNvSpPr>
            <a:spLocks noGrp="1"/>
          </p:cNvSpPr>
          <p:nvPr>
            <p:ph type="sldNum" sz="quarter" idx="12"/>
          </p:nvPr>
        </p:nvSpPr>
        <p:spPr>
          <a:xfrm>
            <a:off x="6553200" y="6492875"/>
            <a:ext cx="2133600" cy="365125"/>
          </a:xfrm>
        </p:spPr>
        <p:txBody>
          <a:bodyPr/>
          <a:lstStyle/>
          <a:p>
            <a:pPr>
              <a:defRPr/>
            </a:pPr>
            <a:r>
              <a:rPr lang="en-US" dirty="0" smtClean="0">
                <a:solidFill>
                  <a:prstClr val="black">
                    <a:tint val="75000"/>
                  </a:prstClr>
                </a:solidFill>
              </a:rPr>
              <a:t>37</a:t>
            </a:r>
            <a:endParaRPr lang="en-US" dirty="0">
              <a:solidFill>
                <a:prstClr val="black">
                  <a:tint val="75000"/>
                </a:prstClr>
              </a:solidFill>
            </a:endParaRPr>
          </a:p>
        </p:txBody>
      </p:sp>
    </p:spTree>
    <p:extLst>
      <p:ext uri="{BB962C8B-B14F-4D97-AF65-F5344CB8AC3E}">
        <p14:creationId xmlns:p14="http://schemas.microsoft.com/office/powerpoint/2010/main" val="39810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5"/>
          <p:cNvSpPr>
            <a:spLocks noGrp="1" noChangeArrowheads="1"/>
          </p:cNvSpPr>
          <p:nvPr>
            <p:ph type="title"/>
          </p:nvPr>
        </p:nvSpPr>
        <p:spPr>
          <a:xfrm>
            <a:off x="0" y="0"/>
            <a:ext cx="9144000" cy="685800"/>
          </a:xfrm>
        </p:spPr>
        <p:txBody>
          <a:bodyPr lIns="91440" tIns="45720" rIns="91440" bIns="45720"/>
          <a:lstStyle/>
          <a:p>
            <a:pPr eaLnBrk="1" hangingPunct="1"/>
            <a:r>
              <a:rPr lang="en-US" sz="4000" b="1" dirty="0" smtClean="0">
                <a:solidFill>
                  <a:schemeClr val="tx2"/>
                </a:solidFill>
              </a:rPr>
              <a:t>How to use these negative results? </a:t>
            </a:r>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3"/>
          <p:cNvSpPr txBox="1">
            <a:spLocks noChangeArrowheads="1"/>
          </p:cNvSpPr>
          <p:nvPr/>
        </p:nvSpPr>
        <p:spPr bwMode="auto">
          <a:xfrm>
            <a:off x="457200" y="838200"/>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80000"/>
              </a:lnSpc>
              <a:spcBef>
                <a:spcPct val="20000"/>
              </a:spcBef>
              <a:buFont typeface="Arial" charset="0"/>
              <a:buChar char="•"/>
              <a:defRPr/>
            </a:pPr>
            <a:endParaRPr kumimoji="0" lang="en-US" sz="2000" dirty="0" smtClean="0">
              <a:solidFill>
                <a:srgbClr val="000000"/>
              </a:solidFill>
              <a:latin typeface="Calibri"/>
            </a:endParaRPr>
          </a:p>
          <a:p>
            <a:pPr marL="342900" indent="-342900" algn="l" eaLnBrk="0" hangingPunct="0">
              <a:lnSpc>
                <a:spcPct val="80000"/>
              </a:lnSpc>
              <a:spcBef>
                <a:spcPct val="20000"/>
              </a:spcBef>
              <a:buFont typeface="Arial" charset="0"/>
              <a:buChar char="•"/>
              <a:defRPr/>
            </a:pPr>
            <a:endParaRPr kumimoji="0" lang="en-US" sz="2000" dirty="0" smtClean="0">
              <a:solidFill>
                <a:srgbClr val="000000"/>
              </a:solidFill>
              <a:latin typeface="Calibri"/>
            </a:endParaRPr>
          </a:p>
        </p:txBody>
      </p:sp>
      <p:pic>
        <p:nvPicPr>
          <p:cNvPr id="8" name="Picture 7" descr="turned corner.jpg"/>
          <p:cNvPicPr>
            <a:picLocks noChangeAspect="1"/>
          </p:cNvPicPr>
          <p:nvPr/>
        </p:nvPicPr>
        <p:blipFill>
          <a:blip r:embed="rId2" cstate="print"/>
          <a:stretch>
            <a:fillRect/>
          </a:stretch>
        </p:blipFill>
        <p:spPr>
          <a:xfrm>
            <a:off x="1676400" y="1066800"/>
            <a:ext cx="6324600" cy="4948999"/>
          </a:xfrm>
          <a:prstGeom prst="rect">
            <a:avLst/>
          </a:prstGeom>
        </p:spPr>
      </p:pic>
      <p:sp>
        <p:nvSpPr>
          <p:cNvPr id="11" name="Date Placeholder 3"/>
          <p:cNvSpPr>
            <a:spLocks noGrp="1"/>
          </p:cNvSpPr>
          <p:nvPr>
            <p:ph type="dt" sz="half" idx="10"/>
          </p:nvPr>
        </p:nvSpPr>
        <p:spPr>
          <a:xfrm>
            <a:off x="483704" y="6492875"/>
            <a:ext cx="2133600" cy="365125"/>
          </a:xfrm>
        </p:spPr>
        <p:txBody>
          <a:body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12" name="Footer Placeholder 2"/>
          <p:cNvSpPr>
            <a:spLocks noGrp="1"/>
          </p:cNvSpPr>
          <p:nvPr>
            <p:ph type="ftr" sz="quarter" idx="11"/>
          </p:nvPr>
        </p:nvSpPr>
        <p:spPr>
          <a:xfrm>
            <a:off x="3150704" y="6492875"/>
            <a:ext cx="2895600" cy="365125"/>
          </a:xfrm>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15" name="Slide Number Placeholder 4"/>
          <p:cNvSpPr>
            <a:spLocks noGrp="1"/>
          </p:cNvSpPr>
          <p:nvPr>
            <p:ph type="sldNum" sz="quarter" idx="12"/>
          </p:nvPr>
        </p:nvSpPr>
        <p:spPr>
          <a:xfrm>
            <a:off x="6553200" y="6492875"/>
            <a:ext cx="2133600" cy="365125"/>
          </a:xfrm>
        </p:spPr>
        <p:txBody>
          <a:bodyPr/>
          <a:lstStyle/>
          <a:p>
            <a:pPr>
              <a:defRPr/>
            </a:pPr>
            <a:r>
              <a:rPr lang="en-US" dirty="0" smtClean="0">
                <a:solidFill>
                  <a:prstClr val="black">
                    <a:tint val="75000"/>
                  </a:prstClr>
                </a:solidFill>
              </a:rPr>
              <a:t>58</a:t>
            </a:r>
            <a:endParaRPr lang="en-US" dirty="0">
              <a:solidFill>
                <a:prstClr val="black">
                  <a:tint val="75000"/>
                </a:prstClr>
              </a:solidFill>
            </a:endParaRPr>
          </a:p>
        </p:txBody>
      </p:sp>
    </p:spTree>
    <p:extLst>
      <p:ext uri="{BB962C8B-B14F-4D97-AF65-F5344CB8AC3E}">
        <p14:creationId xmlns:p14="http://schemas.microsoft.com/office/powerpoint/2010/main" val="20582918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228600"/>
            <a:ext cx="8839200" cy="609600"/>
          </a:xfrm>
        </p:spPr>
        <p:txBody>
          <a:bodyPr/>
          <a:lstStyle/>
          <a:p>
            <a:r>
              <a:rPr lang="en-US" sz="4000" b="1" dirty="0"/>
              <a:t>Turning Lemons Into </a:t>
            </a:r>
            <a:r>
              <a:rPr lang="en-US" sz="4000" b="1" dirty="0" smtClean="0"/>
              <a:t>Lemonade</a:t>
            </a:r>
            <a:endParaRPr lang="en-US" sz="2400" dirty="0"/>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7" name="Rectangle 3"/>
          <p:cNvSpPr txBox="1">
            <a:spLocks noChangeArrowheads="1"/>
          </p:cNvSpPr>
          <p:nvPr/>
        </p:nvSpPr>
        <p:spPr>
          <a:xfrm>
            <a:off x="346075" y="909638"/>
            <a:ext cx="8374063" cy="5186362"/>
          </a:xfrm>
          <a:prstGeom prst="rect">
            <a:avLst/>
          </a:prstGeom>
        </p:spPr>
        <p:txBody>
          <a:bodyPr/>
          <a:lstStyle/>
          <a:p>
            <a:pPr marL="342900" indent="-342900" algn="l" eaLnBrk="0" hangingPunct="0">
              <a:spcBef>
                <a:spcPct val="20000"/>
              </a:spcBef>
              <a:buFont typeface="Arial" charset="0"/>
              <a:buChar char="•"/>
              <a:defRPr/>
            </a:pPr>
            <a:r>
              <a:rPr kumimoji="0" lang="en-US" b="1" dirty="0" smtClean="0">
                <a:solidFill>
                  <a:prstClr val="black"/>
                </a:solidFill>
                <a:latin typeface="Calibri"/>
              </a:rPr>
              <a:t>Quantum resistant 1-way function</a:t>
            </a:r>
            <a:r>
              <a:rPr kumimoji="0" lang="en-US" dirty="0" smtClean="0">
                <a:solidFill>
                  <a:prstClr val="black"/>
                </a:solidFill>
                <a:latin typeface="Calibri"/>
              </a:rPr>
              <a:t> </a:t>
            </a:r>
            <a:r>
              <a:rPr kumimoji="0" lang="en-US" sz="2000" dirty="0" smtClean="0">
                <a:solidFill>
                  <a:srgbClr val="2A10EC"/>
                </a:solidFill>
                <a:latin typeface="Calibri"/>
              </a:rPr>
              <a:t>[</a:t>
            </a:r>
            <a:r>
              <a:rPr kumimoji="0" lang="en-US" sz="2000" dirty="0" err="1" smtClean="0">
                <a:solidFill>
                  <a:srgbClr val="2A10EC"/>
                </a:solidFill>
                <a:latin typeface="Calibri"/>
              </a:rPr>
              <a:t>Moore,Russell,Vazirani</a:t>
            </a:r>
            <a:r>
              <a:rPr kumimoji="0" lang="en-US" sz="2000" dirty="0" smtClean="0">
                <a:solidFill>
                  <a:srgbClr val="2A10EC"/>
                </a:solidFill>
                <a:latin typeface="Calibri"/>
              </a:rPr>
              <a:t> ’07]</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Fix m random vectors V = {v</a:t>
            </a:r>
            <a:r>
              <a:rPr kumimoji="0" lang="en-US" sz="2000" baseline="-25000" dirty="0" smtClean="0">
                <a:solidFill>
                  <a:prstClr val="black"/>
                </a:solidFill>
                <a:latin typeface="Calibri"/>
              </a:rPr>
              <a:t>1</a:t>
            </a:r>
            <a:r>
              <a:rPr kumimoji="0" lang="en-US" sz="2000" dirty="0" smtClean="0">
                <a:solidFill>
                  <a:prstClr val="black"/>
                </a:solidFill>
                <a:latin typeface="Calibri"/>
              </a:rPr>
              <a:t>, … , </a:t>
            </a:r>
            <a:r>
              <a:rPr kumimoji="0" lang="en-US" sz="2000" dirty="0" err="1" smtClean="0">
                <a:solidFill>
                  <a:prstClr val="black"/>
                </a:solidFill>
                <a:latin typeface="Calibri"/>
              </a:rPr>
              <a:t>v</a:t>
            </a:r>
            <a:r>
              <a:rPr kumimoji="0" lang="en-US" sz="2000" baseline="-25000" dirty="0" err="1" smtClean="0">
                <a:solidFill>
                  <a:prstClr val="black"/>
                </a:solidFill>
                <a:latin typeface="Calibri"/>
              </a:rPr>
              <a:t>m</a:t>
            </a:r>
            <a:r>
              <a:rPr kumimoji="0" lang="en-US" sz="2000" dirty="0" smtClean="0">
                <a:solidFill>
                  <a:prstClr val="black"/>
                </a:solidFill>
                <a:latin typeface="Calibri"/>
              </a:rPr>
              <a:t>} in GF(p)</a:t>
            </a:r>
            <a:r>
              <a:rPr kumimoji="0" lang="en-US" sz="2000" baseline="30000" dirty="0" smtClean="0">
                <a:solidFill>
                  <a:prstClr val="black"/>
                </a:solidFill>
                <a:latin typeface="Calibri"/>
              </a:rPr>
              <a:t>n</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The secret information is an n × n matrix M.</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Output the unordered set {M v</a:t>
            </a:r>
            <a:r>
              <a:rPr kumimoji="0" lang="en-US" sz="2000" baseline="-25000" dirty="0" smtClean="0">
                <a:solidFill>
                  <a:prstClr val="black"/>
                </a:solidFill>
                <a:latin typeface="Calibri"/>
              </a:rPr>
              <a:t>1</a:t>
            </a:r>
            <a:r>
              <a:rPr kumimoji="0" lang="en-US" sz="2000" dirty="0" smtClean="0">
                <a:solidFill>
                  <a:prstClr val="black"/>
                </a:solidFill>
                <a:latin typeface="Calibri"/>
              </a:rPr>
              <a:t>, … , M </a:t>
            </a:r>
            <a:r>
              <a:rPr kumimoji="0" lang="en-US" sz="2000" dirty="0" err="1" smtClean="0">
                <a:solidFill>
                  <a:prstClr val="black"/>
                </a:solidFill>
                <a:latin typeface="Calibri"/>
              </a:rPr>
              <a:t>v</a:t>
            </a:r>
            <a:r>
              <a:rPr kumimoji="0" lang="en-US" sz="2000" baseline="-25000" dirty="0" err="1" smtClean="0">
                <a:solidFill>
                  <a:prstClr val="black"/>
                </a:solidFill>
                <a:latin typeface="Calibri"/>
              </a:rPr>
              <a:t>m</a:t>
            </a:r>
            <a:r>
              <a:rPr kumimoji="0" lang="en-US" sz="2000" dirty="0" smtClean="0">
                <a:solidFill>
                  <a:prstClr val="black"/>
                </a:solidFill>
                <a:latin typeface="Calibri"/>
              </a:rPr>
              <a:t>}.</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Choose m = n + O(log</a:t>
            </a:r>
            <a:r>
              <a:rPr kumimoji="0" lang="en-US" sz="2000" baseline="30000" dirty="0" smtClean="0">
                <a:solidFill>
                  <a:prstClr val="black"/>
                </a:solidFill>
                <a:latin typeface="Calibri"/>
              </a:rPr>
              <a:t>2</a:t>
            </a:r>
            <a:r>
              <a:rPr kumimoji="0" lang="en-US" sz="2000" dirty="0" smtClean="0">
                <a:solidFill>
                  <a:prstClr val="black"/>
                </a:solidFill>
                <a:latin typeface="Calibri"/>
              </a:rPr>
              <a:t> n): maps n</a:t>
            </a:r>
            <a:r>
              <a:rPr kumimoji="0" lang="en-US" sz="2000" baseline="30000" dirty="0" smtClean="0">
                <a:solidFill>
                  <a:prstClr val="black"/>
                </a:solidFill>
                <a:latin typeface="Calibri"/>
              </a:rPr>
              <a:t>2</a:t>
            </a:r>
            <a:r>
              <a:rPr kumimoji="0" lang="en-US" sz="2000" dirty="0" smtClean="0">
                <a:solidFill>
                  <a:prstClr val="black"/>
                </a:solidFill>
                <a:latin typeface="Calibri"/>
              </a:rPr>
              <a:t> bits to nm bits.</a:t>
            </a:r>
          </a:p>
          <a:p>
            <a:pPr marL="742950" lvl="1" indent="-285750" algn="l" eaLnBrk="0" hangingPunct="0">
              <a:spcBef>
                <a:spcPct val="20000"/>
              </a:spcBef>
              <a:buFont typeface="Arial" charset="0"/>
              <a:buChar char="–"/>
              <a:defRPr/>
            </a:pPr>
            <a:endParaRPr kumimoji="0" lang="en-US" sz="2000" dirty="0" smtClean="0">
              <a:solidFill>
                <a:prstClr val="black"/>
              </a:solidFill>
              <a:latin typeface="Calibri"/>
            </a:endParaRPr>
          </a:p>
          <a:p>
            <a:pPr marL="342900" indent="-342900" algn="l" eaLnBrk="0" hangingPunct="0">
              <a:spcBef>
                <a:spcPct val="20000"/>
              </a:spcBef>
              <a:buFont typeface="Arial" charset="0"/>
              <a:buChar char="•"/>
              <a:defRPr/>
            </a:pPr>
            <a:r>
              <a:rPr kumimoji="0" lang="en-US" b="1" dirty="0" smtClean="0">
                <a:solidFill>
                  <a:prstClr val="black"/>
                </a:solidFill>
                <a:latin typeface="Calibri"/>
              </a:rPr>
              <a:t>Properties of this function:</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Efficiently computable: map is matrix multiplication.</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Reconstructing M is at least as hard as graph isomorphism due to </a:t>
            </a:r>
            <a:r>
              <a:rPr kumimoji="0" lang="en-US" sz="2000" dirty="0" smtClean="0">
                <a:solidFill>
                  <a:srgbClr val="2A10EC"/>
                </a:solidFill>
                <a:latin typeface="Calibri"/>
              </a:rPr>
              <a:t>[</a:t>
            </a:r>
            <a:r>
              <a:rPr kumimoji="0" lang="en-US" sz="2000" dirty="0" err="1" smtClean="0">
                <a:solidFill>
                  <a:srgbClr val="2A10EC"/>
                </a:solidFill>
                <a:latin typeface="Calibri"/>
              </a:rPr>
              <a:t>Petrank</a:t>
            </a:r>
            <a:r>
              <a:rPr kumimoji="0" lang="en-US" sz="2000" dirty="0" smtClean="0">
                <a:solidFill>
                  <a:srgbClr val="2A10EC"/>
                </a:solidFill>
                <a:latin typeface="Calibri"/>
              </a:rPr>
              <a:t>, Roth ’97]</a:t>
            </a:r>
            <a:r>
              <a:rPr kumimoji="0" lang="en-US" sz="2000" dirty="0" smtClean="0">
                <a:solidFill>
                  <a:prstClr val="black"/>
                </a:solidFill>
                <a:latin typeface="Calibri"/>
              </a:rPr>
              <a:t>. This holds true even for a polynomial fraction of whole space.</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For V and M uniform at random this corresponds to a HSP that is hard in the sense of </a:t>
            </a:r>
            <a:r>
              <a:rPr kumimoji="0" lang="en-US" sz="2000" dirty="0" smtClean="0">
                <a:solidFill>
                  <a:srgbClr val="2A10EC"/>
                </a:solidFill>
                <a:latin typeface="Calibri"/>
              </a:rPr>
              <a:t>[</a:t>
            </a:r>
            <a:r>
              <a:rPr kumimoji="0" lang="en-US" sz="2000" dirty="0" err="1" smtClean="0">
                <a:solidFill>
                  <a:srgbClr val="2A10EC"/>
                </a:solidFill>
                <a:latin typeface="Calibri"/>
              </a:rPr>
              <a:t>Hallgren</a:t>
            </a:r>
            <a:r>
              <a:rPr kumimoji="0" lang="en-US" sz="2000" dirty="0" smtClean="0">
                <a:solidFill>
                  <a:srgbClr val="2A10EC"/>
                </a:solidFill>
                <a:latin typeface="Calibri"/>
              </a:rPr>
              <a:t>, Moore, R., Russell, </a:t>
            </a:r>
            <a:r>
              <a:rPr kumimoji="0" lang="en-US" sz="2000" dirty="0" err="1" smtClean="0">
                <a:solidFill>
                  <a:srgbClr val="2A10EC"/>
                </a:solidFill>
                <a:latin typeface="Calibri"/>
              </a:rPr>
              <a:t>Sen</a:t>
            </a:r>
            <a:r>
              <a:rPr kumimoji="0" lang="en-US" sz="2000" dirty="0" smtClean="0">
                <a:solidFill>
                  <a:srgbClr val="2A10EC"/>
                </a:solidFill>
                <a:latin typeface="Calibri"/>
              </a:rPr>
              <a:t>, STOC’06/J.ACM’11]</a:t>
            </a:r>
            <a:r>
              <a:rPr kumimoji="0" lang="en-US" sz="2000" dirty="0" smtClean="0">
                <a:solidFill>
                  <a:prstClr val="black"/>
                </a:solidFill>
                <a:latin typeface="Calibri"/>
              </a:rPr>
              <a:t>.</a:t>
            </a:r>
          </a:p>
          <a:p>
            <a:pPr marL="742950" lvl="1" indent="-285750" algn="l" eaLnBrk="0" hangingPunct="0">
              <a:spcBef>
                <a:spcPct val="20000"/>
              </a:spcBef>
              <a:buFont typeface="Arial" charset="0"/>
              <a:buChar char="–"/>
              <a:defRPr/>
            </a:pPr>
            <a:r>
              <a:rPr kumimoji="0" lang="en-US" sz="2000" dirty="0" smtClean="0">
                <a:solidFill>
                  <a:prstClr val="black"/>
                </a:solidFill>
                <a:latin typeface="Calibri"/>
              </a:rPr>
              <a:t>Construction closely related to </a:t>
            </a:r>
            <a:r>
              <a:rPr kumimoji="0" lang="en-US" sz="2000" dirty="0" err="1" smtClean="0">
                <a:solidFill>
                  <a:prstClr val="black"/>
                </a:solidFill>
                <a:latin typeface="Calibri"/>
              </a:rPr>
              <a:t>McEliece</a:t>
            </a:r>
            <a:r>
              <a:rPr kumimoji="0" lang="en-US" sz="2000" dirty="0" smtClean="0">
                <a:solidFill>
                  <a:prstClr val="black"/>
                </a:solidFill>
                <a:latin typeface="Calibri"/>
              </a:rPr>
              <a:t> cryptosystem. See </a:t>
            </a:r>
            <a:r>
              <a:rPr kumimoji="0" lang="en-US" sz="2000" dirty="0" smtClean="0">
                <a:solidFill>
                  <a:srgbClr val="0000FF"/>
                </a:solidFill>
                <a:latin typeface="Calibri"/>
              </a:rPr>
              <a:t>[</a:t>
            </a:r>
            <a:r>
              <a:rPr kumimoji="0" lang="en-US" sz="2000" dirty="0" err="1" smtClean="0">
                <a:solidFill>
                  <a:srgbClr val="0000FF"/>
                </a:solidFill>
                <a:latin typeface="Calibri"/>
              </a:rPr>
              <a:t>Dinh</a:t>
            </a:r>
            <a:r>
              <a:rPr kumimoji="0" lang="en-US" sz="2000" dirty="0" smtClean="0">
                <a:solidFill>
                  <a:srgbClr val="0000FF"/>
                </a:solidFill>
                <a:latin typeface="Calibri"/>
              </a:rPr>
              <a:t>, Moore, Russell, </a:t>
            </a:r>
            <a:r>
              <a:rPr lang="en-US" sz="2000" dirty="0" smtClean="0">
                <a:solidFill>
                  <a:srgbClr val="0000FF"/>
                </a:solidFill>
                <a:latin typeface="Calibri" pitchFamily="34" charset="0"/>
              </a:rPr>
              <a:t>arXiv:1008.2390</a:t>
            </a:r>
            <a:r>
              <a:rPr kumimoji="0" lang="en-US" sz="2000" dirty="0" smtClean="0">
                <a:solidFill>
                  <a:srgbClr val="0000FF"/>
                </a:solidFill>
                <a:latin typeface="Calibri"/>
              </a:rPr>
              <a:t>] </a:t>
            </a:r>
            <a:r>
              <a:rPr kumimoji="0" lang="en-US" sz="2000" dirty="0" smtClean="0">
                <a:solidFill>
                  <a:prstClr val="black"/>
                </a:solidFill>
                <a:latin typeface="Calibri"/>
              </a:rPr>
              <a:t>for quantum attacks on </a:t>
            </a:r>
            <a:r>
              <a:rPr kumimoji="0" lang="en-US" sz="2000" dirty="0" err="1" smtClean="0">
                <a:solidFill>
                  <a:prstClr val="black"/>
                </a:solidFill>
                <a:latin typeface="Calibri"/>
              </a:rPr>
              <a:t>McEliece</a:t>
            </a:r>
            <a:r>
              <a:rPr kumimoji="0" lang="en-US" sz="2000" dirty="0" smtClean="0">
                <a:solidFill>
                  <a:prstClr val="black"/>
                </a:solidFill>
                <a:latin typeface="Calibri"/>
              </a:rPr>
              <a:t>.</a:t>
            </a:r>
            <a:endParaRPr kumimoji="0" lang="en-US" sz="2000" dirty="0">
              <a:solidFill>
                <a:prstClr val="black"/>
              </a:solidFill>
              <a:latin typeface="Calibri"/>
            </a:endParaRPr>
          </a:p>
        </p:txBody>
      </p:sp>
      <p:pic>
        <p:nvPicPr>
          <p:cNvPr id="8" name="Picture 10" descr="lemonade-full"/>
          <p:cNvPicPr>
            <a:picLocks noChangeAspect="1" noChangeArrowheads="1"/>
          </p:cNvPicPr>
          <p:nvPr/>
        </p:nvPicPr>
        <p:blipFill>
          <a:blip r:embed="rId2" cstate="print"/>
          <a:srcRect/>
          <a:stretch>
            <a:fillRect/>
          </a:stretch>
        </p:blipFill>
        <p:spPr bwMode="auto">
          <a:xfrm>
            <a:off x="6705600" y="1600200"/>
            <a:ext cx="1676400" cy="1926114"/>
          </a:xfrm>
          <a:prstGeom prst="rect">
            <a:avLst/>
          </a:prstGeom>
          <a:noFill/>
        </p:spPr>
      </p:pic>
      <p:sp>
        <p:nvSpPr>
          <p:cNvPr id="10" name="Date Placeholder 3"/>
          <p:cNvSpPr>
            <a:spLocks noGrp="1"/>
          </p:cNvSpPr>
          <p:nvPr>
            <p:ph type="dt" sz="half" idx="10"/>
          </p:nvPr>
        </p:nvSpPr>
        <p:spPr>
          <a:xfrm>
            <a:off x="483704" y="6492875"/>
            <a:ext cx="2133600" cy="365125"/>
          </a:xfrm>
        </p:spPr>
        <p:txBody>
          <a:body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11" name="Footer Placeholder 2"/>
          <p:cNvSpPr>
            <a:spLocks noGrp="1"/>
          </p:cNvSpPr>
          <p:nvPr>
            <p:ph type="ftr" sz="quarter" idx="11"/>
          </p:nvPr>
        </p:nvSpPr>
        <p:spPr>
          <a:xfrm>
            <a:off x="3150704" y="6492875"/>
            <a:ext cx="2895600" cy="365125"/>
          </a:xfrm>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14" name="Slide Number Placeholder 4"/>
          <p:cNvSpPr>
            <a:spLocks noGrp="1"/>
          </p:cNvSpPr>
          <p:nvPr>
            <p:ph type="sldNum" sz="quarter" idx="12"/>
          </p:nvPr>
        </p:nvSpPr>
        <p:spPr>
          <a:xfrm>
            <a:off x="6553200" y="6492875"/>
            <a:ext cx="2133600" cy="365125"/>
          </a:xfrm>
        </p:spPr>
        <p:txBody>
          <a:bodyPr/>
          <a:lstStyle/>
          <a:p>
            <a:pPr>
              <a:defRPr/>
            </a:pPr>
            <a:r>
              <a:rPr lang="en-US" dirty="0" smtClean="0">
                <a:solidFill>
                  <a:prstClr val="black">
                    <a:tint val="75000"/>
                  </a:prstClr>
                </a:solidFill>
              </a:rPr>
              <a:t>59</a:t>
            </a:r>
            <a:endParaRPr lang="en-US" dirty="0">
              <a:solidFill>
                <a:prstClr val="black">
                  <a:tint val="75000"/>
                </a:prstClr>
              </a:solidFill>
            </a:endParaRPr>
          </a:p>
        </p:txBody>
      </p:sp>
    </p:spTree>
    <p:extLst>
      <p:ext uri="{BB962C8B-B14F-4D97-AF65-F5344CB8AC3E}">
        <p14:creationId xmlns:p14="http://schemas.microsoft.com/office/powerpoint/2010/main" val="872766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6" y="940514"/>
            <a:ext cx="8741880" cy="674653"/>
          </a:xfrm>
        </p:spPr>
        <p:txBody>
          <a:bodyPr/>
          <a:lstStyle/>
          <a:p>
            <a:r>
              <a:rPr lang="en-US" dirty="0" smtClean="0">
                <a:solidFill>
                  <a:schemeClr val="bg1"/>
                </a:solidFill>
              </a:rPr>
              <a:t>Requirements for quantum </a:t>
            </a:r>
            <a:r>
              <a:rPr lang="en-US" dirty="0">
                <a:solidFill>
                  <a:schemeClr val="bg1"/>
                </a:solidFill>
              </a:rPr>
              <a:t>c</a:t>
            </a:r>
            <a:r>
              <a:rPr lang="en-US" dirty="0" smtClean="0">
                <a:solidFill>
                  <a:schemeClr val="bg1"/>
                </a:solidFill>
              </a:rPr>
              <a:t>omputation </a:t>
            </a:r>
            <a:endParaRPr lang="en-US" dirty="0">
              <a:solidFill>
                <a:schemeClr val="bg1"/>
              </a:solidFill>
            </a:endParaRPr>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a:xfrm>
                <a:off x="609600" y="63143"/>
                <a:ext cx="8839200" cy="609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LIQ</a:t>
                </a:r>
                <a14:m>
                  <m:oMath xmlns:m="http://schemas.openxmlformats.org/officeDocument/2006/math">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𝑼𝒊</m:t>
                    </m:r>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m:t>
                    </m:r>
                  </m:oMath>
                </a14:m>
                <a:r>
                  <a:rPr kumimoji="0"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mj-cs"/>
                  </a:rPr>
                  <a:t> is available from GitHub</a:t>
                </a:r>
                <a:endParaRPr kumimoji="0" lang="en-US" sz="4400" b="1" i="0" u="none" strike="noStrike" kern="1200" cap="none" spc="0" normalizeH="0" baseline="0" noProof="0" dirty="0">
                  <a:ln>
                    <a:noFill/>
                  </a:ln>
                  <a:solidFill>
                    <a:srgbClr val="5B9BD5">
                      <a:lumMod val="50000"/>
                    </a:srgbClr>
                  </a:solidFill>
                  <a:effectLst/>
                  <a:uLnTx/>
                  <a:uFillTx/>
                  <a:latin typeface="Calibri" panose="020F0502020204030204"/>
                  <a:ea typeface="+mj-ea"/>
                  <a:cs typeface="+mj-cs"/>
                </a:endParaRPr>
              </a:p>
            </p:txBody>
          </p:sp>
        </mc:Choice>
        <mc:Fallback xmlns="">
          <p:sp>
            <p:nvSpPr>
              <p:cNvPr id="6" name="Rectangle 2"/>
              <p:cNvSpPr txBox="1">
                <a:spLocks noRot="1" noChangeAspect="1" noMove="1" noResize="1" noEditPoints="1" noAdjustHandles="1" noChangeArrowheads="1" noChangeShapeType="1" noTextEdit="1"/>
              </p:cNvSpPr>
              <p:nvPr/>
            </p:nvSpPr>
            <p:spPr>
              <a:xfrm>
                <a:off x="609600" y="63143"/>
                <a:ext cx="8839200" cy="609600"/>
              </a:xfrm>
              <a:prstGeom prst="rect">
                <a:avLst/>
              </a:prstGeom>
              <a:blipFill>
                <a:blip r:embed="rId3"/>
                <a:stretch>
                  <a:fillRect l="-2759" t="-38000" b="-5500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4916" y="762000"/>
            <a:ext cx="8974168" cy="5880833"/>
          </a:xfrm>
          <a:prstGeom prst="rect">
            <a:avLst/>
          </a:prstGeom>
        </p:spPr>
      </p:pic>
    </p:spTree>
    <p:extLst>
      <p:ext uri="{BB962C8B-B14F-4D97-AF65-F5344CB8AC3E}">
        <p14:creationId xmlns:p14="http://schemas.microsoft.com/office/powerpoint/2010/main" val="6081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3"/>
          <p:cNvSpPr txBox="1">
            <a:spLocks noChangeArrowheads="1"/>
          </p:cNvSpPr>
          <p:nvPr/>
        </p:nvSpPr>
        <p:spPr bwMode="auto">
          <a:xfrm>
            <a:off x="533400" y="685800"/>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80000"/>
              </a:lnSpc>
              <a:spcBef>
                <a:spcPct val="20000"/>
              </a:spcBef>
              <a:defRPr/>
            </a:pPr>
            <a:endParaRPr kumimoji="0" lang="en-US" sz="2000" dirty="0" smtClean="0">
              <a:solidFill>
                <a:srgbClr val="000000"/>
              </a:solidFill>
              <a:latin typeface="Calibri"/>
            </a:endParaRPr>
          </a:p>
          <a:p>
            <a:pPr marL="342900" indent="-342900" algn="l" eaLnBrk="0" hangingPunct="0">
              <a:lnSpc>
                <a:spcPct val="80000"/>
              </a:lnSpc>
              <a:spcBef>
                <a:spcPct val="20000"/>
              </a:spcBef>
              <a:buFont typeface="Arial" charset="0"/>
              <a:buChar char="•"/>
              <a:defRPr/>
            </a:pPr>
            <a:endParaRPr kumimoji="0" lang="en-US" sz="2000" dirty="0" smtClean="0">
              <a:solidFill>
                <a:srgbClr val="000000"/>
              </a:solidFill>
              <a:latin typeface="Calibri"/>
            </a:endParaRPr>
          </a:p>
        </p:txBody>
      </p:sp>
      <p:sp>
        <p:nvSpPr>
          <p:cNvPr id="8" name="Rectangle 2"/>
          <p:cNvSpPr txBox="1">
            <a:spLocks noChangeArrowheads="1"/>
          </p:cNvSpPr>
          <p:nvPr/>
        </p:nvSpPr>
        <p:spPr bwMode="auto">
          <a:xfrm>
            <a:off x="457200" y="0"/>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kumimoji="0" lang="en-US" sz="4400" b="1" dirty="0" smtClean="0">
                <a:solidFill>
                  <a:srgbClr val="1F497D"/>
                </a:solidFill>
                <a:latin typeface="Calibri"/>
              </a:rPr>
              <a:t>“Post-Quantum” Cryptography?</a:t>
            </a:r>
            <a:endParaRPr kumimoji="0" lang="en-US" sz="4400" b="1" dirty="0">
              <a:solidFill>
                <a:srgbClr val="1F497D"/>
              </a:solidFill>
              <a:latin typeface="Calibri"/>
            </a:endParaRPr>
          </a:p>
        </p:txBody>
      </p:sp>
      <p:sp>
        <p:nvSpPr>
          <p:cNvPr id="9" name="Rectangle 3"/>
          <p:cNvSpPr txBox="1">
            <a:spLocks noChangeArrowheads="1"/>
          </p:cNvSpPr>
          <p:nvPr/>
        </p:nvSpPr>
        <p:spPr>
          <a:xfrm>
            <a:off x="304800" y="838200"/>
            <a:ext cx="8534400" cy="5224463"/>
          </a:xfrm>
          <a:prstGeom prst="rect">
            <a:avLst/>
          </a:prstGeom>
        </p:spPr>
        <p:txBody>
          <a:bodyPr/>
          <a:lstStyle/>
          <a:p>
            <a:pPr marL="342900" indent="-342900" algn="l" eaLnBrk="0" hangingPunct="0">
              <a:lnSpc>
                <a:spcPct val="90000"/>
              </a:lnSpc>
              <a:spcBef>
                <a:spcPct val="20000"/>
              </a:spcBef>
              <a:buFont typeface="Arial" charset="0"/>
              <a:buChar char="•"/>
              <a:defRPr/>
            </a:pPr>
            <a:r>
              <a:rPr kumimoji="0" lang="en-US" dirty="0" smtClean="0">
                <a:solidFill>
                  <a:prstClr val="black"/>
                </a:solidFill>
                <a:latin typeface="Calibri"/>
              </a:rPr>
              <a:t>If a scalable quantum computer exists:</a:t>
            </a:r>
          </a:p>
          <a:p>
            <a:pPr marL="742950" lvl="1" indent="-285750" algn="l" eaLnBrk="0" hangingPunct="0">
              <a:lnSpc>
                <a:spcPct val="90000"/>
              </a:lnSpc>
              <a:spcBef>
                <a:spcPct val="20000"/>
              </a:spcBef>
              <a:buFont typeface="Arial" charset="0"/>
              <a:buChar char="–"/>
              <a:defRPr/>
            </a:pPr>
            <a:r>
              <a:rPr kumimoji="0" lang="en-US" sz="2000" dirty="0" smtClean="0">
                <a:solidFill>
                  <a:prstClr val="black"/>
                </a:solidFill>
                <a:latin typeface="Calibri"/>
              </a:rPr>
              <a:t>RSA is broken </a:t>
            </a:r>
            <a:r>
              <a:rPr kumimoji="0" lang="en-US" sz="2000" dirty="0" smtClean="0">
                <a:solidFill>
                  <a:srgbClr val="2A10EC"/>
                </a:solidFill>
                <a:latin typeface="Calibri"/>
              </a:rPr>
              <a:t>[Shor’94]</a:t>
            </a:r>
            <a:r>
              <a:rPr kumimoji="0" lang="en-US" sz="2000" dirty="0" smtClean="0">
                <a:solidFill>
                  <a:prstClr val="black"/>
                </a:solidFill>
                <a:latin typeface="Calibri"/>
              </a:rPr>
              <a:t>.</a:t>
            </a:r>
          </a:p>
          <a:p>
            <a:pPr marL="742950" lvl="1" indent="-285750" algn="l" eaLnBrk="0" hangingPunct="0">
              <a:lnSpc>
                <a:spcPct val="90000"/>
              </a:lnSpc>
              <a:spcBef>
                <a:spcPct val="20000"/>
              </a:spcBef>
              <a:buFont typeface="Arial" charset="0"/>
              <a:buChar char="–"/>
              <a:defRPr/>
            </a:pPr>
            <a:r>
              <a:rPr kumimoji="0" lang="en-US" sz="2000" dirty="0" smtClean="0">
                <a:solidFill>
                  <a:prstClr val="black"/>
                </a:solidFill>
                <a:latin typeface="Calibri"/>
              </a:rPr>
              <a:t>Elliptic curve systems are broken.</a:t>
            </a:r>
          </a:p>
          <a:p>
            <a:pPr marL="742950" lvl="1" indent="-285750" algn="l" eaLnBrk="0" hangingPunct="0">
              <a:lnSpc>
                <a:spcPct val="90000"/>
              </a:lnSpc>
              <a:spcBef>
                <a:spcPct val="20000"/>
              </a:spcBef>
              <a:buFont typeface="Arial" charset="0"/>
              <a:buChar char="–"/>
              <a:defRPr/>
            </a:pPr>
            <a:r>
              <a:rPr kumimoji="0" lang="en-US" sz="2000" dirty="0" err="1" smtClean="0">
                <a:solidFill>
                  <a:prstClr val="black"/>
                </a:solidFill>
                <a:latin typeface="Calibri"/>
              </a:rPr>
              <a:t>Buchmann</a:t>
            </a:r>
            <a:r>
              <a:rPr kumimoji="0" lang="en-US" sz="2000" dirty="0" smtClean="0">
                <a:solidFill>
                  <a:prstClr val="black"/>
                </a:solidFill>
                <a:latin typeface="Calibri"/>
              </a:rPr>
              <a:t>-Williams system is broken </a:t>
            </a:r>
            <a:r>
              <a:rPr kumimoji="0" lang="en-US" sz="2000" dirty="0" smtClean="0">
                <a:solidFill>
                  <a:srgbClr val="2A10EC"/>
                </a:solidFill>
                <a:latin typeface="Calibri"/>
              </a:rPr>
              <a:t>[Hallgren’02]</a:t>
            </a:r>
            <a:r>
              <a:rPr kumimoji="0" lang="en-US" sz="2000" dirty="0" smtClean="0">
                <a:solidFill>
                  <a:prstClr val="black"/>
                </a:solidFill>
                <a:latin typeface="Calibri"/>
              </a:rPr>
              <a:t>.</a:t>
            </a:r>
          </a:p>
          <a:p>
            <a:pPr marL="742950" lvl="1" indent="-285750" algn="l" eaLnBrk="0" hangingPunct="0">
              <a:lnSpc>
                <a:spcPct val="90000"/>
              </a:lnSpc>
              <a:spcBef>
                <a:spcPct val="20000"/>
              </a:spcBef>
              <a:buFont typeface="Arial" charset="0"/>
              <a:buChar char="–"/>
              <a:defRPr/>
            </a:pPr>
            <a:endParaRPr kumimoji="0" lang="en-US" sz="1000" dirty="0" smtClean="0">
              <a:solidFill>
                <a:prstClr val="black"/>
              </a:solidFill>
              <a:latin typeface="Calibri"/>
            </a:endParaRPr>
          </a:p>
          <a:p>
            <a:pPr marL="342900" indent="-342900" algn="l" eaLnBrk="0" hangingPunct="0">
              <a:lnSpc>
                <a:spcPct val="90000"/>
              </a:lnSpc>
              <a:spcBef>
                <a:spcPct val="20000"/>
              </a:spcBef>
              <a:buFont typeface="Arial" charset="0"/>
              <a:buChar char="•"/>
              <a:defRPr/>
            </a:pPr>
            <a:r>
              <a:rPr kumimoji="0" lang="en-US" dirty="0" smtClean="0">
                <a:solidFill>
                  <a:prstClr val="black"/>
                </a:solidFill>
                <a:latin typeface="Calibri"/>
              </a:rPr>
              <a:t>Cryptosystems that possibly are still secure:</a:t>
            </a:r>
          </a:p>
          <a:p>
            <a:pPr marL="742950" lvl="1" indent="-285750" algn="l" eaLnBrk="0" hangingPunct="0">
              <a:lnSpc>
                <a:spcPct val="90000"/>
              </a:lnSpc>
              <a:spcBef>
                <a:spcPct val="20000"/>
              </a:spcBef>
              <a:buFont typeface="Arial" charset="0"/>
              <a:buChar char="–"/>
              <a:defRPr/>
            </a:pPr>
            <a:r>
              <a:rPr kumimoji="0" lang="en-US" sz="2000" dirty="0" err="1" smtClean="0">
                <a:solidFill>
                  <a:prstClr val="black"/>
                </a:solidFill>
                <a:latin typeface="Calibri"/>
              </a:rPr>
              <a:t>McEliece</a:t>
            </a:r>
            <a:r>
              <a:rPr kumimoji="0" lang="en-US" sz="2000" dirty="0" smtClean="0">
                <a:solidFill>
                  <a:prstClr val="black"/>
                </a:solidFill>
                <a:latin typeface="Calibri"/>
              </a:rPr>
              <a:t> public key system, HFE, etc.</a:t>
            </a:r>
          </a:p>
          <a:p>
            <a:pPr marL="742950" lvl="1" indent="-285750" algn="l" eaLnBrk="0" hangingPunct="0">
              <a:lnSpc>
                <a:spcPct val="90000"/>
              </a:lnSpc>
              <a:spcBef>
                <a:spcPct val="20000"/>
              </a:spcBef>
              <a:buFont typeface="Arial" charset="0"/>
              <a:buChar char="–"/>
              <a:defRPr/>
            </a:pPr>
            <a:r>
              <a:rPr kumimoji="0" lang="en-US" sz="2000" dirty="0" err="1" smtClean="0">
                <a:solidFill>
                  <a:prstClr val="black"/>
                </a:solidFill>
                <a:latin typeface="Calibri"/>
              </a:rPr>
              <a:t>Regev’s</a:t>
            </a:r>
            <a:r>
              <a:rPr kumimoji="0" lang="en-US" sz="2000" dirty="0" smtClean="0">
                <a:solidFill>
                  <a:prstClr val="black"/>
                </a:solidFill>
                <a:latin typeface="Calibri"/>
              </a:rPr>
              <a:t> lattice based public key system.</a:t>
            </a:r>
          </a:p>
          <a:p>
            <a:pPr marL="742950" lvl="1" indent="-285750" algn="l" eaLnBrk="0" hangingPunct="0">
              <a:lnSpc>
                <a:spcPct val="90000"/>
              </a:lnSpc>
              <a:spcBef>
                <a:spcPct val="20000"/>
              </a:spcBef>
              <a:buFont typeface="Arial" charset="0"/>
              <a:buChar char="–"/>
              <a:defRPr/>
            </a:pPr>
            <a:endParaRPr kumimoji="0" lang="en-US" sz="1000" dirty="0" smtClean="0">
              <a:solidFill>
                <a:prstClr val="black"/>
              </a:solidFill>
              <a:latin typeface="Calibri"/>
            </a:endParaRPr>
          </a:p>
          <a:p>
            <a:pPr marL="342900" indent="-342900" algn="l" eaLnBrk="0" hangingPunct="0">
              <a:lnSpc>
                <a:spcPct val="90000"/>
              </a:lnSpc>
              <a:spcBef>
                <a:spcPct val="20000"/>
              </a:spcBef>
              <a:buFont typeface="Arial" charset="0"/>
              <a:buChar char="•"/>
              <a:defRPr/>
            </a:pPr>
            <a:r>
              <a:rPr kumimoji="0" lang="en-US" dirty="0" smtClean="0">
                <a:solidFill>
                  <a:prstClr val="black"/>
                </a:solidFill>
                <a:latin typeface="Calibri"/>
              </a:rPr>
              <a:t>Quantum-resilient classical cryptography:</a:t>
            </a:r>
          </a:p>
          <a:p>
            <a:pPr marL="742950" lvl="1" indent="-285750" algn="l" eaLnBrk="0" hangingPunct="0">
              <a:lnSpc>
                <a:spcPct val="90000"/>
              </a:lnSpc>
              <a:spcBef>
                <a:spcPct val="20000"/>
              </a:spcBef>
              <a:buFont typeface="Arial" charset="0"/>
              <a:buChar char="–"/>
              <a:defRPr/>
            </a:pPr>
            <a:r>
              <a:rPr kumimoji="0" lang="en-US" sz="2000" dirty="0" smtClean="0">
                <a:solidFill>
                  <a:prstClr val="black"/>
                </a:solidFill>
                <a:latin typeface="Calibri"/>
              </a:rPr>
              <a:t>One-way function secure against quantum attacks was introduced in </a:t>
            </a:r>
            <a:r>
              <a:rPr kumimoji="0" lang="en-US" sz="2000" dirty="0" smtClean="0">
                <a:solidFill>
                  <a:srgbClr val="2A10EC"/>
                </a:solidFill>
                <a:latin typeface="Calibri"/>
              </a:rPr>
              <a:t>[Moore, Russell, </a:t>
            </a:r>
            <a:r>
              <a:rPr kumimoji="0" lang="en-US" sz="2000" dirty="0" err="1" smtClean="0">
                <a:solidFill>
                  <a:srgbClr val="2A10EC"/>
                </a:solidFill>
                <a:latin typeface="Calibri"/>
              </a:rPr>
              <a:t>Vazirani</a:t>
            </a:r>
            <a:r>
              <a:rPr kumimoji="0" lang="en-US" sz="2000" dirty="0" smtClean="0">
                <a:solidFill>
                  <a:srgbClr val="2A10EC"/>
                </a:solidFill>
                <a:latin typeface="Calibri"/>
              </a:rPr>
              <a:t> ’07]</a:t>
            </a:r>
            <a:r>
              <a:rPr kumimoji="0" lang="en-US" sz="2000" dirty="0" smtClean="0">
                <a:solidFill>
                  <a:prstClr val="black"/>
                </a:solidFill>
                <a:latin typeface="Calibri"/>
              </a:rPr>
              <a:t>.</a:t>
            </a:r>
          </a:p>
          <a:p>
            <a:pPr marL="742950" lvl="1" indent="-285750" algn="l" eaLnBrk="0" hangingPunct="0">
              <a:lnSpc>
                <a:spcPct val="90000"/>
              </a:lnSpc>
              <a:spcBef>
                <a:spcPct val="20000"/>
              </a:spcBef>
              <a:buFont typeface="Arial" charset="0"/>
              <a:buChar char="–"/>
              <a:defRPr/>
            </a:pPr>
            <a:r>
              <a:rPr kumimoji="0" lang="en-US" sz="2000" dirty="0" smtClean="0">
                <a:solidFill>
                  <a:prstClr val="black"/>
                </a:solidFill>
                <a:latin typeface="Calibri"/>
              </a:rPr>
              <a:t>Relies on various limitations for quantum algorithms for the graph isomorphism problem.</a:t>
            </a:r>
          </a:p>
          <a:p>
            <a:pPr marL="742950" lvl="1" indent="-285750" algn="l" eaLnBrk="0" hangingPunct="0">
              <a:lnSpc>
                <a:spcPct val="90000"/>
              </a:lnSpc>
              <a:spcBef>
                <a:spcPct val="20000"/>
              </a:spcBef>
              <a:buFont typeface="Arial" charset="0"/>
              <a:buChar char="–"/>
              <a:defRPr/>
            </a:pPr>
            <a:endParaRPr kumimoji="0" lang="en-US" sz="1000" dirty="0" smtClean="0">
              <a:solidFill>
                <a:prstClr val="black"/>
              </a:solidFill>
              <a:latin typeface="Calibri"/>
            </a:endParaRPr>
          </a:p>
          <a:p>
            <a:pPr marL="342900" indent="-342900" algn="l" eaLnBrk="0" hangingPunct="0">
              <a:lnSpc>
                <a:spcPct val="90000"/>
              </a:lnSpc>
              <a:spcBef>
                <a:spcPct val="20000"/>
              </a:spcBef>
              <a:buFont typeface="Arial" charset="0"/>
              <a:buChar char="•"/>
              <a:defRPr/>
            </a:pPr>
            <a:r>
              <a:rPr kumimoji="0" lang="en-US" dirty="0" smtClean="0">
                <a:solidFill>
                  <a:prstClr val="black"/>
                </a:solidFill>
                <a:latin typeface="Calibri"/>
              </a:rPr>
              <a:t>… and then there is quantum cryptography / QKD</a:t>
            </a:r>
          </a:p>
          <a:p>
            <a:pPr marL="742950" lvl="1" indent="-285750" algn="l" eaLnBrk="0" hangingPunct="0">
              <a:lnSpc>
                <a:spcPct val="90000"/>
              </a:lnSpc>
              <a:spcBef>
                <a:spcPct val="20000"/>
              </a:spcBef>
              <a:buFont typeface="Arial" charset="0"/>
              <a:buChar char="–"/>
              <a:defRPr/>
            </a:pPr>
            <a:r>
              <a:rPr kumimoji="0" lang="en-US" sz="2000" dirty="0" smtClean="0">
                <a:solidFill>
                  <a:prstClr val="black"/>
                </a:solidFill>
                <a:latin typeface="Calibri"/>
              </a:rPr>
              <a:t>Uses quantum mechanics to generate a secret key.</a:t>
            </a:r>
          </a:p>
          <a:p>
            <a:pPr marL="742950" lvl="1" indent="-285750" algn="l" eaLnBrk="0" hangingPunct="0">
              <a:lnSpc>
                <a:spcPct val="90000"/>
              </a:lnSpc>
              <a:spcBef>
                <a:spcPct val="20000"/>
              </a:spcBef>
              <a:defRPr/>
            </a:pPr>
            <a:endParaRPr kumimoji="0" lang="en-US" sz="2800" dirty="0" smtClean="0">
              <a:solidFill>
                <a:prstClr val="black"/>
              </a:solidFill>
              <a:latin typeface="Calibri"/>
            </a:endParaRPr>
          </a:p>
          <a:p>
            <a:pPr marL="342900" indent="-342900" algn="l" eaLnBrk="0" hangingPunct="0">
              <a:lnSpc>
                <a:spcPct val="90000"/>
              </a:lnSpc>
              <a:spcBef>
                <a:spcPct val="20000"/>
              </a:spcBef>
              <a:buFont typeface="Arial" charset="0"/>
              <a:buChar char="•"/>
              <a:defRPr/>
            </a:pPr>
            <a:endParaRPr kumimoji="0" lang="en-US" sz="3200" dirty="0">
              <a:solidFill>
                <a:prstClr val="black"/>
              </a:solidFill>
              <a:latin typeface="Calibri"/>
            </a:endParaRPr>
          </a:p>
        </p:txBody>
      </p:sp>
      <p:sp>
        <p:nvSpPr>
          <p:cNvPr id="12" name="Date Placeholder 3"/>
          <p:cNvSpPr>
            <a:spLocks noGrp="1"/>
          </p:cNvSpPr>
          <p:nvPr>
            <p:ph type="dt" sz="half" idx="10"/>
          </p:nvPr>
        </p:nvSpPr>
        <p:spPr>
          <a:xfrm>
            <a:off x="483704" y="6492875"/>
            <a:ext cx="2133600" cy="365125"/>
          </a:xfrm>
        </p:spPr>
        <p:txBody>
          <a:body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13" name="Footer Placeholder 2"/>
          <p:cNvSpPr>
            <a:spLocks noGrp="1"/>
          </p:cNvSpPr>
          <p:nvPr>
            <p:ph type="ftr" sz="quarter" idx="11"/>
          </p:nvPr>
        </p:nvSpPr>
        <p:spPr>
          <a:xfrm>
            <a:off x="3150704" y="6492875"/>
            <a:ext cx="2895600" cy="365125"/>
          </a:xfrm>
        </p:spPr>
        <p:txBody>
          <a:body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16" name="Slide Number Placeholder 4"/>
          <p:cNvSpPr>
            <a:spLocks noGrp="1"/>
          </p:cNvSpPr>
          <p:nvPr>
            <p:ph type="sldNum" sz="quarter" idx="12"/>
          </p:nvPr>
        </p:nvSpPr>
        <p:spPr>
          <a:xfrm>
            <a:off x="6553200" y="6492875"/>
            <a:ext cx="2133600" cy="365125"/>
          </a:xfrm>
        </p:spPr>
        <p:txBody>
          <a:bodyPr/>
          <a:lstStyle/>
          <a:p>
            <a:pPr>
              <a:defRPr/>
            </a:pPr>
            <a:r>
              <a:rPr lang="en-US" smtClean="0">
                <a:solidFill>
                  <a:prstClr val="black">
                    <a:tint val="75000"/>
                  </a:prstClr>
                </a:solidFill>
              </a:rPr>
              <a:t>60</a:t>
            </a:r>
            <a:endParaRPr lang="en-US" dirty="0">
              <a:solidFill>
                <a:prstClr val="black">
                  <a:tint val="75000"/>
                </a:prstClr>
              </a:solidFill>
            </a:endParaRPr>
          </a:p>
        </p:txBody>
      </p:sp>
    </p:spTree>
    <p:extLst>
      <p:ext uri="{BB962C8B-B14F-4D97-AF65-F5344CB8AC3E}">
        <p14:creationId xmlns:p14="http://schemas.microsoft.com/office/powerpoint/2010/main" val="39271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Rectangle 2"/>
          <p:cNvSpPr>
            <a:spLocks noGrp="1" noChangeArrowheads="1"/>
          </p:cNvSpPr>
          <p:nvPr>
            <p:ph type="title"/>
          </p:nvPr>
        </p:nvSpPr>
        <p:spPr>
          <a:xfrm>
            <a:off x="533400" y="76200"/>
            <a:ext cx="8001000" cy="597466"/>
          </a:xfrm>
        </p:spPr>
        <p:txBody>
          <a:bodyPr/>
          <a:lstStyle/>
          <a:p>
            <a:r>
              <a:rPr lang="en-US" b="1" dirty="0" smtClean="0">
                <a:solidFill>
                  <a:schemeClr val="accent5">
                    <a:lumMod val="50000"/>
                  </a:schemeClr>
                </a:solidFill>
              </a:rPr>
              <a:t>More open problems</a:t>
            </a:r>
            <a:endParaRPr lang="en-US" b="1" dirty="0">
              <a:solidFill>
                <a:schemeClr val="accent5">
                  <a:lumMod val="50000"/>
                </a:schemeClr>
              </a:solidFill>
            </a:endParaRPr>
          </a:p>
        </p:txBody>
      </p:sp>
      <p:sp>
        <p:nvSpPr>
          <p:cNvPr id="13" name="TextBox 12"/>
          <p:cNvSpPr txBox="1"/>
          <p:nvPr/>
        </p:nvSpPr>
        <p:spPr>
          <a:xfrm>
            <a:off x="457200" y="838200"/>
            <a:ext cx="8382000" cy="60478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“Coherent” way to </a:t>
            </a:r>
            <a:r>
              <a:rPr kumimoji="1" lang="en-US" sz="20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uncompute</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in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In other words: for a function given by an oracle, can we implement its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Fourier transform? Or even just approximate it? If not, then why not? </a:t>
            </a:r>
          </a:p>
          <a:p>
            <a:pPr marL="457200" marR="0" lvl="1" indent="0" algn="l" defTabSz="914400" rtl="0" eaLnBrk="1" fontAlgn="base" latinLnBrk="0" hangingPunct="1">
              <a:lnSpc>
                <a:spcPct val="100000"/>
              </a:lnSpc>
              <a:spcBef>
                <a:spcPct val="0"/>
              </a:spcBef>
              <a:spcAft>
                <a:spcPct val="0"/>
              </a:spcAft>
              <a:buClrTx/>
              <a:buSzTx/>
              <a:buFont typeface="Calibri"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457200" marR="0" lvl="1" indent="0" algn="l" defTabSz="914400" rtl="0" eaLnBrk="1" fontAlgn="base" latinLnBrk="0" hangingPunct="1">
              <a:lnSpc>
                <a:spcPct val="100000"/>
              </a:lnSpc>
              <a:spcBef>
                <a:spcPct val="0"/>
              </a:spcBef>
              <a:spcAft>
                <a:spcPct val="0"/>
              </a:spcAft>
              <a:buClrTx/>
              <a:buSzTx/>
              <a:buFont typeface="Calibri"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Show advantages of applying PGM approach to hidden shift problem.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Can we turn the algorithm into zero-error algorithm?</a:t>
            </a: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Generalizations </a:t>
            </a:r>
            <a:r>
              <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to larger (i.e., non-binary) alphabets? </a:t>
            </a: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11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Applications of hidden shifts for Boolean functions?</a:t>
            </a:r>
          </a:p>
          <a:p>
            <a:pPr marL="457200" marR="0" lvl="1" indent="0" algn="l" defTabSz="914400" rtl="0" eaLnBrk="1" fontAlgn="base" latinLnBrk="0" hangingPunct="1">
              <a:lnSpc>
                <a:spcPct val="100000"/>
              </a:lnSpc>
              <a:spcBef>
                <a:spcPct val="0"/>
              </a:spcBef>
              <a:spcAft>
                <a:spcPct val="0"/>
              </a:spcAft>
              <a:buClrTx/>
              <a:buSzTx/>
              <a:buFont typeface="Tahoma"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Quantum cryptanalysis?</a:t>
            </a:r>
          </a:p>
          <a:p>
            <a:pPr marL="457200" marR="0" lvl="1" indent="0" algn="l" defTabSz="914400" rtl="0" eaLnBrk="1" fontAlgn="base" latinLnBrk="0" hangingPunct="1">
              <a:lnSpc>
                <a:spcPct val="100000"/>
              </a:lnSpc>
              <a:spcBef>
                <a:spcPct val="0"/>
              </a:spcBef>
              <a:spcAft>
                <a:spcPct val="0"/>
              </a:spcAft>
              <a:buClrTx/>
              <a:buSzTx/>
              <a:buFont typeface="Tahoma" pitchFamily="34" charset="0"/>
              <a:buChar char="–"/>
              <a:tabLst/>
              <a:defRPr/>
            </a:pPr>
            <a:endParaRPr lang="en-US" sz="2000" dirty="0">
              <a:solidFill>
                <a:prstClr val="black"/>
              </a:solidFill>
              <a:latin typeface="Calibri"/>
            </a:endParaRPr>
          </a:p>
          <a:p>
            <a:pPr marL="342900" indent="-342900" algn="l">
              <a:buFont typeface="Arial" panose="020B0604020202020204" pitchFamily="34" charset="0"/>
              <a:buChar char="•"/>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Implement QFTs for some families of finite groups.  Open: can</a:t>
            </a:r>
            <a:r>
              <a:rPr kumimoji="1" lang="en-US" sz="2000" b="0" i="0" u="none" strike="noStrike" kern="1200" cap="none" spc="0" normalizeH="0" noProof="0" dirty="0" smtClean="0">
                <a:ln>
                  <a:noFill/>
                </a:ln>
                <a:solidFill>
                  <a:prstClr val="black"/>
                </a:solidFill>
                <a:effectLst/>
                <a:uLnTx/>
                <a:uFillTx/>
                <a:latin typeface="Calibri"/>
                <a:ea typeface="ＭＳ Ｐゴシック" pitchFamily="50" charset="-128"/>
                <a:cs typeface="+mn-cs"/>
              </a:rPr>
              <a:t> we do all finite solvable (or even: super-solvable) groups in poly-logarithmic time? </a:t>
            </a:r>
            <a:r>
              <a:rPr lang="en-US" sz="2000" baseline="0" dirty="0" smtClean="0">
                <a:solidFill>
                  <a:prstClr val="black"/>
                </a:solidFill>
                <a:latin typeface="Calibri"/>
              </a:rPr>
              <a:t>Also</a:t>
            </a:r>
            <a:r>
              <a:rPr lang="en-US" sz="2000" dirty="0" smtClean="0">
                <a:solidFill>
                  <a:prstClr val="black"/>
                </a:solidFill>
                <a:latin typeface="Calibri"/>
              </a:rPr>
              <a:t> open: can we do QFT over GL(2,p) or PGL(2,p) or PSL(2,p) efficiently, </a:t>
            </a:r>
          </a:p>
          <a:p>
            <a:pPr algn="l">
              <a:defRPr/>
            </a:pPr>
            <a:r>
              <a:rPr lang="en-US" sz="2000" noProof="0" dirty="0">
                <a:solidFill>
                  <a:prstClr val="black"/>
                </a:solidFill>
                <a:latin typeface="Calibri"/>
              </a:rPr>
              <a:t> </a:t>
            </a:r>
            <a:r>
              <a:rPr lang="en-US" sz="2000" noProof="0" dirty="0" smtClean="0">
                <a:solidFill>
                  <a:prstClr val="black"/>
                </a:solidFill>
                <a:latin typeface="Calibri"/>
              </a:rPr>
              <a:t>     i.e., in poly-logarithmic time? </a:t>
            </a:r>
            <a:endPar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45720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45720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45720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pic>
        <p:nvPicPr>
          <p:cNvPr id="14" name="Picture 13" descr="txp_fig.png"/>
          <p:cNvPicPr>
            <a:picLocks noChangeAspect="1"/>
          </p:cNvPicPr>
          <p:nvPr>
            <p:custDataLst>
              <p:tags r:id="rId1"/>
            </p:custDataLst>
          </p:nvPr>
        </p:nvPicPr>
        <p:blipFill>
          <a:blip r:embed="rId4" cstate="print">
            <a:lum/>
          </a:blip>
          <a:stretch>
            <a:fillRect/>
          </a:stretch>
        </p:blipFill>
        <p:spPr>
          <a:xfrm>
            <a:off x="5105400" y="925485"/>
            <a:ext cx="2895600" cy="474690"/>
          </a:xfrm>
          <a:prstGeom prst="rect">
            <a:avLst/>
          </a:prstGeom>
        </p:spPr>
      </p:pic>
      <p:pic>
        <p:nvPicPr>
          <p:cNvPr id="16" name="Picture 15" descr="txp_fig.png"/>
          <p:cNvPicPr>
            <a:picLocks noChangeAspect="1"/>
          </p:cNvPicPr>
          <p:nvPr>
            <p:custDataLst>
              <p:tags r:id="rId2"/>
            </p:custDataLst>
          </p:nvPr>
        </p:nvPicPr>
        <p:blipFill>
          <a:blip r:embed="rId5" cstate="print">
            <a:lum/>
          </a:blip>
          <a:stretch>
            <a:fillRect/>
          </a:stretch>
        </p:blipFill>
        <p:spPr>
          <a:xfrm>
            <a:off x="4163009" y="964072"/>
            <a:ext cx="512405" cy="274013"/>
          </a:xfrm>
          <a:prstGeom prst="rect">
            <a:avLst/>
          </a:prstGeom>
        </p:spPr>
      </p:pic>
      <p:sp>
        <p:nvSpPr>
          <p:cNvPr id="11"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18"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757396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3"/>
          <p:cNvSpPr txBox="1">
            <a:spLocks noChangeArrowheads="1"/>
          </p:cNvSpPr>
          <p:nvPr/>
        </p:nvSpPr>
        <p:spPr bwMode="auto">
          <a:xfrm>
            <a:off x="533400" y="685800"/>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p:txBody>
      </p:sp>
      <p:sp>
        <p:nvSpPr>
          <p:cNvPr id="8" name="Rectangle 2"/>
          <p:cNvSpPr txBox="1">
            <a:spLocks noChangeArrowheads="1"/>
          </p:cNvSpPr>
          <p:nvPr/>
        </p:nvSpPr>
        <p:spPr bwMode="auto">
          <a:xfrm>
            <a:off x="457200" y="0"/>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1F497D"/>
                </a:solidFill>
                <a:effectLst/>
                <a:uLnTx/>
                <a:uFillTx/>
                <a:latin typeface="Calibri"/>
                <a:ea typeface="ＭＳ Ｐゴシック" pitchFamily="50" charset="-128"/>
                <a:cs typeface="+mn-cs"/>
              </a:rPr>
              <a:t>Further reading (Part 2)</a:t>
            </a:r>
            <a:endParaRPr kumimoji="0" lang="en-US" sz="4400" b="1" i="0" u="none" strike="noStrike" kern="1200" cap="none" spc="0" normalizeH="0" baseline="0" noProof="0" dirty="0">
              <a:ln>
                <a:noFill/>
              </a:ln>
              <a:solidFill>
                <a:srgbClr val="1F497D"/>
              </a:solidFill>
              <a:effectLst/>
              <a:uLnTx/>
              <a:uFillTx/>
              <a:latin typeface="Calibri"/>
              <a:ea typeface="ＭＳ Ｐゴシック" pitchFamily="50" charset="-128"/>
              <a:cs typeface="+mn-cs"/>
            </a:endParaRPr>
          </a:p>
        </p:txBody>
      </p:sp>
      <p:sp>
        <p:nvSpPr>
          <p:cNvPr id="9" name="Rectangle 3"/>
          <p:cNvSpPr txBox="1">
            <a:spLocks noChangeArrowheads="1"/>
          </p:cNvSpPr>
          <p:nvPr/>
        </p:nvSpPr>
        <p:spPr>
          <a:xfrm>
            <a:off x="304800" y="990600"/>
            <a:ext cx="8534400" cy="5224463"/>
          </a:xfrm>
          <a:prstGeom prst="rect">
            <a:avLst/>
          </a:prstGeom>
        </p:spPr>
        <p:txBody>
          <a:bodyPr/>
          <a:lstStyle/>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Hidden subgroup problem: </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Abelian case: </a:t>
            </a:r>
            <a:r>
              <a:rPr kumimoji="1" lang="en-US" sz="2400" b="0" i="0" u="none" strike="noStrike" kern="1200" cap="none" spc="0" normalizeH="0" baseline="0" noProof="0" dirty="0" err="1">
                <a:ln>
                  <a:noFill/>
                </a:ln>
                <a:solidFill>
                  <a:prstClr val="black"/>
                </a:solidFill>
                <a:effectLst/>
                <a:uLnTx/>
                <a:uFillTx/>
                <a:latin typeface="Calibri" panose="020F0502020204030204"/>
                <a:ea typeface="ＭＳ Ｐゴシック" pitchFamily="50" charset="-128"/>
                <a:cs typeface="+mn-cs"/>
                <a:hlinkClick r:id="rId2" action="ppaction://hlinkfile" tooltip="Abstract"/>
              </a:rPr>
              <a:t>arXiv:quant-ph</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2" action="ppaction://hlinkfile" tooltip="Abstract"/>
              </a:rPr>
              <a:t>/9704027</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Application to ECC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ＭＳ Ｐゴシック" pitchFamily="50" charset="-128"/>
                <a:cs typeface="+mn-cs"/>
              </a:rPr>
              <a:t>dlog</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 </a:t>
            </a:r>
            <a:r>
              <a:rPr kumimoji="1"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3" action="ppaction://hlinkfile" tooltip="Abstract"/>
              </a:rPr>
              <a:t>arXiv:1209.6348</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Connections to graph isomorphism: </a:t>
            </a:r>
            <a:r>
              <a:rPr kumimoji="1" lang="en-US" sz="2400" b="0" i="0" u="none" strike="noStrike" kern="1200" cap="none" spc="0" normalizeH="0" baseline="0" noProof="0" dirty="0" err="1">
                <a:ln>
                  <a:noFill/>
                </a:ln>
                <a:solidFill>
                  <a:prstClr val="black"/>
                </a:solidFill>
                <a:effectLst/>
                <a:uLnTx/>
                <a:uFillTx/>
                <a:latin typeface="Calibri" panose="020F0502020204030204"/>
                <a:ea typeface="ＭＳ Ｐゴシック" pitchFamily="50" charset="-128"/>
                <a:cs typeface="+mn-cs"/>
                <a:hlinkClick r:id="rId4" action="ppaction://hlinkfile" tooltip="Abstract"/>
              </a:rPr>
              <a:t>arXiv:quant-ph</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4" action="ppaction://hlinkfile" tooltip="Abstract"/>
              </a:rPr>
              <a:t>/0511148</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Connections to lattice problems: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5"/>
              </a:rPr>
              <a:t>link</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Hidden shift problem: </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Legendre symbol: </a:t>
            </a:r>
            <a:r>
              <a:rPr kumimoji="1" lang="en-US" sz="2400" b="0" i="0" u="none" strike="noStrike" kern="1200" cap="none" spc="0" normalizeH="0" baseline="0" noProof="0" dirty="0" err="1">
                <a:ln>
                  <a:noFill/>
                </a:ln>
                <a:solidFill>
                  <a:prstClr val="black"/>
                </a:solidFill>
                <a:effectLst/>
                <a:uLnTx/>
                <a:uFillTx/>
                <a:latin typeface="Calibri" panose="020F0502020204030204"/>
                <a:ea typeface="ＭＳ Ｐゴシック" pitchFamily="50" charset="-128"/>
                <a:cs typeface="+mn-cs"/>
                <a:hlinkClick r:id="rId6" action="ppaction://hlinkfile" tooltip="Abstract"/>
              </a:rPr>
              <a:t>arXiv:quant-ph</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6" action="ppaction://hlinkfile" tooltip="Abstract"/>
              </a:rPr>
              <a:t>/0211140</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Bent functions: </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7" action="ppaction://hlinkfile" tooltip="Abstract"/>
              </a:rPr>
              <a:t>arXiv:0811.3208</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General Boolean functions: </a:t>
            </a:r>
            <a:r>
              <a:rPr kumimoji="1"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8" action="ppaction://hlinkfile" tooltip="Abstract"/>
              </a:rPr>
              <a:t>arXiv:1304.4642</a:t>
            </a:r>
            <a:endParaRPr kumimoji="1"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ＭＳ Ｐゴシック" pitchFamily="50" charset="-128"/>
                <a:cs typeface="+mn-cs"/>
              </a:rPr>
              <a:t>Nonabelian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 instances: </a:t>
            </a:r>
            <a:r>
              <a:rPr kumimoji="1"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9" action="ppaction://hlinkfile" tooltip="Abstract"/>
              </a:rPr>
              <a:t>arXiv:1111.4382</a:t>
            </a:r>
            <a:endParaRPr kumimoji="1"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342900" indent="-342900" algn="l" eaLnBrk="0" hangingPunct="0">
              <a:lnSpc>
                <a:spcPct val="90000"/>
              </a:lnSpc>
              <a:spcBef>
                <a:spcPct val="20000"/>
              </a:spcBef>
              <a:buFont typeface="Arial" charset="0"/>
              <a:buChar char="•"/>
              <a:defRPr/>
            </a:pPr>
            <a:endParaRPr lang="en-US" dirty="0">
              <a:solidFill>
                <a:prstClr val="black"/>
              </a:solidFill>
              <a:latin typeface="Calibri" panose="020F0502020204030204"/>
            </a:endParaRPr>
          </a:p>
          <a:p>
            <a:pPr marL="342900" indent="-342900" algn="l" eaLnBrk="0" hangingPunct="0">
              <a:lnSpc>
                <a:spcPct val="90000"/>
              </a:lnSpc>
              <a:spcBef>
                <a:spcPct val="20000"/>
              </a:spcBef>
              <a:buFont typeface="Arial" charset="0"/>
              <a:buChar char="•"/>
              <a:defRPr/>
            </a:pPr>
            <a:r>
              <a:rPr kumimoji="0" lang="en-US" b="0" i="0" u="none" strike="noStrike" kern="1200" cap="none" spc="0" normalizeH="0" baseline="0" noProof="0" dirty="0" err="1" smtClean="0">
                <a:ln>
                  <a:noFill/>
                </a:ln>
                <a:solidFill>
                  <a:prstClr val="black"/>
                </a:solidFill>
                <a:effectLst/>
                <a:uLnTx/>
                <a:uFillTx/>
                <a:latin typeface="+mn-lt"/>
              </a:rPr>
              <a:t>LIQ</a:t>
            </a:r>
            <a:r>
              <a:rPr kumimoji="0" lang="en-US" b="0" i="1" u="none" strike="noStrike" kern="1200" cap="none" spc="0" normalizeH="0" baseline="0" noProof="0" dirty="0" err="1" smtClean="0">
                <a:ln>
                  <a:noFill/>
                </a:ln>
                <a:solidFill>
                  <a:prstClr val="black"/>
                </a:solidFill>
                <a:effectLst/>
                <a:uLnTx/>
                <a:uFillTx/>
                <a:latin typeface="+mn-lt"/>
              </a:rPr>
              <a:t>Ui</a:t>
            </a:r>
            <a:r>
              <a:rPr kumimoji="0" lang="en-US" b="0" i="0" u="none" strike="noStrike" kern="1200" cap="none" spc="0" normalizeH="0" baseline="0" noProof="0" dirty="0" smtClean="0">
                <a:ln>
                  <a:noFill/>
                </a:ln>
                <a:solidFill>
                  <a:prstClr val="black"/>
                </a:solidFill>
                <a:effectLst/>
                <a:uLnTx/>
                <a:uFillTx/>
                <a:latin typeface="+mn-lt"/>
              </a:rPr>
              <a:t>|&gt;: </a:t>
            </a:r>
            <a:r>
              <a:rPr lang="en-US" dirty="0">
                <a:latin typeface="+mn-lt"/>
                <a:hlinkClick r:id="rId10" tooltip="Abstract"/>
              </a:rPr>
              <a:t>arXiv:1402.4467</a:t>
            </a:r>
            <a:endParaRPr kumimoji="0" lang="en-US" b="0" i="0" u="none" strike="noStrike" kern="1200" cap="none" spc="0" normalizeH="0" baseline="0" noProof="0" dirty="0" smtClean="0">
              <a:ln>
                <a:noFill/>
              </a:ln>
              <a:solidFill>
                <a:prstClr val="black"/>
              </a:solidFill>
              <a:effectLst/>
              <a:uLnTx/>
              <a:uFillTx/>
              <a:latin typeface="+mn-lt"/>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2"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January 26, 2016</a:t>
            </a:r>
            <a:endParaRPr kumimoji="1" lang="en-US" sz="900" b="0" i="0" u="none" strike="noStrike" kern="1200" cap="none" spc="0" normalizeH="0" baseline="0" noProof="0">
              <a:ln>
                <a:noFill/>
              </a:ln>
              <a:solidFill>
                <a:prstClr val="black">
                  <a:tint val="75000"/>
                </a:prstClr>
              </a:solidFill>
              <a:effectLst/>
              <a:uLnTx/>
              <a:uFillTx/>
              <a:latin typeface="Arial" charset="0"/>
              <a:ea typeface="ＭＳ Ｐゴシック" pitchFamily="50" charset="-128"/>
              <a:cs typeface="+mn-cs"/>
            </a:endParaRPr>
          </a:p>
        </p:txBody>
      </p:sp>
      <p:sp>
        <p:nvSpPr>
          <p:cNvPr id="13"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M. Roetteler</a:t>
            </a:r>
            <a:endParaRPr kumimoji="1" lang="en-US" sz="900" b="0" i="0" u="none" strike="noStrike" kern="1200" cap="none" spc="0" normalizeH="0" baseline="0" noProof="0">
              <a:ln>
                <a:noFill/>
              </a:ln>
              <a:solidFill>
                <a:prstClr val="black">
                  <a:tint val="75000"/>
                </a:prstClr>
              </a:solidFill>
              <a:effectLst/>
              <a:uLnTx/>
              <a:uFillTx/>
              <a:latin typeface="Arial" charset="0"/>
              <a:ea typeface="ＭＳ Ｐゴシック" pitchFamily="50" charset="-128"/>
              <a:cs typeface="+mn-cs"/>
            </a:endParaRPr>
          </a:p>
        </p:txBody>
      </p:sp>
      <p:sp>
        <p:nvSpPr>
          <p:cNvPr id="16"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60</a:t>
            </a:r>
            <a:endParaRPr kumimoji="1" lang="en-US" sz="900" b="0" i="0" u="none" strike="noStrike" kern="1200" cap="none" spc="0" normalizeH="0" baseline="0" noProof="0" dirty="0">
              <a:ln>
                <a:noFill/>
              </a:ln>
              <a:solidFill>
                <a:prstClr val="black">
                  <a:tint val="75000"/>
                </a:prstClr>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328312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100" dirty="0">
                <a:solidFill>
                  <a:srgbClr val="3FACA1"/>
                </a:solidFill>
              </a:rPr>
              <a:t>Define a function to generate entanglement:</a:t>
            </a:r>
          </a:p>
        </p:txBody>
      </p:sp>
      <p:sp>
        <p:nvSpPr>
          <p:cNvPr id="3" name="Title 2"/>
          <p:cNvSpPr>
            <a:spLocks noGrp="1"/>
          </p:cNvSpPr>
          <p:nvPr>
            <p:ph type="title"/>
          </p:nvPr>
        </p:nvSpPr>
        <p:spPr>
          <a:xfrm>
            <a:off x="1042462" y="300456"/>
            <a:ext cx="7543800" cy="914400"/>
          </a:xfrm>
        </p:spPr>
        <p:txBody>
          <a:bodyPr/>
          <a:lstStyle/>
          <a:p>
            <a:r>
              <a:rPr lang="en-US" sz="3000" dirty="0"/>
              <a:t>Quantum “Hello World!”</a:t>
            </a:r>
          </a:p>
        </p:txBody>
      </p:sp>
      <p:sp>
        <p:nvSpPr>
          <p:cNvPr id="7" name="Rectangle 6"/>
          <p:cNvSpPr/>
          <p:nvPr/>
        </p:nvSpPr>
        <p:spPr>
          <a:xfrm>
            <a:off x="639696" y="2281933"/>
            <a:ext cx="5052445" cy="369332"/>
          </a:xfrm>
          <a:prstGeom prst="rect">
            <a:avLst/>
          </a:prstGeom>
          <a:noFill/>
        </p:spPr>
        <p:txBody>
          <a:bodyPr wrap="square">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Lucida Console"/>
                <a:ea typeface="ＭＳ Ｐゴシック" pitchFamily="50" charset="-128"/>
                <a:cs typeface="Arial" charset="0"/>
              </a:rPr>
              <a:t>let</a:t>
            </a:r>
            <a:r>
              <a:rPr kumimoji="0" lang="en-US" sz="1800" b="0" i="0" u="none" strike="noStrike" kern="1200" cap="none" spc="0" normalizeH="0" baseline="0" noProof="0" dirty="0">
                <a:ln>
                  <a:noFill/>
                </a:ln>
                <a:solidFill>
                  <a:srgbClr val="7FBA00">
                    <a:lumMod val="60000"/>
                    <a:lumOff val="40000"/>
                  </a:srgbClr>
                </a:solidFill>
                <a:effectLst/>
                <a:uLnTx/>
                <a:uFillTx/>
                <a:latin typeface="Lucida Console"/>
                <a:ea typeface="ＭＳ Ｐゴシック" pitchFamily="50" charset="-128"/>
                <a:cs typeface="Arial" charset="0"/>
              </a:rPr>
              <a:t> </a:t>
            </a:r>
            <a:r>
              <a:rPr kumimoji="0" lang="en-US" sz="1800" b="0" i="0" u="none" strike="noStrike" kern="1200" cap="none" spc="0" normalizeH="0" baseline="0" noProof="0" dirty="0">
                <a:ln>
                  <a:noFill/>
                </a:ln>
                <a:solidFill>
                  <a:srgbClr val="FFFFFF"/>
                </a:solidFill>
                <a:effectLst/>
                <a:uLnTx/>
                <a:uFillTx/>
                <a:latin typeface="Lucida Console"/>
                <a:ea typeface="ＭＳ Ｐゴシック" pitchFamily="50" charset="-128"/>
                <a:cs typeface="Arial" charset="0"/>
              </a:rPr>
              <a:t>EPR (qs:Qubits) =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H</a:t>
            </a:r>
            <a:r>
              <a:rPr kumimoji="0" lang="en-US" sz="1800" b="0" i="0" u="none" strike="noStrike" kern="1200" cap="none" spc="0" normalizeH="0" baseline="0" noProof="0" dirty="0">
                <a:ln>
                  <a:noFill/>
                </a:ln>
                <a:solidFill>
                  <a:srgbClr val="FFFFFF"/>
                </a:solidFill>
                <a:effectLst/>
                <a:uLnTx/>
                <a:uFillTx/>
                <a:latin typeface="Lucida Console"/>
                <a:ea typeface="ＭＳ Ｐゴシック" pitchFamily="50" charset="-128"/>
                <a:cs typeface="Arial" charset="0"/>
              </a:rPr>
              <a:t> qs;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CNOT </a:t>
            </a:r>
            <a:r>
              <a:rPr kumimoji="0" lang="en-US" sz="1800" b="0" i="0" u="none" strike="noStrike" kern="1200" cap="none" spc="0" normalizeH="0" baseline="0" noProof="0" dirty="0">
                <a:ln>
                  <a:noFill/>
                </a:ln>
                <a:solidFill>
                  <a:srgbClr val="FFFFFF"/>
                </a:solidFill>
                <a:effectLst/>
                <a:uLnTx/>
                <a:uFillTx/>
                <a:latin typeface="Lucida Console"/>
                <a:ea typeface="ＭＳ Ｐゴシック" pitchFamily="50" charset="-128"/>
                <a:cs typeface="Arial" charset="0"/>
              </a:rPr>
              <a:t>qs</a:t>
            </a:r>
          </a:p>
        </p:txBody>
      </p:sp>
      <p:sp>
        <p:nvSpPr>
          <p:cNvPr id="8" name="Content Placeholder 1"/>
          <p:cNvSpPr txBox="1">
            <a:spLocks/>
          </p:cNvSpPr>
          <p:nvPr/>
        </p:nvSpPr>
        <p:spPr bwMode="auto">
          <a:xfrm>
            <a:off x="65618" y="3058427"/>
            <a:ext cx="8227457" cy="3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noAutofit/>
          </a:bodyPr>
          <a:lstStyle>
            <a:lvl1pPr marL="274320" indent="-274320" algn="l" defTabSz="1217613" rtl="0" eaLnBrk="0" fontAlgn="base" hangingPunct="0">
              <a:spcBef>
                <a:spcPts val="1200"/>
              </a:spcBef>
              <a:spcAft>
                <a:spcPct val="0"/>
              </a:spcAft>
              <a:buClr>
                <a:schemeClr val="tx2">
                  <a:lumMod val="75000"/>
                </a:schemeClr>
              </a:buClr>
              <a:buFont typeface="Arial" charset="0"/>
              <a:buChar char="•"/>
              <a:defRPr sz="2800" kern="1200">
                <a:solidFill>
                  <a:srgbClr val="17375E"/>
                </a:solidFill>
                <a:latin typeface="+mn-lt"/>
                <a:ea typeface="+mn-ea"/>
                <a:cs typeface="Segoe UI" pitchFamily="34" charset="0"/>
              </a:defRPr>
            </a:lvl1pPr>
            <a:lvl2pPr marL="548640" indent="-274320" algn="l" defTabSz="1217613" rtl="0" eaLnBrk="0" fontAlgn="base" hangingPunct="0">
              <a:spcBef>
                <a:spcPts val="600"/>
              </a:spcBef>
              <a:spcAft>
                <a:spcPts val="600"/>
              </a:spcAft>
              <a:buFont typeface="Arial" charset="0"/>
              <a:buChar char="•"/>
              <a:defRPr sz="2400" kern="1200">
                <a:solidFill>
                  <a:srgbClr val="17375E"/>
                </a:solidFill>
                <a:latin typeface="+mn-lt"/>
                <a:ea typeface="+mn-ea"/>
                <a:cs typeface="Segoe UI" pitchFamily="34" charset="0"/>
              </a:defRPr>
            </a:lvl2pPr>
            <a:lvl3pPr marL="822960" indent="-274320" algn="l" defTabSz="1217613" rtl="0" eaLnBrk="0" fontAlgn="base" hangingPunct="0">
              <a:spcBef>
                <a:spcPts val="600"/>
              </a:spcBef>
              <a:spcAft>
                <a:spcPts val="600"/>
              </a:spcAft>
              <a:buFont typeface="Arial" charset="0"/>
              <a:buChar char="•"/>
              <a:defRPr sz="2000" kern="1200">
                <a:solidFill>
                  <a:srgbClr val="17375E"/>
                </a:solidFill>
                <a:latin typeface="+mn-lt"/>
                <a:ea typeface="+mn-ea"/>
                <a:cs typeface="Segoe UI" pitchFamily="34" charset="0"/>
              </a:defRPr>
            </a:lvl3pPr>
            <a:lvl4pPr marL="1097280" indent="-274320" algn="l" defTabSz="1217613" rtl="0" eaLnBrk="0" fontAlgn="base" hangingPunct="0">
              <a:spcBef>
                <a:spcPts val="600"/>
              </a:spcBef>
              <a:spcAft>
                <a:spcPts val="600"/>
              </a:spcAft>
              <a:buFont typeface="Arial" charset="0"/>
              <a:buChar char="•"/>
              <a:defRPr sz="2000" kern="1200">
                <a:solidFill>
                  <a:srgbClr val="17375E"/>
                </a:solidFill>
                <a:latin typeface="+mn-lt"/>
                <a:ea typeface="+mn-ea"/>
                <a:cs typeface="Segoe UI" pitchFamily="34" charset="0"/>
              </a:defRPr>
            </a:lvl4pPr>
            <a:lvl5pPr marL="2740025" indent="-303213" algn="l" defTabSz="1217613" rtl="0" eaLnBrk="0" fontAlgn="base" hangingPunct="0">
              <a:spcBef>
                <a:spcPct val="20000"/>
              </a:spcBef>
              <a:spcAft>
                <a:spcPct val="0"/>
              </a:spcAft>
              <a:buFont typeface="Arial" charset="0"/>
              <a:buChar char="»"/>
              <a:defRPr sz="2700" kern="1200">
                <a:solidFill>
                  <a:schemeClr val="bg1"/>
                </a:solidFill>
                <a:latin typeface="+mn-lt"/>
                <a:ea typeface="+mn-ea"/>
                <a:cs typeface="Segoe UI" pitchFamily="34" charset="0"/>
              </a:defRPr>
            </a:lvl5pPr>
            <a:lvl6pPr marL="3350255" indent="-304579" algn="l" defTabSz="121827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394" indent="-304579" algn="l" defTabSz="121827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8531" indent="-304579" algn="l" defTabSz="121827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7670" indent="-304579" algn="l" defTabSz="121827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892" marR="0" lvl="0" indent="-342892" algn="l" defTabSz="457189" rtl="0" eaLnBrk="1" fontAlgn="base" latinLnBrk="0" hangingPunct="1">
              <a:lnSpc>
                <a:spcPct val="100000"/>
              </a:lnSpc>
              <a:spcBef>
                <a:spcPts val="1000"/>
              </a:spcBef>
              <a:spcAft>
                <a:spcPct val="0"/>
              </a:spcAft>
              <a:buClr>
                <a:srgbClr val="1F497D">
                  <a:lumMod val="75000"/>
                </a:srgbClr>
              </a:buClr>
              <a:buSzTx/>
              <a:buFont typeface="Arial"/>
              <a:buChar char="•"/>
              <a:tabLst/>
              <a:defRPr/>
            </a:pPr>
            <a:r>
              <a:rPr kumimoji="0" lang="en-US" sz="2100" b="0" i="0" u="none" strike="noStrike" kern="1200" cap="none" spc="0" normalizeH="0" baseline="0" noProof="0" dirty="0">
                <a:ln>
                  <a:noFill/>
                </a:ln>
                <a:solidFill>
                  <a:srgbClr val="3FACA1"/>
                </a:solidFill>
                <a:effectLst/>
                <a:uLnTx/>
                <a:uFillTx/>
                <a:latin typeface="Segoe UI"/>
                <a:ea typeface="+mn-ea"/>
                <a:cs typeface="Segoe UI"/>
              </a:rPr>
              <a:t>The rest of the algorithm:</a:t>
            </a:r>
          </a:p>
        </p:txBody>
      </p:sp>
      <p:sp>
        <p:nvSpPr>
          <p:cNvPr id="9" name="Rectangle 8"/>
          <p:cNvSpPr/>
          <p:nvPr/>
        </p:nvSpPr>
        <p:spPr>
          <a:xfrm>
            <a:off x="639696" y="3527133"/>
            <a:ext cx="3964110" cy="1477328"/>
          </a:xfrm>
          <a:prstGeom prst="rect">
            <a:avLst/>
          </a:prstGeom>
          <a:noFill/>
        </p:spPr>
        <p:txBody>
          <a:bodyPr wrap="square">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Lucida Console" panose="020B0609040504020204" pitchFamily="49" charset="0"/>
                <a:ea typeface="ＭＳ Ｐゴシック" pitchFamily="50" charset="-128"/>
                <a:cs typeface="Arial" charset="0"/>
              </a:rPr>
              <a:t>let </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teleport (qs:Qubits) =</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Console" panose="020B0609040504020204" pitchFamily="49" charset="0"/>
                <a:ea typeface="ＭＳ Ｐゴシック" pitchFamily="50" charset="-128"/>
                <a:cs typeface="Arial" charset="0"/>
              </a:rPr>
              <a:t>    </a:t>
            </a:r>
            <a:r>
              <a:rPr kumimoji="0" lang="en-US" sz="1800" b="0" i="0" u="none" strike="noStrike" kern="1200" cap="none" spc="0" normalizeH="0" baseline="0" noProof="0" dirty="0">
                <a:ln>
                  <a:noFill/>
                </a:ln>
                <a:solidFill>
                  <a:srgbClr val="FFC000"/>
                </a:solidFill>
                <a:effectLst/>
                <a:uLnTx/>
                <a:uFillTx/>
                <a:latin typeface="Lucida Console" panose="020B0609040504020204" pitchFamily="49" charset="0"/>
                <a:ea typeface="ＭＳ Ｐゴシック" pitchFamily="50" charset="-128"/>
                <a:cs typeface="Arial" charset="0"/>
              </a:rPr>
              <a:t>let </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qs'     = qs.Tail</a:t>
            </a:r>
            <a:endParaRPr kumimoji="0" lang="en-US" sz="1800" b="0" i="0" u="none" strike="noStrike" kern="1200" cap="none" spc="0" normalizeH="0" baseline="0" noProof="0" dirty="0">
              <a:ln>
                <a:noFill/>
              </a:ln>
              <a:solidFill>
                <a:srgbClr val="7FBA00">
                  <a:lumMod val="60000"/>
                  <a:lumOff val="40000"/>
                </a:srgbClr>
              </a:solidFill>
              <a:effectLst/>
              <a:uLnTx/>
              <a:uFillTx/>
              <a:latin typeface="Lucida Console" panose="020B0609040504020204" pitchFamily="49"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Console" panose="020B0609040504020204" pitchFamily="49" charset="0"/>
                <a:ea typeface="ＭＳ Ｐゴシック" pitchFamily="50" charset="-128"/>
                <a:cs typeface="Arial" charset="0"/>
              </a:rPr>
              <a:t>    </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EPR qs';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CNOT</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qs;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H</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qs</a:t>
            </a:r>
            <a:endParaRPr kumimoji="0" lang="en-US" sz="1800" b="0" i="0" u="none" strike="noStrike" kern="1200" cap="none" spc="0" normalizeH="0" baseline="0" noProof="0" dirty="0">
              <a:ln>
                <a:noFill/>
              </a:ln>
              <a:solidFill>
                <a:srgbClr val="7FBA00">
                  <a:lumMod val="60000"/>
                  <a:lumOff val="40000"/>
                </a:srgbClr>
              </a:solidFill>
              <a:effectLst/>
              <a:uLnTx/>
              <a:uFillTx/>
              <a:latin typeface="Lucida Console" panose="020B0609040504020204" pitchFamily="49"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Console" panose="020B0609040504020204" pitchFamily="49" charset="0"/>
                <a:ea typeface="ＭＳ Ｐゴシック" pitchFamily="50" charset="-128"/>
                <a:cs typeface="Arial" charset="0"/>
              </a:rPr>
              <a:t>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M</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qs'; BC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X</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qs'</a:t>
            </a:r>
            <a:endParaRPr kumimoji="0" lang="en-US" sz="1800" b="0" i="0" u="none" strike="noStrike" kern="1200" cap="none" spc="0" normalizeH="0" baseline="0" noProof="0" dirty="0">
              <a:ln>
                <a:noFill/>
              </a:ln>
              <a:solidFill>
                <a:srgbClr val="7FBA00">
                  <a:lumMod val="60000"/>
                  <a:lumOff val="40000"/>
                </a:srgbClr>
              </a:solidFill>
              <a:effectLst/>
              <a:uLnTx/>
              <a:uFillTx/>
              <a:latin typeface="Lucida Console" panose="020B0609040504020204" pitchFamily="49"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Console" panose="020B0609040504020204" pitchFamily="49" charset="0"/>
                <a:ea typeface="ＭＳ Ｐゴシック" pitchFamily="50" charset="-128"/>
                <a:cs typeface="Arial" charset="0"/>
              </a:rPr>
              <a:t>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M</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qs ; BC </a:t>
            </a:r>
            <a:r>
              <a:rPr kumimoji="0" lang="en-US" sz="1800" b="0" i="0" u="none" strike="noStrike" kern="1200" cap="none" spc="0" normalizeH="0" baseline="0" noProof="0" dirty="0">
                <a:ln>
                  <a:noFill/>
                </a:ln>
                <a:solidFill>
                  <a:srgbClr val="FFFF00"/>
                </a:solidFill>
                <a:effectLst/>
                <a:uLnTx/>
                <a:uFillTx/>
                <a:latin typeface="Lucida Console"/>
                <a:ea typeface="ＭＳ Ｐゴシック" pitchFamily="50" charset="-128"/>
                <a:cs typeface="Arial" charset="0"/>
              </a:rPr>
              <a:t>Z</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 </a:t>
            </a:r>
            <a:r>
              <a:rPr kumimoji="0" lang="en-US" sz="1800" b="0" i="0" u="none" strike="noStrike" kern="1200" cap="none" spc="0" normalizeH="0" baseline="0" noProof="0" dirty="0">
                <a:ln>
                  <a:noFill/>
                </a:ln>
                <a:solidFill>
                  <a:srgbClr val="FFC000"/>
                </a:solidFill>
                <a:effectLst/>
                <a:uLnTx/>
                <a:uFillTx/>
                <a:latin typeface="Lucida Console" panose="020B0609040504020204" pitchFamily="49" charset="0"/>
                <a:ea typeface="ＭＳ Ｐゴシック" pitchFamily="50" charset="-128"/>
                <a:cs typeface="Arial" charset="0"/>
              </a:rPr>
              <a:t>!!</a:t>
            </a:r>
            <a:r>
              <a:rPr kumimoji="0" lang="en-US" sz="1800" b="0" i="0" u="none" strike="noStrike" kern="1200" cap="none" spc="0" normalizeH="0" baseline="0" noProof="0" dirty="0">
                <a:ln>
                  <a:noFill/>
                </a:ln>
                <a:solidFill>
                  <a:srgbClr val="FFFFFF"/>
                </a:solidFill>
                <a:effectLst/>
                <a:uLnTx/>
                <a:uFillTx/>
                <a:latin typeface="Lucida Console" panose="020B0609040504020204" pitchFamily="49" charset="0"/>
                <a:ea typeface="ＭＳ Ｐゴシック" pitchFamily="50" charset="-128"/>
                <a:cs typeface="Arial" charset="0"/>
              </a:rPr>
              <a:t>(qs,0,2)</a:t>
            </a:r>
            <a:endParaRPr kumimoji="0" lang="en-US" sz="1800" b="0" i="0" u="none" strike="noStrike" kern="1200" cap="none" spc="0" normalizeH="0" baseline="0" noProof="0" dirty="0">
              <a:ln>
                <a:noFill/>
              </a:ln>
              <a:solidFill>
                <a:srgbClr val="7FBA00">
                  <a:lumMod val="60000"/>
                  <a:lumOff val="40000"/>
                </a:srgbClr>
              </a:solidFill>
              <a:effectLst/>
              <a:uLnTx/>
              <a:uFillTx/>
              <a:latin typeface="Lucida Console" panose="020B0609040504020204" pitchFamily="49" charset="0"/>
              <a:ea typeface="ＭＳ Ｐゴシック" pitchFamily="50" charset="-128"/>
              <a:cs typeface="Arial"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97" y="2132803"/>
            <a:ext cx="85725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4814362" y="3591936"/>
            <a:ext cx="4119082" cy="1342345"/>
          </a:xfrm>
          <a:prstGeom prst="rect">
            <a:avLst/>
          </a:prstGeom>
        </p:spPr>
      </p:pic>
    </p:spTree>
    <p:custDataLst>
      <p:tags r:id="rId1"/>
    </p:custDataLst>
    <p:extLst>
      <p:ext uri="{BB962C8B-B14F-4D97-AF65-F5344CB8AC3E}">
        <p14:creationId xmlns:p14="http://schemas.microsoft.com/office/powerpoint/2010/main" val="3962004754"/>
      </p:ext>
    </p:extLst>
  </p:cSld>
  <p:clrMapOvr>
    <a:masterClrMapping/>
  </p:clrMapOvr>
  <mc:AlternateContent xmlns:mc="http://schemas.openxmlformats.org/markup-compatibility/2006" xmlns:p14="http://schemas.microsoft.com/office/powerpoint/2010/main">
    <mc:Choice Requires="p14">
      <p:transition spd="slow" p14:dur="2000" advTm="61973"/>
    </mc:Choice>
    <mc:Fallback xmlns="">
      <p:transition spd="slow" advTm="619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anim calcmode="lin" valueType="num">
                                      <p:cBhvr>
                                        <p:cTn id="3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1000"/>
                                        <p:tgtEl>
                                          <p:spTgt spid="9">
                                            <p:txEl>
                                              <p:pRg st="1" end="1"/>
                                            </p:txEl>
                                          </p:spTgt>
                                        </p:tgtEl>
                                      </p:cBhvr>
                                    </p:animEffect>
                                    <p:anim calcmode="lin" valueType="num">
                                      <p:cBhvr>
                                        <p:cTn id="3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1000"/>
                                        <p:tgtEl>
                                          <p:spTgt spid="9">
                                            <p:txEl>
                                              <p:pRg st="2" end="2"/>
                                            </p:txEl>
                                          </p:spTgt>
                                        </p:tgtEl>
                                      </p:cBhvr>
                                    </p:animEffect>
                                    <p:anim calcmode="lin" valueType="num">
                                      <p:cBhvr>
                                        <p:cTn id="4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fade">
                                      <p:cBhvr>
                                        <p:cTn id="52" dur="1000"/>
                                        <p:tgtEl>
                                          <p:spTgt spid="9">
                                            <p:txEl>
                                              <p:pRg st="3" end="3"/>
                                            </p:txEl>
                                          </p:spTgt>
                                        </p:tgtEl>
                                      </p:cBhvr>
                                    </p:animEffect>
                                    <p:anim calcmode="lin" valueType="num">
                                      <p:cBhvr>
                                        <p:cTn id="5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4" end="4"/>
                                            </p:txEl>
                                          </p:spTgt>
                                        </p:tgtEl>
                                        <p:attrNameLst>
                                          <p:attrName>style.visibility</p:attrName>
                                        </p:attrNameLst>
                                      </p:cBhvr>
                                      <p:to>
                                        <p:strVal val="visible"/>
                                      </p:to>
                                    </p:set>
                                    <p:animEffect transition="in" filter="fade">
                                      <p:cBhvr>
                                        <p:cTn id="59" dur="1000"/>
                                        <p:tgtEl>
                                          <p:spTgt spid="9">
                                            <p:txEl>
                                              <p:pRg st="4" end="4"/>
                                            </p:txEl>
                                          </p:spTgt>
                                        </p:tgtEl>
                                      </p:cBhvr>
                                    </p:animEffect>
                                    <p:anim calcmode="lin" valueType="num">
                                      <p:cBhvr>
                                        <p:cTn id="6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4" end="4"/>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369093" y="1804105"/>
            <a:ext cx="5657850" cy="1278731"/>
            <a:chOff x="369093" y="946854"/>
            <a:chExt cx="5657850" cy="1278731"/>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3" y="946854"/>
              <a:ext cx="5657850" cy="12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95" y="2050312"/>
              <a:ext cx="135731" cy="15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3358756" y="3138493"/>
            <a:ext cx="5279231" cy="1228725"/>
            <a:chOff x="3358755" y="2281242"/>
            <a:chExt cx="5279231" cy="1228725"/>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8755" y="2281242"/>
              <a:ext cx="5279231"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451" y="3342411"/>
              <a:ext cx="135731" cy="15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7" name="Rectangle 6"/>
              <p:cNvSpPr/>
              <p:nvPr/>
            </p:nvSpPr>
            <p:spPr>
              <a:xfrm>
                <a:off x="4730351" y="4100659"/>
                <a:ext cx="4078557" cy="1569660"/>
              </a:xfrm>
              <a:prstGeom prst="rect">
                <a:avLst/>
              </a:prstGeom>
              <a:noFill/>
            </p:spPr>
            <p:txBody>
              <a:bodyPr wrap="square">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QFT' bs </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Inverse QFT</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X</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[bMx]</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Flip top bit</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CNOT [bMx;anc] </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Reset Ancilla to </a:t>
                </a:r>
                <a14:m>
                  <m:oMath xmlns:m="http://schemas.openxmlformats.org/officeDocument/2006/math">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|0⟩</m:t>
                    </m:r>
                  </m:oMath>
                </a14:m>
                <a:r>
                  <a:rPr kumimoji="0" lang="en-US" sz="1200" b="0" i="0" u="none" strike="noStrike" kern="1200" cap="none" spc="0" normalizeH="0" baseline="0" noProof="0" dirty="0">
                    <a:ln>
                      <a:noFill/>
                    </a:ln>
                    <a:solidFill>
                      <a:srgbClr val="00B050"/>
                    </a:solidFill>
                    <a:effectLst/>
                    <a:uLnTx/>
                    <a:uFillTx/>
                    <a:latin typeface="Arial" charset="0"/>
                    <a:ea typeface="ＭＳ Ｐゴシック" pitchFamily="50" charset="-128"/>
                    <a:cs typeface="Arial" charset="0"/>
                  </a:rPr>
                  <a:t> </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X [bMx]</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Flip top bit back</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QFT 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QFT back </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CCAdd a cbs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Finally get </a:t>
                </a:r>
                <a14:m>
                  <m:oMath xmlns:m="http://schemas.openxmlformats.org/officeDocument/2006/math">
                    <m:r>
                      <m:rPr>
                        <m:sty m:val="p"/>
                      </m:rP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Φ</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𝑎</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𝑏</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 </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𝑚𝑜𝑑</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 </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𝑁</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oMath>
                </a14:m>
                <a:endPar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30351" y="4100659"/>
                <a:ext cx="4078557" cy="1569660"/>
              </a:xfrm>
              <a:prstGeom prst="rect">
                <a:avLst/>
              </a:prstGeom>
              <a:blipFill>
                <a:blip r:embed="rId7"/>
                <a:stretch>
                  <a:fillRect l="-149" b="-19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69094" y="4103728"/>
                <a:ext cx="4569619" cy="1569660"/>
              </a:xfrm>
              <a:prstGeom prst="rect">
                <a:avLst/>
              </a:prstGeom>
              <a:noFill/>
            </p:spPr>
            <p:txBody>
              <a:bodyPr>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C000"/>
                    </a:solidFill>
                    <a:effectLst/>
                    <a:uLnTx/>
                    <a:uFillTx/>
                    <a:latin typeface="Arial" charset="0"/>
                    <a:ea typeface="ＭＳ Ｐゴシック" pitchFamily="50" charset="-128"/>
                    <a:cs typeface="Arial" charset="0"/>
                  </a:rPr>
                  <a:t>let</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 op (qs:Qubits) =</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CCAdd a cbs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Add a to </a:t>
                </a:r>
                <a14:m>
                  <m:oMath xmlns:m="http://schemas.openxmlformats.org/officeDocument/2006/math">
                    <m:r>
                      <m:rPr>
                        <m:sty m:val="p"/>
                      </m:rPr>
                      <a:rPr kumimoji="0" lang="en-US" sz="1200" b="0" i="0" u="none" strike="noStrike" kern="1200" cap="none" spc="0" normalizeH="0" baseline="0" noProof="0">
                        <a:ln>
                          <a:noFill/>
                        </a:ln>
                        <a:solidFill>
                          <a:srgbClr val="7FBA00">
                            <a:lumMod val="60000"/>
                            <a:lumOff val="40000"/>
                          </a:srgbClr>
                        </a:solidFill>
                        <a:effectLst/>
                        <a:uLnTx/>
                        <a:uFillTx/>
                        <a:latin typeface="Cambria Math"/>
                        <a:ea typeface="+mn-ea"/>
                        <a:cs typeface="+mn-cs"/>
                      </a:rPr>
                      <m:t>Φ</m:t>
                    </m:r>
                    <m:r>
                      <a:rPr kumimoji="0" lang="en-US" sz="1200" b="0" i="1" u="none" strike="noStrike" kern="1200" cap="none" spc="0" normalizeH="0" baseline="0" noProof="0">
                        <a:ln>
                          <a:noFill/>
                        </a:ln>
                        <a:solidFill>
                          <a:srgbClr val="7FBA00">
                            <a:lumMod val="60000"/>
                            <a:lumOff val="40000"/>
                          </a:srgbClr>
                        </a:solidFill>
                        <a:effectLst/>
                        <a:uLnTx/>
                        <a:uFillTx/>
                        <a:latin typeface="Cambria Math"/>
                        <a:ea typeface="+mn-ea"/>
                        <a:cs typeface="+mn-cs"/>
                      </a:rPr>
                      <m:t>|</m:t>
                    </m:r>
                    <m:r>
                      <a:rPr kumimoji="0" lang="en-US" sz="1200" b="0" i="1" u="none" strike="noStrike" kern="1200" cap="none" spc="0" normalizeH="0" baseline="0" noProof="0">
                        <a:ln>
                          <a:noFill/>
                        </a:ln>
                        <a:solidFill>
                          <a:srgbClr val="7FBA00">
                            <a:lumMod val="60000"/>
                            <a:lumOff val="40000"/>
                          </a:srgbClr>
                        </a:solidFill>
                        <a:effectLst/>
                        <a:uLnTx/>
                        <a:uFillTx/>
                        <a:latin typeface="Cambria Math"/>
                        <a:ea typeface="+mn-ea"/>
                        <a:cs typeface="+mn-cs"/>
                      </a:rPr>
                      <m:t>𝑏</m:t>
                    </m:r>
                    <m:r>
                      <a:rPr kumimoji="0" lang="en-US" sz="1200" b="0" i="1" u="none" strike="noStrike" kern="1200" cap="none" spc="0" normalizeH="0" baseline="0" noProof="0">
                        <a:ln>
                          <a:noFill/>
                        </a:ln>
                        <a:solidFill>
                          <a:srgbClr val="7FBA00">
                            <a:lumMod val="60000"/>
                            <a:lumOff val="40000"/>
                          </a:srgbClr>
                        </a:solidFill>
                        <a:effectLst/>
                        <a:uLnTx/>
                        <a:uFillTx/>
                        <a:latin typeface="Cambria Math"/>
                        <a:ea typeface="+mn-ea"/>
                        <a:cs typeface="+mn-cs"/>
                      </a:rPr>
                      <m:t>⟩</m:t>
                    </m:r>
                  </m:oMath>
                </a14:m>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a:t>
                </a:r>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AddA' N bs </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Sub N from </a:t>
                </a:r>
                <a14:m>
                  <m:oMath xmlns:m="http://schemas.openxmlformats.org/officeDocument/2006/math">
                    <m:r>
                      <m:rPr>
                        <m:sty m:val="p"/>
                      </m:rP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Φ</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𝑎</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𝑏</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oMath>
                </a14:m>
                <a:endPar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QFT' 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Inverse QFT of </a:t>
                </a:r>
                <a14:m>
                  <m:oMath xmlns:m="http://schemas.openxmlformats.org/officeDocument/2006/math">
                    <m:r>
                      <m:rPr>
                        <m:sty m:val="p"/>
                      </m:rP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Φ</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𝑎</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𝑏</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𝑁</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oMath>
                </a14:m>
                <a:endPar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CNOT [bMx;anc]</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Save top bit in Ancilla</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QFT 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QFT of a+b-N</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CAddA N (anc :: 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Add back N if negative</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CCAdd' a cbs</a:t>
                </a: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Arial" charset="0"/>
                  </a:rPr>
                  <a:t> 	</a:t>
                </a:r>
                <a:r>
                  <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rPr>
                  <a:t>// Subtract a from </a:t>
                </a:r>
                <a14:m>
                  <m:oMath xmlns:m="http://schemas.openxmlformats.org/officeDocument/2006/math">
                    <m:r>
                      <m:rPr>
                        <m:sty m:val="p"/>
                      </m:rP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Φ</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𝑎</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𝑏</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 </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𝑚𝑜𝑑</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 </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𝑁</m:t>
                    </m:r>
                    <m:r>
                      <a:rPr kumimoji="0" lang="en-US" sz="1200" b="0" i="0" u="none" strike="noStrike" kern="1200" cap="none" spc="0" normalizeH="0" baseline="0" noProof="0">
                        <a:ln>
                          <a:noFill/>
                        </a:ln>
                        <a:solidFill>
                          <a:srgbClr val="7FBA00">
                            <a:lumMod val="60000"/>
                            <a:lumOff val="40000"/>
                          </a:srgbClr>
                        </a:solidFill>
                        <a:effectLst/>
                        <a:uLnTx/>
                        <a:uFillTx/>
                        <a:latin typeface="Cambria Math" panose="02040503050406030204" pitchFamily="18" charset="0"/>
                        <a:ea typeface="+mn-ea"/>
                        <a:cs typeface="Arial" charset="0"/>
                      </a:rPr>
                      <m:t>⟩</m:t>
                    </m:r>
                  </m:oMath>
                </a14:m>
                <a:endParaRPr kumimoji="0" lang="en-US" sz="1200" b="0" i="0" u="none" strike="noStrike" kern="1200" cap="none" spc="0" normalizeH="0" baseline="0" noProof="0" dirty="0">
                  <a:ln>
                    <a:noFill/>
                  </a:ln>
                  <a:solidFill>
                    <a:srgbClr val="7FBA00">
                      <a:lumMod val="60000"/>
                      <a:lumOff val="40000"/>
                    </a:srgbClr>
                  </a:solidFill>
                  <a:effectLst/>
                  <a:uLnTx/>
                  <a:uFillTx/>
                  <a:latin typeface="Arial" charset="0"/>
                  <a:ea typeface="ＭＳ Ｐゴシック" pitchFamily="50" charset="-128"/>
                  <a:cs typeface="Arial"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69094" y="4103728"/>
                <a:ext cx="4569619" cy="1569660"/>
              </a:xfrm>
              <a:prstGeom prst="rect">
                <a:avLst/>
              </a:prstGeom>
              <a:blipFill>
                <a:blip r:embed="rId8"/>
                <a:stretch>
                  <a:fillRect t="-388" b="-1550"/>
                </a:stretch>
              </a:blipFill>
            </p:spPr>
            <p:txBody>
              <a:bodyPr/>
              <a:lstStyle/>
              <a:p>
                <a:r>
                  <a:rPr lang="en-US">
                    <a:noFill/>
                  </a:rPr>
                  <a:t> </a:t>
                </a:r>
              </a:p>
            </p:txBody>
          </p:sp>
        </mc:Fallback>
      </mc:AlternateContent>
      <p:sp>
        <p:nvSpPr>
          <p:cNvPr id="3" name="Title 2"/>
          <p:cNvSpPr>
            <a:spLocks noGrp="1"/>
          </p:cNvSpPr>
          <p:nvPr>
            <p:ph type="title"/>
          </p:nvPr>
        </p:nvSpPr>
        <p:spPr>
          <a:xfrm>
            <a:off x="369093" y="810053"/>
            <a:ext cx="8533118" cy="914400"/>
          </a:xfrm>
        </p:spPr>
        <p:txBody>
          <a:bodyPr/>
          <a:lstStyle/>
          <a:p>
            <a:r>
              <a:rPr lang="en-US" sz="3300" dirty="0"/>
              <a:t>Shor’s algorithm component: modular adder</a:t>
            </a:r>
          </a:p>
        </p:txBody>
      </p:sp>
      <p:sp>
        <p:nvSpPr>
          <p:cNvPr id="6" name="TextBox 5"/>
          <p:cNvSpPr txBox="1"/>
          <p:nvPr/>
        </p:nvSpPr>
        <p:spPr>
          <a:xfrm>
            <a:off x="6266262" y="1976308"/>
            <a:ext cx="2243137" cy="830997"/>
          </a:xfrm>
          <a:prstGeom prst="rect">
            <a:avLst/>
          </a:prstGeom>
          <a:noFill/>
        </p:spPr>
        <p:txBody>
          <a:bodyPr wrap="square" rtlCol="0">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DC2E9"/>
                </a:solidFill>
                <a:effectLst/>
                <a:uLnTx/>
                <a:uFillTx/>
                <a:latin typeface="Segoe UI" pitchFamily="34" charset="0"/>
                <a:ea typeface="Segoe UI" pitchFamily="34" charset="0"/>
                <a:cs typeface="Segoe UI" pitchFamily="34" charset="0"/>
              </a:rPr>
              <a:t>As defined in: </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DC2E9"/>
                </a:solidFill>
                <a:effectLst/>
                <a:uLnTx/>
                <a:uFillTx/>
                <a:latin typeface="Segoe UI" pitchFamily="34" charset="0"/>
                <a:ea typeface="Segoe UI" pitchFamily="34" charset="0"/>
                <a:cs typeface="Segoe UI" pitchFamily="34" charset="0"/>
              </a:rPr>
              <a:t>       </a:t>
            </a:r>
            <a:r>
              <a:rPr kumimoji="0" lang="en-US" sz="1200" b="1" i="0" u="none" strike="noStrike" kern="1200" cap="none" spc="0" normalizeH="0" baseline="0" noProof="0" dirty="0">
                <a:ln>
                  <a:noFill/>
                </a:ln>
                <a:solidFill>
                  <a:srgbClr val="6DC2E9"/>
                </a:solidFill>
                <a:effectLst/>
                <a:uLnTx/>
                <a:uFillTx/>
                <a:latin typeface="Arial" charset="0"/>
                <a:ea typeface="ＭＳ Ｐゴシック" pitchFamily="50" charset="-128"/>
                <a:cs typeface="Arial" charset="0"/>
              </a:rPr>
              <a:t>Circuit for Shor’s</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DC2E9"/>
                </a:solidFill>
                <a:effectLst/>
                <a:uLnTx/>
                <a:uFillTx/>
                <a:latin typeface="Arial" charset="0"/>
                <a:ea typeface="ＭＳ Ｐゴシック" pitchFamily="50" charset="-128"/>
                <a:cs typeface="Arial" charset="0"/>
              </a:rPr>
              <a:t>algorithm using 2n+3 qubits</a:t>
            </a:r>
            <a:endParaRPr kumimoji="0" lang="en-US" sz="1200" b="0" i="0" u="none" strike="noStrike" kern="1200" cap="none" spc="0" normalizeH="0" baseline="0" noProof="0" dirty="0">
              <a:ln>
                <a:noFill/>
              </a:ln>
              <a:solidFill>
                <a:srgbClr val="6DC2E9"/>
              </a:solidFill>
              <a:effectLst/>
              <a:uLnTx/>
              <a:uFillTx/>
              <a:latin typeface="Arial" charset="0"/>
              <a:ea typeface="ＭＳ Ｐゴシック" pitchFamily="50" charset="-128"/>
              <a:cs typeface="Arial" charset="0"/>
            </a:endParaRP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DC2E9"/>
                </a:solidFill>
                <a:effectLst/>
                <a:uLnTx/>
                <a:uFillTx/>
                <a:latin typeface="Arial" charset="0"/>
                <a:ea typeface="ＭＳ Ｐゴシック" pitchFamily="50" charset="-128"/>
                <a:cs typeface="Arial" charset="0"/>
              </a:rPr>
              <a:t>        – St</a:t>
            </a:r>
            <a:r>
              <a:rPr kumimoji="0" lang="en-US" sz="1200" b="0" i="0" u="none" strike="noStrike" kern="1200" cap="none" spc="0" normalizeH="0" baseline="0" noProof="0" dirty="0">
                <a:ln>
                  <a:noFill/>
                </a:ln>
                <a:solidFill>
                  <a:srgbClr val="6DC2E9"/>
                </a:solidFill>
                <a:effectLst/>
                <a:uLnTx/>
                <a:uFillTx/>
                <a:latin typeface="Arial"/>
                <a:ea typeface="ＭＳ Ｐゴシック" pitchFamily="50" charset="-128"/>
                <a:cs typeface="Arial"/>
              </a:rPr>
              <a:t>é</a:t>
            </a:r>
            <a:r>
              <a:rPr kumimoji="0" lang="en-US" sz="1200" b="0" i="0" u="none" strike="noStrike" kern="1200" cap="none" spc="0" normalizeH="0" baseline="0" noProof="0" dirty="0">
                <a:ln>
                  <a:noFill/>
                </a:ln>
                <a:solidFill>
                  <a:srgbClr val="6DC2E9"/>
                </a:solidFill>
                <a:effectLst/>
                <a:uLnTx/>
                <a:uFillTx/>
                <a:latin typeface="Arial" charset="0"/>
                <a:ea typeface="ＭＳ Ｐゴシック" pitchFamily="50" charset="-128"/>
                <a:cs typeface="Arial" charset="0"/>
              </a:rPr>
              <a:t>phane Beauregard</a:t>
            </a:r>
            <a:endParaRPr kumimoji="0" lang="en-US" sz="1200" b="0" i="0" u="none" strike="noStrike" kern="1200" cap="none" spc="0" normalizeH="0" baseline="0" noProof="0" dirty="0">
              <a:ln>
                <a:noFill/>
              </a:ln>
              <a:solidFill>
                <a:srgbClr val="6DC2E9"/>
              </a:solidFill>
              <a:effectLst/>
              <a:uLnTx/>
              <a:uFillTx/>
              <a:latin typeface="Segoe UI" pitchFamily="34" charset="0"/>
              <a:ea typeface="Segoe UI" pitchFamily="34" charset="0"/>
              <a:cs typeface="Segoe UI" pitchFamily="34" charset="0"/>
            </a:endParaRPr>
          </a:p>
        </p:txBody>
      </p:sp>
      <p:sp>
        <p:nvSpPr>
          <p:cNvPr id="8" name="Rectangle 7"/>
          <p:cNvSpPr/>
          <p:nvPr/>
        </p:nvSpPr>
        <p:spPr>
          <a:xfrm>
            <a:off x="358380" y="1612294"/>
            <a:ext cx="1650206"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1" name="Rectangle 10"/>
          <p:cNvSpPr/>
          <p:nvPr/>
        </p:nvSpPr>
        <p:spPr>
          <a:xfrm>
            <a:off x="2008585" y="1612294"/>
            <a:ext cx="496490"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2" name="Rectangle 11"/>
          <p:cNvSpPr/>
          <p:nvPr/>
        </p:nvSpPr>
        <p:spPr>
          <a:xfrm>
            <a:off x="2508647" y="1605151"/>
            <a:ext cx="914400"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4" name="Rectangle 13"/>
          <p:cNvSpPr/>
          <p:nvPr/>
        </p:nvSpPr>
        <p:spPr>
          <a:xfrm>
            <a:off x="3558781" y="1605151"/>
            <a:ext cx="964404"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5" name="Rectangle 14"/>
          <p:cNvSpPr/>
          <p:nvPr/>
        </p:nvSpPr>
        <p:spPr>
          <a:xfrm>
            <a:off x="4523185" y="1605151"/>
            <a:ext cx="1489472"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7" name="Rectangle 16"/>
          <p:cNvSpPr/>
          <p:nvPr/>
        </p:nvSpPr>
        <p:spPr>
          <a:xfrm>
            <a:off x="4812508" y="3108689"/>
            <a:ext cx="996553" cy="1291947"/>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8" name="Rectangle 17"/>
          <p:cNvSpPr/>
          <p:nvPr/>
        </p:nvSpPr>
        <p:spPr>
          <a:xfrm>
            <a:off x="5819777" y="3100745"/>
            <a:ext cx="296465" cy="1306234"/>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 name="Rectangle 18"/>
          <p:cNvSpPr/>
          <p:nvPr/>
        </p:nvSpPr>
        <p:spPr>
          <a:xfrm>
            <a:off x="6116243" y="3100745"/>
            <a:ext cx="1000125" cy="1306234"/>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20" name="Rectangle 19"/>
          <p:cNvSpPr/>
          <p:nvPr/>
        </p:nvSpPr>
        <p:spPr>
          <a:xfrm>
            <a:off x="7144942" y="3100743"/>
            <a:ext cx="1493045" cy="129194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3" name="Rectangle 12"/>
          <p:cNvSpPr/>
          <p:nvPr/>
        </p:nvSpPr>
        <p:spPr>
          <a:xfrm>
            <a:off x="3430192" y="1605151"/>
            <a:ext cx="128588" cy="1557338"/>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16" name="Rectangle 15"/>
          <p:cNvSpPr/>
          <p:nvPr/>
        </p:nvSpPr>
        <p:spPr>
          <a:xfrm>
            <a:off x="3273029" y="3108689"/>
            <a:ext cx="1550193" cy="1306235"/>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306343437"/>
      </p:ext>
    </p:extLst>
  </p:cSld>
  <p:clrMapOvr>
    <a:masterClrMapping/>
  </p:clrMapOvr>
  <mc:AlternateContent xmlns:mc="http://schemas.openxmlformats.org/markup-compatibility/2006" xmlns:p14="http://schemas.microsoft.com/office/powerpoint/2010/main">
    <mc:Choice Requires="p14">
      <p:transition spd="slow" p14:dur="2000" advTm="35440"/>
    </mc:Choice>
    <mc:Fallback xmlns="">
      <p:transition spd="slow" advTm="35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anim calcmode="lin" valueType="num">
                                      <p:cBhvr>
                                        <p:cTn id="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5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fade">
                                      <p:cBhvr>
                                        <p:cTn id="13" dur="500"/>
                                        <p:tgtEl>
                                          <p:spTgt spid="21">
                                            <p:txEl>
                                              <p:pRg st="1" end="1"/>
                                            </p:txEl>
                                          </p:spTgt>
                                        </p:tgtEl>
                                      </p:cBhvr>
                                    </p:animEffect>
                                    <p:anim calcmode="lin" valueType="num">
                                      <p:cBhvr>
                                        <p:cTn id="1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1">
                                            <p:txEl>
                                              <p:pRg st="1" end="1"/>
                                            </p:txEl>
                                          </p:spTgt>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19" fill="hold">
                            <p:stCondLst>
                              <p:cond delay="1250"/>
                            </p:stCondLst>
                            <p:childTnLst>
                              <p:par>
                                <p:cTn id="20" presetID="42" presetClass="entr" presetSubtype="0" fill="hold" nodeType="afterEffect">
                                  <p:stCondLst>
                                    <p:cond delay="25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500"/>
                                        <p:tgtEl>
                                          <p:spTgt spid="21">
                                            <p:txEl>
                                              <p:pRg st="2" end="2"/>
                                            </p:txEl>
                                          </p:spTgt>
                                        </p:tgtEl>
                                      </p:cBhvr>
                                    </p:animEffect>
                                    <p:anim calcmode="lin" valueType="num">
                                      <p:cBhvr>
                                        <p:cTn id="2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1">
                                            <p:txEl>
                                              <p:pRg st="2" end="2"/>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28" fill="hold">
                            <p:stCondLst>
                              <p:cond delay="2000"/>
                            </p:stCondLst>
                            <p:childTnLst>
                              <p:par>
                                <p:cTn id="29" presetID="42" presetClass="entr" presetSubtype="0" fill="hold" nodeType="afterEffect">
                                  <p:stCondLst>
                                    <p:cond delay="25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fade">
                                      <p:cBhvr>
                                        <p:cTn id="31" dur="500"/>
                                        <p:tgtEl>
                                          <p:spTgt spid="21">
                                            <p:txEl>
                                              <p:pRg st="3" end="3"/>
                                            </p:txEl>
                                          </p:spTgt>
                                        </p:tgtEl>
                                      </p:cBhvr>
                                    </p:animEffect>
                                    <p:anim calcmode="lin" valueType="num">
                                      <p:cBhvr>
                                        <p:cTn id="32"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3" end="3"/>
                                            </p:txEl>
                                          </p:spTgt>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37" fill="hold">
                            <p:stCondLst>
                              <p:cond delay="2750"/>
                            </p:stCondLst>
                            <p:childTnLst>
                              <p:par>
                                <p:cTn id="38" presetID="42" presetClass="entr" presetSubtype="0" fill="hold" nodeType="afterEffect">
                                  <p:stCondLst>
                                    <p:cond delay="25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fade">
                                      <p:cBhvr>
                                        <p:cTn id="40" dur="500"/>
                                        <p:tgtEl>
                                          <p:spTgt spid="21">
                                            <p:txEl>
                                              <p:pRg st="4" end="4"/>
                                            </p:txEl>
                                          </p:spTgt>
                                        </p:tgtEl>
                                      </p:cBhvr>
                                    </p:animEffect>
                                    <p:anim calcmode="lin" valueType="num">
                                      <p:cBhvr>
                                        <p:cTn id="41"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21">
                                            <p:txEl>
                                              <p:pRg st="4" end="4"/>
                                            </p:txEl>
                                          </p:spTgt>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25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46" fill="hold">
                            <p:stCondLst>
                              <p:cond delay="3500"/>
                            </p:stCondLst>
                            <p:childTnLst>
                              <p:par>
                                <p:cTn id="47" presetID="42" presetClass="entr" presetSubtype="0" fill="hold" nodeType="afterEffect">
                                  <p:stCondLst>
                                    <p:cond delay="250"/>
                                  </p:stCondLst>
                                  <p:childTnLst>
                                    <p:set>
                                      <p:cBhvr>
                                        <p:cTn id="48" dur="1" fill="hold">
                                          <p:stCondLst>
                                            <p:cond delay="0"/>
                                          </p:stCondLst>
                                        </p:cTn>
                                        <p:tgtEl>
                                          <p:spTgt spid="21">
                                            <p:txEl>
                                              <p:pRg st="5" end="5"/>
                                            </p:txEl>
                                          </p:spTgt>
                                        </p:tgtEl>
                                        <p:attrNameLst>
                                          <p:attrName>style.visibility</p:attrName>
                                        </p:attrNameLst>
                                      </p:cBhvr>
                                      <p:to>
                                        <p:strVal val="visible"/>
                                      </p:to>
                                    </p:set>
                                    <p:animEffect transition="in" filter="fade">
                                      <p:cBhvr>
                                        <p:cTn id="49" dur="500"/>
                                        <p:tgtEl>
                                          <p:spTgt spid="21">
                                            <p:txEl>
                                              <p:pRg st="5" end="5"/>
                                            </p:txEl>
                                          </p:spTgt>
                                        </p:tgtEl>
                                      </p:cBhvr>
                                    </p:animEffect>
                                    <p:anim calcmode="lin" valueType="num">
                                      <p:cBhvr>
                                        <p:cTn id="50"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21">
                                            <p:txEl>
                                              <p:pRg st="5" end="5"/>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par>
                          <p:cTn id="55" fill="hold">
                            <p:stCondLst>
                              <p:cond delay="4250"/>
                            </p:stCondLst>
                            <p:childTnLst>
                              <p:par>
                                <p:cTn id="56" presetID="42" presetClass="entr" presetSubtype="0" fill="hold" nodeType="afterEffect">
                                  <p:stCondLst>
                                    <p:cond delay="250"/>
                                  </p:stCondLst>
                                  <p:childTnLst>
                                    <p:set>
                                      <p:cBhvr>
                                        <p:cTn id="57" dur="1" fill="hold">
                                          <p:stCondLst>
                                            <p:cond delay="0"/>
                                          </p:stCondLst>
                                        </p:cTn>
                                        <p:tgtEl>
                                          <p:spTgt spid="21">
                                            <p:txEl>
                                              <p:pRg st="6" end="6"/>
                                            </p:txEl>
                                          </p:spTgt>
                                        </p:tgtEl>
                                        <p:attrNameLst>
                                          <p:attrName>style.visibility</p:attrName>
                                        </p:attrNameLst>
                                      </p:cBhvr>
                                      <p:to>
                                        <p:strVal val="visible"/>
                                      </p:to>
                                    </p:set>
                                    <p:animEffect transition="in" filter="fade">
                                      <p:cBhvr>
                                        <p:cTn id="58" dur="500"/>
                                        <p:tgtEl>
                                          <p:spTgt spid="21">
                                            <p:txEl>
                                              <p:pRg st="6" end="6"/>
                                            </p:txEl>
                                          </p:spTgt>
                                        </p:tgtEl>
                                      </p:cBhvr>
                                    </p:animEffect>
                                    <p:anim calcmode="lin" valueType="num">
                                      <p:cBhvr>
                                        <p:cTn id="59"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21">
                                            <p:txEl>
                                              <p:pRg st="6" end="6"/>
                                            </p:txEl>
                                          </p:spTgt>
                                        </p:tgtEl>
                                        <p:attrNameLst>
                                          <p:attrName>ppt_y</p:attrName>
                                        </p:attrNameLst>
                                      </p:cBhvr>
                                      <p:tavLst>
                                        <p:tav tm="0">
                                          <p:val>
                                            <p:strVal val="#ppt_y+.1"/>
                                          </p:val>
                                        </p:tav>
                                        <p:tav tm="100000">
                                          <p:val>
                                            <p:strVal val="#ppt_y"/>
                                          </p:val>
                                        </p:tav>
                                      </p:tavLst>
                                    </p:anim>
                                  </p:childTnLst>
                                </p:cTn>
                              </p:par>
                              <p:par>
                                <p:cTn id="61" presetID="10" presetClass="entr" presetSubtype="0" fill="hold" grpId="0" nodeType="withEffect">
                                  <p:stCondLst>
                                    <p:cond delay="25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64" fill="hold">
                            <p:stCondLst>
                              <p:cond delay="5000"/>
                            </p:stCondLst>
                            <p:childTnLst>
                              <p:par>
                                <p:cTn id="65" presetID="42" presetClass="entr" presetSubtype="0" fill="hold" nodeType="afterEffect">
                                  <p:stCondLst>
                                    <p:cond delay="250"/>
                                  </p:stCondLst>
                                  <p:childTnLst>
                                    <p:set>
                                      <p:cBhvr>
                                        <p:cTn id="66" dur="1" fill="hold">
                                          <p:stCondLst>
                                            <p:cond delay="0"/>
                                          </p:stCondLst>
                                        </p:cTn>
                                        <p:tgtEl>
                                          <p:spTgt spid="21">
                                            <p:txEl>
                                              <p:pRg st="7" end="7"/>
                                            </p:txEl>
                                          </p:spTgt>
                                        </p:tgtEl>
                                        <p:attrNameLst>
                                          <p:attrName>style.visibility</p:attrName>
                                        </p:attrNameLst>
                                      </p:cBhvr>
                                      <p:to>
                                        <p:strVal val="visible"/>
                                      </p:to>
                                    </p:set>
                                    <p:animEffect transition="in" filter="fade">
                                      <p:cBhvr>
                                        <p:cTn id="67" dur="500"/>
                                        <p:tgtEl>
                                          <p:spTgt spid="21">
                                            <p:txEl>
                                              <p:pRg st="7" end="7"/>
                                            </p:txEl>
                                          </p:spTgt>
                                        </p:tgtEl>
                                      </p:cBhvr>
                                    </p:animEffect>
                                    <p:anim calcmode="lin" valueType="num">
                                      <p:cBhvr>
                                        <p:cTn id="68" dur="5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69" dur="500" fill="hold"/>
                                        <p:tgtEl>
                                          <p:spTgt spid="21">
                                            <p:txEl>
                                              <p:pRg st="7" end="7"/>
                                            </p:txEl>
                                          </p:spTgt>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25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73" fill="hold">
                            <p:stCondLst>
                              <p:cond delay="5750"/>
                            </p:stCondLst>
                            <p:childTnLst>
                              <p:par>
                                <p:cTn id="74" presetID="42" presetClass="entr" presetSubtype="0" fill="hold" nodeType="afterEffect">
                                  <p:stCondLst>
                                    <p:cond delay="250"/>
                                  </p:stCondLst>
                                  <p:childTnLst>
                                    <p:set>
                                      <p:cBhvr>
                                        <p:cTn id="75" dur="1" fill="hold">
                                          <p:stCondLst>
                                            <p:cond delay="0"/>
                                          </p:stCondLst>
                                        </p:cTn>
                                        <p:tgtEl>
                                          <p:spTgt spid="7">
                                            <p:txEl>
                                              <p:pRg st="2" end="2"/>
                                            </p:txEl>
                                          </p:spTgt>
                                        </p:tgtEl>
                                        <p:attrNameLst>
                                          <p:attrName>style.visibility</p:attrName>
                                        </p:attrNameLst>
                                      </p:cBhvr>
                                      <p:to>
                                        <p:strVal val="visible"/>
                                      </p:to>
                                    </p:set>
                                    <p:animEffect transition="in" filter="fade">
                                      <p:cBhvr>
                                        <p:cTn id="76" dur="500"/>
                                        <p:tgtEl>
                                          <p:spTgt spid="7">
                                            <p:txEl>
                                              <p:pRg st="2" end="2"/>
                                            </p:txEl>
                                          </p:spTgt>
                                        </p:tgtEl>
                                      </p:cBhvr>
                                    </p:animEffect>
                                    <p:anim calcmode="lin" valueType="num">
                                      <p:cBhvr>
                                        <p:cTn id="7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8" dur="500" fill="hold"/>
                                        <p:tgtEl>
                                          <p:spTgt spid="7">
                                            <p:txEl>
                                              <p:pRg st="2" end="2"/>
                                            </p:txEl>
                                          </p:spTgt>
                                        </p:tgtEl>
                                        <p:attrNameLst>
                                          <p:attrName>ppt_y</p:attrName>
                                        </p:attrNameLst>
                                      </p:cBhvr>
                                      <p:tavLst>
                                        <p:tav tm="0">
                                          <p:val>
                                            <p:strVal val="#ppt_y+.1"/>
                                          </p:val>
                                        </p:tav>
                                        <p:tav tm="100000">
                                          <p:val>
                                            <p:strVal val="#ppt_y"/>
                                          </p:val>
                                        </p:tav>
                                      </p:tavLst>
                                    </p:anim>
                                  </p:childTnLst>
                                </p:cTn>
                              </p:par>
                              <p:par>
                                <p:cTn id="79" presetID="10" presetClass="entr" presetSubtype="0" fill="hold" grpId="0" nodeType="withEffect">
                                  <p:stCondLst>
                                    <p:cond delay="20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subTnLst>
                                    <p:set>
                                      <p:cBhvr override="childStyle">
                                        <p:cTn dur="1" fill="hold" display="0" masterRel="sameClick" afterEffect="1">
                                          <p:stCondLst>
                                            <p:cond evt="end" delay="0">
                                              <p:tn val="79"/>
                                            </p:cond>
                                          </p:stCondLst>
                                        </p:cTn>
                                        <p:tgtEl>
                                          <p:spTgt spid="17"/>
                                        </p:tgtEl>
                                        <p:attrNameLst>
                                          <p:attrName>style.visibility</p:attrName>
                                        </p:attrNameLst>
                                      </p:cBhvr>
                                      <p:to>
                                        <p:strVal val="hidden"/>
                                      </p:to>
                                    </p:set>
                                  </p:sub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7">
                                            <p:txEl>
                                              <p:pRg st="3" end="3"/>
                                            </p:txEl>
                                          </p:spTgt>
                                        </p:tgtEl>
                                        <p:attrNameLst>
                                          <p:attrName>style.visibility</p:attrName>
                                        </p:attrNameLst>
                                      </p:cBhvr>
                                      <p:to>
                                        <p:strVal val="visible"/>
                                      </p:to>
                                    </p:set>
                                    <p:animEffect transition="in" filter="fade">
                                      <p:cBhvr>
                                        <p:cTn id="85" dur="750"/>
                                        <p:tgtEl>
                                          <p:spTgt spid="7">
                                            <p:txEl>
                                              <p:pRg st="3" end="3"/>
                                            </p:txEl>
                                          </p:spTgt>
                                        </p:tgtEl>
                                      </p:cBhvr>
                                    </p:animEffect>
                                    <p:anim calcmode="lin" valueType="num">
                                      <p:cBhvr>
                                        <p:cTn id="86"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7" dur="750" fill="hold"/>
                                        <p:tgtEl>
                                          <p:spTgt spid="7">
                                            <p:txEl>
                                              <p:pRg st="3" end="3"/>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7">
                                            <p:txEl>
                                              <p:pRg st="4" end="4"/>
                                            </p:txEl>
                                          </p:spTgt>
                                        </p:tgtEl>
                                        <p:attrNameLst>
                                          <p:attrName>style.visibility</p:attrName>
                                        </p:attrNameLst>
                                      </p:cBhvr>
                                      <p:to>
                                        <p:strVal val="visible"/>
                                      </p:to>
                                    </p:set>
                                    <p:animEffect transition="in" filter="fade">
                                      <p:cBhvr>
                                        <p:cTn id="90" dur="750"/>
                                        <p:tgtEl>
                                          <p:spTgt spid="7">
                                            <p:txEl>
                                              <p:pRg st="4" end="4"/>
                                            </p:txEl>
                                          </p:spTgt>
                                        </p:tgtEl>
                                      </p:cBhvr>
                                    </p:animEffect>
                                    <p:anim calcmode="lin" valueType="num">
                                      <p:cBhvr>
                                        <p:cTn id="91"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2" dur="750" fill="hold"/>
                                        <p:tgtEl>
                                          <p:spTgt spid="7">
                                            <p:txEl>
                                              <p:pRg st="4" end="4"/>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7">
                                            <p:txEl>
                                              <p:pRg st="5" end="5"/>
                                            </p:txEl>
                                          </p:spTgt>
                                        </p:tgtEl>
                                        <p:attrNameLst>
                                          <p:attrName>style.visibility</p:attrName>
                                        </p:attrNameLst>
                                      </p:cBhvr>
                                      <p:to>
                                        <p:strVal val="visible"/>
                                      </p:to>
                                    </p:set>
                                    <p:animEffect transition="in" filter="fade">
                                      <p:cBhvr>
                                        <p:cTn id="95" dur="750"/>
                                        <p:tgtEl>
                                          <p:spTgt spid="7">
                                            <p:txEl>
                                              <p:pRg st="5" end="5"/>
                                            </p:txEl>
                                          </p:spTgt>
                                        </p:tgtEl>
                                      </p:cBhvr>
                                    </p:animEffect>
                                    <p:anim calcmode="lin" valueType="num">
                                      <p:cBhvr>
                                        <p:cTn id="96"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97" dur="750" fill="hold"/>
                                        <p:tgtEl>
                                          <p:spTgt spid="7">
                                            <p:txEl>
                                              <p:pRg st="5" end="5"/>
                                            </p:txEl>
                                          </p:spTgt>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750"/>
                                        <p:tgtEl>
                                          <p:spTgt spid="18"/>
                                        </p:tgtEl>
                                      </p:cBhvr>
                                    </p:animEffect>
                                  </p:childTnLst>
                                  <p:subTnLst>
                                    <p:set>
                                      <p:cBhvr override="childStyle">
                                        <p:cTn dur="1" fill="hold" display="0" masterRel="sameClick" afterEffect="1">
                                          <p:stCondLst>
                                            <p:cond evt="end" delay="0">
                                              <p:tn val="98"/>
                                            </p:cond>
                                          </p:stCondLst>
                                        </p:cTn>
                                        <p:tgtEl>
                                          <p:spTgt spid="18"/>
                                        </p:tgtEl>
                                        <p:attrNameLst>
                                          <p:attrName>style.visibility</p:attrName>
                                        </p:attrNameLst>
                                      </p:cBhvr>
                                      <p:to>
                                        <p:strVal val="hidden"/>
                                      </p:to>
                                    </p:set>
                                  </p:subTnLst>
                                </p:cTn>
                              </p:par>
                            </p:childTnLst>
                          </p:cTn>
                        </p:par>
                        <p:par>
                          <p:cTn id="101" fill="hold">
                            <p:stCondLst>
                              <p:cond delay="7250"/>
                            </p:stCondLst>
                            <p:childTnLst>
                              <p:par>
                                <p:cTn id="102" presetID="42" presetClass="entr" presetSubtype="0" fill="hold" nodeType="afterEffect">
                                  <p:stCondLst>
                                    <p:cond delay="250"/>
                                  </p:stCondLst>
                                  <p:childTnLst>
                                    <p:set>
                                      <p:cBhvr>
                                        <p:cTn id="103" dur="1" fill="hold">
                                          <p:stCondLst>
                                            <p:cond delay="0"/>
                                          </p:stCondLst>
                                        </p:cTn>
                                        <p:tgtEl>
                                          <p:spTgt spid="7">
                                            <p:txEl>
                                              <p:pRg st="6" end="6"/>
                                            </p:txEl>
                                          </p:spTgt>
                                        </p:tgtEl>
                                        <p:attrNameLst>
                                          <p:attrName>style.visibility</p:attrName>
                                        </p:attrNameLst>
                                      </p:cBhvr>
                                      <p:to>
                                        <p:strVal val="visible"/>
                                      </p:to>
                                    </p:set>
                                    <p:animEffect transition="in" filter="fade">
                                      <p:cBhvr>
                                        <p:cTn id="104" dur="500"/>
                                        <p:tgtEl>
                                          <p:spTgt spid="7">
                                            <p:txEl>
                                              <p:pRg st="6" end="6"/>
                                            </p:txEl>
                                          </p:spTgt>
                                        </p:tgtEl>
                                      </p:cBhvr>
                                    </p:animEffect>
                                    <p:anim calcmode="lin" valueType="num">
                                      <p:cBhvr>
                                        <p:cTn id="10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06" dur="500" fill="hold"/>
                                        <p:tgtEl>
                                          <p:spTgt spid="7">
                                            <p:txEl>
                                              <p:pRg st="6" end="6"/>
                                            </p:txEl>
                                          </p:spTgt>
                                        </p:tgtEl>
                                        <p:attrNameLst>
                                          <p:attrName>ppt_y</p:attrName>
                                        </p:attrNameLst>
                                      </p:cBhvr>
                                      <p:tavLst>
                                        <p:tav tm="0">
                                          <p:val>
                                            <p:strVal val="#ppt_y+.1"/>
                                          </p:val>
                                        </p:tav>
                                        <p:tav tm="100000">
                                          <p:val>
                                            <p:strVal val="#ppt_y"/>
                                          </p:val>
                                        </p:tav>
                                      </p:tavLst>
                                    </p:anim>
                                  </p:childTnLst>
                                </p:cTn>
                              </p:par>
                              <p:par>
                                <p:cTn id="107" presetID="10" presetClass="entr" presetSubtype="0" fill="hold" grpId="0" nodeType="withEffect">
                                  <p:stCondLst>
                                    <p:cond delay="25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110" fill="hold">
                            <p:stCondLst>
                              <p:cond delay="8000"/>
                            </p:stCondLst>
                            <p:childTnLst>
                              <p:par>
                                <p:cTn id="111" presetID="42" presetClass="entr" presetSubtype="0" fill="hold" nodeType="afterEffect">
                                  <p:stCondLst>
                                    <p:cond delay="250"/>
                                  </p:stCondLst>
                                  <p:childTnLst>
                                    <p:set>
                                      <p:cBhvr>
                                        <p:cTn id="112" dur="1" fill="hold">
                                          <p:stCondLst>
                                            <p:cond delay="0"/>
                                          </p:stCondLst>
                                        </p:cTn>
                                        <p:tgtEl>
                                          <p:spTgt spid="7">
                                            <p:txEl>
                                              <p:pRg st="7" end="7"/>
                                            </p:txEl>
                                          </p:spTgt>
                                        </p:tgtEl>
                                        <p:attrNameLst>
                                          <p:attrName>style.visibility</p:attrName>
                                        </p:attrNameLst>
                                      </p:cBhvr>
                                      <p:to>
                                        <p:strVal val="visible"/>
                                      </p:to>
                                    </p:set>
                                    <p:animEffect transition="in" filter="fade">
                                      <p:cBhvr>
                                        <p:cTn id="113" dur="500"/>
                                        <p:tgtEl>
                                          <p:spTgt spid="7">
                                            <p:txEl>
                                              <p:pRg st="7" end="7"/>
                                            </p:txEl>
                                          </p:spTgt>
                                        </p:tgtEl>
                                      </p:cBhvr>
                                    </p:animEffect>
                                    <p:anim calcmode="lin" valueType="num">
                                      <p:cBhvr>
                                        <p:cTn id="114"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115" dur="500" fill="hold"/>
                                        <p:tgtEl>
                                          <p:spTgt spid="7">
                                            <p:txEl>
                                              <p:pRg st="7" end="7"/>
                                            </p:txEl>
                                          </p:spTgt>
                                        </p:tgtEl>
                                        <p:attrNameLst>
                                          <p:attrName>ppt_y</p:attrName>
                                        </p:attrNameLst>
                                      </p:cBhvr>
                                      <p:tavLst>
                                        <p:tav tm="0">
                                          <p:val>
                                            <p:strVal val="#ppt_y+.1"/>
                                          </p:val>
                                        </p:tav>
                                        <p:tav tm="100000">
                                          <p:val>
                                            <p:strVal val="#ppt_y"/>
                                          </p:val>
                                        </p:tav>
                                      </p:tavLst>
                                    </p:anim>
                                  </p:childTnLst>
                                </p:cTn>
                              </p:par>
                              <p:par>
                                <p:cTn id="116" presetID="10" presetClass="entr" presetSubtype="0" fill="hold" grpId="0" nodeType="withEffect">
                                  <p:stCondLst>
                                    <p:cond delay="25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subTnLst>
                                    <p:set>
                                      <p:cBhvr override="childStyle">
                                        <p:cTn dur="1" fill="hold" display="0" masterRel="sameClick" afterEffect="1">
                                          <p:stCondLst>
                                            <p:cond evt="end" delay="0">
                                              <p:tn val="116"/>
                                            </p:cond>
                                          </p:stCondLst>
                                        </p:cTn>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15" grpId="0" animBg="1"/>
      <p:bldP spid="17" grpId="0" animBg="1"/>
      <p:bldP spid="18" grpId="0" animBg="1"/>
      <p:bldP spid="19" grpId="0" animBg="1"/>
      <p:bldP spid="20" grpId="0" animBg="1"/>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22" y="1868732"/>
            <a:ext cx="7881342" cy="374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356089" y="847737"/>
                <a:ext cx="8651630" cy="914400"/>
              </a:xfrm>
            </p:spPr>
            <p:txBody>
              <a:bodyPr/>
              <a:lstStyle/>
              <a:p>
                <a:r>
                  <a:rPr lang="en-US" sz="3300" dirty="0">
                    <a:latin typeface="+mj-lt"/>
                  </a:rPr>
                  <a:t>Shor’s algorithm: full circuit: 4 bits </a:t>
                </a:r>
                <a14:m>
                  <m:oMath xmlns:m="http://schemas.openxmlformats.org/officeDocument/2006/math">
                    <m:r>
                      <a:rPr lang="en-US" sz="3300" i="1">
                        <a:latin typeface="Cambria Math" panose="02040503050406030204" pitchFamily="18" charset="0"/>
                      </a:rPr>
                      <m:t>≅</m:t>
                    </m:r>
                  </m:oMath>
                </a14:m>
                <a:r>
                  <a:rPr lang="en-US" sz="3300" dirty="0">
                    <a:latin typeface="+mj-lt"/>
                  </a:rPr>
                  <a:t> 8200 gates</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356089" y="847737"/>
                <a:ext cx="8651630" cy="914400"/>
              </a:xfrm>
              <a:blipFill>
                <a:blip r:embed="rId5"/>
                <a:stretch>
                  <a:fillRect l="-1901" r="-70" b="-6000"/>
                </a:stretch>
              </a:blipFill>
            </p:spPr>
            <p:txBody>
              <a:bodyPr/>
              <a:lstStyle/>
              <a:p>
                <a:r>
                  <a:rPr lang="en-US">
                    <a:noFill/>
                  </a:rPr>
                  <a:t> </a:t>
                </a:r>
              </a:p>
            </p:txBody>
          </p:sp>
        </mc:Fallback>
      </mc:AlternateContent>
      <p:sp>
        <p:nvSpPr>
          <p:cNvPr id="8" name="TextBox 7"/>
          <p:cNvSpPr txBox="1"/>
          <p:nvPr/>
        </p:nvSpPr>
        <p:spPr>
          <a:xfrm>
            <a:off x="2080218" y="5692976"/>
            <a:ext cx="5557838" cy="246221"/>
          </a:xfrm>
          <a:prstGeom prst="rect">
            <a:avLst/>
          </a:prstGeom>
          <a:noFill/>
        </p:spPr>
        <p:txBody>
          <a:bodyPr wrap="square" rtlCol="0">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Circuit for Shor’s algorithm using 2n+3 qubits</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 – St</a:t>
            </a:r>
            <a:r>
              <a:rPr kumimoji="0" lang="en-US" sz="1000" b="0" i="0" u="none" strike="noStrike" kern="1200" cap="none" spc="0" normalizeH="0" baseline="0" noProof="0" dirty="0">
                <a:ln>
                  <a:noFill/>
                </a:ln>
                <a:solidFill>
                  <a:srgbClr val="FFFFFF"/>
                </a:solidFill>
                <a:effectLst/>
                <a:uLnTx/>
                <a:uFillTx/>
                <a:latin typeface="Arial"/>
                <a:ea typeface="ＭＳ Ｐゴシック" pitchFamily="50" charset="-128"/>
                <a:cs typeface="Arial"/>
              </a:rPr>
              <a:t>é</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50" charset="-128"/>
                <a:cs typeface="Arial" charset="0"/>
              </a:rPr>
              <a:t>phane Beauregard</a:t>
            </a:r>
            <a:endParaRPr kumimoji="0" lang="en-US" sz="10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6" name="TextBox 5"/>
          <p:cNvSpPr txBox="1"/>
          <p:nvPr/>
        </p:nvSpPr>
        <p:spPr>
          <a:xfrm>
            <a:off x="3025354" y="3071983"/>
            <a:ext cx="2333267" cy="1015663"/>
          </a:xfrm>
          <a:prstGeom prst="rect">
            <a:avLst/>
          </a:prstGeom>
          <a:solidFill>
            <a:schemeClr val="accent2"/>
          </a:solidFill>
          <a:scene3d>
            <a:camera prst="orthographicFront"/>
            <a:lightRig rig="threePt" dir="t"/>
          </a:scene3d>
          <a:sp3d>
            <a:bevelT/>
            <a:bevelB/>
          </a:sp3d>
        </p:spPr>
        <p:txBody>
          <a:bodyPr wrap="none" rtlCol="0">
            <a:spAutoFit/>
          </a:bodyPr>
          <a:lstStyle/>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Largest </a:t>
            </a:r>
            <a:r>
              <a:rPr kumimoji="0" lang="en-US" sz="1500" dirty="0" smtClean="0">
                <a:solidFill>
                  <a:prstClr val="white"/>
                </a:solidFill>
                <a:latin typeface="Segoe UI" pitchFamily="34" charset="0"/>
                <a:ea typeface="Segoe UI" pitchFamily="34" charset="0"/>
                <a:cs typeface="Segoe UI" pitchFamily="34" charset="0"/>
              </a:rPr>
              <a:t>Dave has</a:t>
            </a:r>
            <a:r>
              <a:rPr kumimoji="0" lang="en-US" sz="1500" b="0" i="0" u="none" strike="noStrike" kern="1200" cap="none" spc="0" normalizeH="0" baseline="0" noProof="0" dirty="0" smtClean="0">
                <a:ln>
                  <a:noFill/>
                </a:ln>
                <a:solidFill>
                  <a:prstClr val="white"/>
                </a:solidFill>
                <a:effectLst/>
                <a:uLnTx/>
                <a:uFillTx/>
                <a:latin typeface="Segoe UI" pitchFamily="34" charset="0"/>
                <a:ea typeface="Segoe UI" pitchFamily="34" charset="0"/>
                <a:cs typeface="Segoe UI" pitchFamily="34" charset="0"/>
              </a:rPr>
              <a:t> </a:t>
            </a:r>
            <a:r>
              <a:rPr kumimoji="0" lang="en-US" sz="15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done:</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  14 bits (factoring 8189)</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  </a:t>
            </a:r>
            <a:r>
              <a:rPr kumimoji="0" lang="en-US" sz="15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14 Million Gates</a:t>
            </a:r>
          </a:p>
          <a:p>
            <a:pPr marL="0" marR="0" lvl="0" indent="0" algn="l" defTabSz="91318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Segoe UI" pitchFamily="34" charset="0"/>
                <a:ea typeface="Segoe UI" pitchFamily="34" charset="0"/>
                <a:cs typeface="Segoe UI" pitchFamily="34" charset="0"/>
              </a:rPr>
              <a:t>  30 days</a:t>
            </a:r>
          </a:p>
        </p:txBody>
      </p:sp>
    </p:spTree>
    <p:custDataLst>
      <p:tags r:id="rId1"/>
    </p:custDataLst>
    <p:extLst>
      <p:ext uri="{BB962C8B-B14F-4D97-AF65-F5344CB8AC3E}">
        <p14:creationId xmlns:p14="http://schemas.microsoft.com/office/powerpoint/2010/main" val="2726201293"/>
      </p:ext>
    </p:extLst>
  </p:cSld>
  <p:clrMapOvr>
    <a:masterClrMapping/>
  </p:clrMapOvr>
  <mc:AlternateContent xmlns:mc="http://schemas.openxmlformats.org/markup-compatibility/2006" xmlns:p14="http://schemas.microsoft.com/office/powerpoint/2010/main">
    <mc:Choice Requires="p14">
      <p:transition spd="slow" p14:dur="2000" advTm="23064"/>
    </mc:Choice>
    <mc:Fallback xmlns="">
      <p:transition spd="slow" advTm="23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6" y="940514"/>
            <a:ext cx="8741880" cy="674653"/>
          </a:xfrm>
        </p:spPr>
        <p:txBody>
          <a:bodyPr/>
          <a:lstStyle/>
          <a:p>
            <a:r>
              <a:rPr lang="en-US" dirty="0" smtClean="0">
                <a:solidFill>
                  <a:schemeClr val="bg1"/>
                </a:solidFill>
              </a:rPr>
              <a:t>Requirements for quantum </a:t>
            </a:r>
            <a:r>
              <a:rPr lang="en-US" dirty="0">
                <a:solidFill>
                  <a:schemeClr val="bg1"/>
                </a:solidFill>
              </a:rPr>
              <a:t>c</a:t>
            </a:r>
            <a:r>
              <a:rPr lang="en-US" dirty="0" smtClean="0">
                <a:solidFill>
                  <a:schemeClr val="bg1"/>
                </a:solidFill>
              </a:rPr>
              <a:t>omputation </a:t>
            </a:r>
            <a:endParaRPr lang="en-US" dirty="0">
              <a:solidFill>
                <a:schemeClr val="bg1"/>
              </a:solidFill>
            </a:endParaRPr>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a:xfrm>
                <a:off x="609600" y="63143"/>
                <a:ext cx="8839200" cy="609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Implementing Shor </a:t>
                </a:r>
                <a:r>
                  <a:rPr kumimoji="1" lang="en-US" sz="4400" b="1" i="0" u="none" strike="noStrike" kern="1200" cap="none" spc="0" normalizeH="0" baseline="0" noProof="0" dirty="0" err="1" smtClean="0">
                    <a:ln>
                      <a:noFill/>
                    </a:ln>
                    <a:solidFill>
                      <a:srgbClr val="5B9BD5">
                        <a:lumMod val="50000"/>
                      </a:srgbClr>
                    </a:solidFill>
                    <a:effectLst/>
                    <a:uLnTx/>
                    <a:uFillTx/>
                    <a:latin typeface="Calibri" panose="020F0502020204030204"/>
                    <a:ea typeface="+mj-ea"/>
                    <a:cs typeface="Segoe UI Light" panose="020B0502040204020203" pitchFamily="34" charset="0"/>
                  </a:rPr>
                  <a:t>dlog</a:t>
                </a: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 in</a:t>
                </a:r>
                <a:r>
                  <a:rPr kumimoji="1" lang="en-US" sz="4400" b="1" i="0" u="none" strike="noStrike" kern="1200" cap="none" spc="0" normalizeH="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 </a:t>
                </a:r>
                <a:r>
                  <a:rPr kumimoji="1" lang="en-US" sz="4400" b="1" i="0" u="none" strike="noStrike" kern="1200" cap="none" spc="0" normalizeH="0" baseline="0" noProof="0" dirty="0" smtClean="0">
                    <a:ln>
                      <a:noFill/>
                    </a:ln>
                    <a:solidFill>
                      <a:srgbClr val="5B9BD5">
                        <a:lumMod val="50000"/>
                      </a:srgbClr>
                    </a:solidFill>
                    <a:effectLst/>
                    <a:uLnTx/>
                    <a:uFillTx/>
                    <a:latin typeface="Calibri" panose="020F0502020204030204"/>
                    <a:ea typeface="+mj-ea"/>
                    <a:cs typeface="Segoe UI Light" panose="020B0502040204020203" pitchFamily="34" charset="0"/>
                  </a:rPr>
                  <a:t>LIQ</a:t>
                </a:r>
                <a14:m>
                  <m:oMath xmlns:m="http://schemas.openxmlformats.org/officeDocument/2006/math">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𝑼𝒊</m:t>
                    </m:r>
                    <m:r>
                      <a:rPr kumimoji="1" lang="en-US" sz="4400" b="1" i="1" u="none" strike="noStrike" kern="1200" cap="none" spc="0" normalizeH="0" baseline="0" noProof="0">
                        <a:ln>
                          <a:noFill/>
                        </a:ln>
                        <a:solidFill>
                          <a:srgbClr val="5B9BD5">
                            <a:lumMod val="50000"/>
                          </a:srgbClr>
                        </a:solidFill>
                        <a:effectLst/>
                        <a:uLnTx/>
                        <a:uFillTx/>
                        <a:latin typeface="Cambria Math" panose="02040503050406030204" pitchFamily="18" charset="0"/>
                        <a:ea typeface="+mj-ea"/>
                        <a:cs typeface="+mj-cs"/>
                      </a:rPr>
                      <m:t>|⟩</m:t>
                    </m:r>
                  </m:oMath>
                </a14:m>
                <a:endParaRPr kumimoji="0" lang="en-US" sz="4400" b="1" i="0" u="none" strike="noStrike" kern="1200" cap="none" spc="0" normalizeH="0" baseline="0" noProof="0" dirty="0">
                  <a:ln>
                    <a:noFill/>
                  </a:ln>
                  <a:solidFill>
                    <a:srgbClr val="5B9BD5">
                      <a:lumMod val="50000"/>
                    </a:srgbClr>
                  </a:solidFill>
                  <a:effectLst/>
                  <a:uLnTx/>
                  <a:uFillTx/>
                  <a:latin typeface="Calibri" panose="020F0502020204030204"/>
                  <a:ea typeface="+mj-ea"/>
                  <a:cs typeface="+mj-cs"/>
                </a:endParaRPr>
              </a:p>
            </p:txBody>
          </p:sp>
        </mc:Choice>
        <mc:Fallback xmlns="">
          <p:sp>
            <p:nvSpPr>
              <p:cNvPr id="6" name="Rectangle 2"/>
              <p:cNvSpPr txBox="1">
                <a:spLocks noRot="1" noChangeAspect="1" noMove="1" noResize="1" noEditPoints="1" noAdjustHandles="1" noChangeArrowheads="1" noChangeShapeType="1" noTextEdit="1"/>
              </p:cNvSpPr>
              <p:nvPr/>
            </p:nvSpPr>
            <p:spPr>
              <a:xfrm>
                <a:off x="609600" y="63143"/>
                <a:ext cx="8839200" cy="609600"/>
              </a:xfrm>
              <a:prstGeom prst="rect">
                <a:avLst/>
              </a:prstGeom>
              <a:blipFill>
                <a:blip r:embed="rId3"/>
                <a:stretch>
                  <a:fillRect l="-2759" t="-38000" b="-55000"/>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01696" y="1447800"/>
            <a:ext cx="8677275" cy="4671822"/>
          </a:xfrm>
          <a:prstGeom prst="rect">
            <a:avLst/>
          </a:prstGeom>
        </p:spPr>
      </p:pic>
    </p:spTree>
    <p:extLst>
      <p:ext uri="{BB962C8B-B14F-4D97-AF65-F5344CB8AC3E}">
        <p14:creationId xmlns:p14="http://schemas.microsoft.com/office/powerpoint/2010/main" val="184206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54"/>
  <p:tag name="DEFAULTHEIGHT" val="26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renewcommand{\textwidth}{20cm}&#10;\newcommand{\mat}[4]{\left(\begin{array}{rr}#1&amp;#2\\#3&amp;#4\end{array}\right)}&#10;\def\bra#1{\left&lt;#1\right|}&#10;\def\ket#1{\left|#1\right&gt;}&#10;\newcommand{\C}{\mathbf{C}}&#10;\newcommand{\N}{\mathbf{N}}&#10;\begin{document}&#10;\[&#10;\widehat{F}'&#10;\]&#10;\end{document}&#10;"/>
  <p:tag name="EXTERNALNAME" val="txp_fig"/>
  <p:tag name="BLEND" val="False"/>
  <p:tag name="TRANSPARENT" val="False"/>
  <p:tag name="KEEPFILES" val="False"/>
  <p:tag name="DEBUGPAUSE" val="False"/>
  <p:tag name="RESOLUTION" val="300"/>
  <p:tag name="TIMEOUT" val="(none)"/>
  <p:tag name="BOXWIDTH" val="354"/>
  <p:tag name="BOXHEIGHT" val="264"/>
  <p:tag name="BOXFONT" val="10"/>
  <p:tag name="BOXWRAP" val="False"/>
  <p:tag name="WORKAROUNDTRANSPARENCYBUG" val="False"/>
  <p:tag name="ALLOWFONTSUBSTITUTION" val="False"/>
  <p:tag name="BITMAPFORMAT" val="pngmono"/>
  <p:tag name="ORIGWIDTH" val="19.92008"/>
  <p:tag name="PICTUREFILESIZE" val="36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renewcommand{\textwidth}{20cm}&#10;&#10;\begin{document}&#10;&#10;{\bf Theorem:}&#10;  Let ${\cal O}_{f}$ be an oracle that hides a hidden shift $s$ for an&#10;  instance $(f, g)$ of a hidden shift problem for a bent function $f$&#10;  from Maiorana-McFarland class. Then classically $\Theta(\sqrt{2^n})$&#10;  queries are necessary and sufficient to identify the hidden shift&#10;  $s$. &#10;&#10;&#10;\end{document}&#10;"/>
  <p:tag name="EXTERNALNAME" val="txp_fig"/>
  <p:tag name="BLEND" val="False"/>
  <p:tag name="TRANSPARENT" val="Fals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565.9212"/>
  <p:tag name="PICTUREFILESIZE" val="180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renewcommand{\textwidth}{20cm}&#10;&#10;\begin{document}&#10;&#10;{\bf Theorem:}&#10;  Let ${\cal O}_{f}$ be an oracle that hides an instance of a shifted&#10;  bent function problem for a function $f$ and hidden shift $s$. Then&#10;  there exists a polynomial time quantum algorithm that&#10;  computes $s$ with constant probability of success and makes $O(n)$&#10;  queries to ${\cal O}_{f}$.&#10;&#10;\end{document}&#10;"/>
  <p:tag name="EXTERNALNAME" val="txp_fig"/>
  <p:tag name="BLEND" val="False"/>
  <p:tag name="TRANSPARENT" val="Fals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566.8812"/>
  <p:tag name="PICTUREFILESIZE" val="1871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newcommand{\F}{\mathbf{F}}&#10;\renewcommand{\textwidth}{21cm}&#10;&#10;\begin{document}&#10;&#10;{\bf Intuition:} Suppose classical algorithm made $k=n^{O(1)}$ queries. &#10;Show that there exist many functions consistent with these queries&#10;but leading to different shift $s$. &#10;&#10;{\bf Functions:} Chosen uniformly at random from the set of &#10;all Boolean functions $f : \{0,1\}^n \rightarrow \{0,1\}$.&#10;&#10;{\bf Queries:} $x_i \in \{0,1\}^n$&#10;&#10;\end{document}&#10;"/>
  <p:tag name="EXTERNALNAME" val="txp_fig"/>
  <p:tag name="BLEND" val="False"/>
  <p:tag name="TRANSPARENT" val="Fals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596.8812"/>
  <p:tag name="PICTUREFILESIZE" val="21491"/>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newcommand{\F}{\mathbf{F}}&#10;\renewcommand{\textwidth}{21cm}&#10;&#10;\begin{document}&#10;$\F_2^n$&#10;\end{document}&#10;"/>
  <p:tag name="EXTERNALNAME" val="txp_fig"/>
  <p:tag name="BLEND" val="False"/>
  <p:tag name="TRANSPARENT" val="Fals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24.96008"/>
  <p:tag name="PICTUREFILESIZE" val="450"/>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newcommand{\F}{\mathbf{F}}&#10;\renewcommand{\textwidth}{21cm}&#10;&#10;\begin{document}&#10;$S$&#10;\end{document}&#10;"/>
  <p:tag name="EXTERNALNAME" val="txp_fig"/>
  <p:tag name="BLEND" val="False"/>
  <p:tag name="TRANSPARENT" val="Tru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12.96"/>
  <p:tag name="PICTUREFILESIZE" val="316"/>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newcommand{\F}{\mathbf{F}}&#10;\renewcommand{\textwidth}{16cm}&#10;&#10;\begin{document}&#10;\begin{itemize}&#10;\item Set $S$ such that difference between any 2 elements in $S$ is different from $s$.&#10;\vspace*{-1cm}&#10;\item Any shift $s^\prime\in S$, can be made consistent with sampled data &#10;(for suitable $\pi^\prime$). &#10;\vspace*{-1cm}&#10;\item Since $|S| \geq 2^n - n^{O(1)}$, the l.b. follows. &#10;\end{itemize}&#10;&#10;\end{document}&#10;"/>
  <p:tag name="EXTERNALNAME" val="txp_fig"/>
  <p:tag name="BLEND" val="False"/>
  <p:tag name="TRANSPARENT" val="Tru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435.8409"/>
  <p:tag name="PICTUREFILESIZE" val="14773"/>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newcommand{\C}{\mathbf{C}}&#10;\newcommand{\N}{\mathbf{N}}&#10;\newcommand{\F}{\mathbf{F}}&#10;\renewcommand{\textwidth}{21cm}&#10;&#10;\begin{document}&#10;$x_i$ \end{document}&#10;"/>
  <p:tag name="EXTERNALNAME" val="txp_fig"/>
  <p:tag name="BLEND" val="False"/>
  <p:tag name="TRANSPARENT" val="False"/>
  <p:tag name="KEEPFILES" val="False"/>
  <p:tag name="DEBUGPAUSE" val="False"/>
  <p:tag name="RESOLUTION" val="300"/>
  <p:tag name="TIMEOUT" val="(none)"/>
  <p:tag name="BOXWIDTH" val="497"/>
  <p:tag name="BOXHEIGHT" val="348"/>
  <p:tag name="BOXFONT" val="10"/>
  <p:tag name="BOXWRAP" val="False"/>
  <p:tag name="WORKAROUNDTRANSPARENCYBUG" val="False"/>
  <p:tag name="ALLOWFONTSUBSTITUTION" val="False"/>
  <p:tag name="BITMAPFORMAT" val="pngmono"/>
  <p:tag name="ORIGWIDTH" val="16.8"/>
  <p:tag name="PICTUREFILESIZE" val="359"/>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TIMING" val="|14.9|1.8|2.3|2.1|4|4.2|4|4.3|6|5.7|2.4|8.9|11.6|11.2|10.8|9.6|9.4|12.1|6.7|2.6|1.9|2|4.9|4.7"/>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landscape]{slides}\pagestyle{empty}\usepackage{color}&#10;\begin{document}&#10;\def\bmath#1{\mbox{\boldmath$#1$}}&#10;$2^{\sqrt{O(n \log n)}}$&#10;\end{document}&#10;"/>
  <p:tag name="EXTERNALNAME" val="txp_fig"/>
  <p:tag name="BLEND" val="False"/>
  <p:tag name="TRANSPARENT" val="False"/>
  <p:tag name="KEEPFILES" val="False"/>
  <p:tag name="DEBUGPAUSE" val="False"/>
  <p:tag name="RESOLUTION" val="300"/>
  <p:tag name="TIMEOUT" val="(none)"/>
  <p:tag name="BOXWIDTH" val="354"/>
  <p:tag name="BOXHEIGHT" val="309"/>
  <p:tag name="BOXFONT" val="10"/>
  <p:tag name="BOXWRAP" val="False"/>
  <p:tag name="WORKAROUNDTRANSPARENCYBUG" val="False"/>
  <p:tag name="ALLOWFONTSUBSTITUTION" val="False"/>
  <p:tag name="BITMAPFORMAT" val="bmpmono"/>
  <p:tag name="ORIGWIDTH" val="111.875"/>
  <p:tag name="PICTUREFILESIZE" val="5762"/>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renewcommand{\textwidth}{20cm}&#10;\newcommand{\mat}[4]{\left(\begin{array}{rr}#1&amp;#2\\#3&amp;#4\end{array}\right)}&#10;\def\bra#1{\left&lt;#1\right|}&#10;\def\ket#1{\left|#1\right&gt;}&#10;\newcommand{\C}{\mathbf{C}}&#10;\newcommand{\N}{\mathbf{N}}&#10;\begin{document}&#10;\[&#10;\sum_u \left( 1 + (-1)^{-us} \right)&#10;\widehat{F}(u) \ket{u}\\&#10;\]&#10;&#10;\end{document}&#10;"/>
  <p:tag name="EXTERNALNAME" val="txp_fig"/>
  <p:tag name="BLEND" val="False"/>
  <p:tag name="TRANSPARENT" val="False"/>
  <p:tag name="KEEPFILES" val="False"/>
  <p:tag name="DEBUGPAUSE" val="False"/>
  <p:tag name="RESOLUTION" val="300"/>
  <p:tag name="TIMEOUT" val="(none)"/>
  <p:tag name="BOXWIDTH" val="354"/>
  <p:tag name="BOXHEIGHT" val="264"/>
  <p:tag name="BOXFONT" val="10"/>
  <p:tag name="BOXWRAP" val="False"/>
  <p:tag name="WORKAROUNDTRANSPARENCYBUG" val="False"/>
  <p:tag name="ALLOWFONTSUBSTITUTION" val="False"/>
  <p:tag name="BITMAPFORMAT" val="pngmono"/>
  <p:tag name="ORIGWIDTH" val="248.8805"/>
  <p:tag name="PICTUREFILESIZE" val="2576"/>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renewcommand{\textwidth}{20cm}&#10;\newcommand{\mat}[4]{\left(\begin{array}{rr}#1&amp;#2\\#3&amp;#4\end{array}\right)}&#10;\def\bra#1{\left&lt;#1\right|}&#10;\def\ket#1{\left|#1\right&gt;}&#10;\newcommand{\C}{\mathbf{C}}&#10;\newcommand{\N}{\mathbf{N}}&#10;\begin{document}&#10;$\widehat{F}(u)$&#10;&#10;\end{document}&#10;"/>
  <p:tag name="EXTERNALNAME" val="txp_fig"/>
  <p:tag name="BLEND" val="False"/>
  <p:tag name="TRANSPARENT" val="False"/>
  <p:tag name="KEEPFILES" val="False"/>
  <p:tag name="DEBUGPAUSE" val="False"/>
  <p:tag name="RESOLUTION" val="300"/>
  <p:tag name="TIMEOUT" val="(none)"/>
  <p:tag name="BOXWIDTH" val="354"/>
  <p:tag name="BOXHEIGHT" val="264"/>
  <p:tag name="BOXFONT" val="10"/>
  <p:tag name="BOXWRAP" val="False"/>
  <p:tag name="WORKAROUNDTRANSPARENCYBUG" val="False"/>
  <p:tag name="ALLOWFONTSUBSTITUTION" val="False"/>
  <p:tag name="BITMAPFORMAT" val="pngmono"/>
  <p:tag name="ORIGWIDTH" val="44.88008"/>
  <p:tag name="PICTUREFILESIZE" val="656"/>
</p:tagLst>
</file>

<file path=ppt/tags/tag3.xml><?xml version="1.0" encoding="utf-8"?>
<p:tagLst xmlns:a="http://schemas.openxmlformats.org/drawingml/2006/main" xmlns:r="http://schemas.openxmlformats.org/officeDocument/2006/relationships" xmlns:p="http://schemas.openxmlformats.org/presentationml/2006/main">
  <p:tag name="TIMING" val="|2.7|24.6|1.8|2.1|3.5|3.2|3|15.6"/>
</p:tagLst>
</file>

<file path=ppt/tags/tag4.xml><?xml version="1.0" encoding="utf-8"?>
<p:tagLst xmlns:a="http://schemas.openxmlformats.org/drawingml/2006/main" xmlns:r="http://schemas.openxmlformats.org/officeDocument/2006/relationships" xmlns:p="http://schemas.openxmlformats.org/presentationml/2006/main">
  <p:tag name="TIMING" val="|1.7"/>
</p:tagLst>
</file>

<file path=ppt/tags/tag5.xml><?xml version="1.0" encoding="utf-8"?>
<p:tagLst xmlns:a="http://schemas.openxmlformats.org/drawingml/2006/main" xmlns:r="http://schemas.openxmlformats.org/officeDocument/2006/relationships" xmlns:p="http://schemas.openxmlformats.org/presentationml/2006/main">
  <p:tag name="TIMING" val="|12.1"/>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txp_fig"/>
  <p:tag name="BLEND" val="False"/>
  <p:tag name="TRANSPARENT" val="False"/>
  <p:tag name="KEEPFILES" val="False"/>
  <p:tag name="DEBUGPAUSE" val="False"/>
  <p:tag name="RESOLUTION" val="1200"/>
  <p:tag name="TIMEOUT" val="(none)"/>
  <p:tag name="BOXWIDTH" val="354"/>
  <p:tag name="BOXHEIGHT" val="264"/>
  <p:tag name="BOXFONT" val="10"/>
  <p:tag name="BOXWRAP" val="False"/>
  <p:tag name="WORKAROUNDTRANSPARENCYBUG" val="False"/>
  <p:tag name="ALLOWFONTSUBSTITUTION" val="False"/>
  <p:tag name="BITMAPFORMAT" val="pngmono"/>
  <p:tag name="ORIGWIDTH" val="15"/>
  <p:tag name="PICTUREFILESIZE" val="70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f $\widehat{F}$&#10;\end{document}&#10;"/>
  <p:tag name="EXTERNALNAME" val="txp_fig"/>
  <p:tag name="BLEND" val="False"/>
  <p:tag name="TRANSPARENT" val="False"/>
  <p:tag name="KEEPFILES" val="False"/>
  <p:tag name="DEBUGPAUSE" val="False"/>
  <p:tag name="RESOLUTION" val="1200"/>
  <p:tag name="TIMEOUT" val="(none)"/>
  <p:tag name="BOXWIDTH" val="354"/>
  <p:tag name="BOXHEIGHT" val="264"/>
  <p:tag name="BOXFONT" val="10"/>
  <p:tag name="BOXWRAP" val="False"/>
  <p:tag name="WORKAROUNDTRANSPARENCYBUG" val="False"/>
  <p:tag name="ALLOWFONTSUBSTITUTION" val="False"/>
  <p:tag name="BITMAPFORMAT" val="pngmono"/>
  <p:tag name="ORIGWIDTH" val="15"/>
  <p:tag name="PICTUREFILESIZE" val="102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newcommand{\mat}[4]{\left(\begin{array}{rr}#1&amp;#2\\#3&amp;#4\end{array}\right)}&#10;\def\bra#1{\left&lt;#1\right|}&#10;\def\ket#1{\left|#1\right&gt;}&#10;\renewcommand{\textwidth}{20cm}&#10;\newcommand{\C}{\mathbf{C}}&#10;\newcommand{\N}{\mathbf{N}}&#10;\newcommand{\Z}{\mathbf{Z}}&#10;\begin{document}&#10;&#10;{\bf Theorem:}&#10;  Let $f(x,y) := x \pi(y)^t+g(y)$. Then the dual bent function is given by&#10;  $f^\star(x,y) = \pi^{-1}(x)y^t + g(\pi^{-1}(x))$.&#10;&#10;{\bf Proof:} Let&#10;$\widehat{f}(u,v)$ be the Fourier transform of $f$ at $(u,v)$.  \begin{eqnarray*}&#10;\widehat{f}(u,v) &amp; = &amp; \frac{1}{2^{2n}}\sum_{x,y\in \Z_2^n} &#10;(-1)^{f(x,y) + (u,v)(x,y)^t} \\&#10;&amp;=&amp; \frac{1}{2^{2n}} \sum_{x,y\in \Z_2^n}(-1)^{x\pi(y)^t+g(y)+(u,v)(x,y)^t}\\&#10;&amp;=&amp; \frac{1}{2^{2n}} \sum_{y\in\Z_2^n}(-1)^{vy^t+g(y)}\left(\!\sum_{x\in\Z_2^n} (-1)^{(u+\pi(y))x^t}\!\right)\\&#10;&amp;=&amp; \frac{1}{2^{n}} \sum_{y\in\Z_2^n}(-1)^{vy^t+g(y)} \delta_{u,\pi(y)} \\&#10;&amp;=&amp; \frac{1}{2^{n}} (-1)^{v\pi^{-1}(u)^t+g(\pi^{-1}(u))}.&#10;\end{eqnarray*}&#10;&#10;\end{document}&#10;"/>
  <p:tag name="EXTERNALNAME" val="txp_fig"/>
  <p:tag name="BLEND" val="False"/>
  <p:tag name="TRANSPARENT" val="False"/>
  <p:tag name="KEEPFILES" val="False"/>
  <p:tag name="DEBUGPAUSE" val="False"/>
  <p:tag name="RESOLUTION" val="1200"/>
  <p:tag name="TIMEOUT" val="(none)"/>
  <p:tag name="BOXWIDTH" val="354"/>
  <p:tag name="BOXHEIGHT" val="264"/>
  <p:tag name="BOXFONT" val="10"/>
  <p:tag name="BOXWRAP" val="False"/>
  <p:tag name="WORKAROUNDTRANSPARENCYBUG" val="False"/>
  <p:tag name="ALLOWFONTSUBSTITUTION" val="False"/>
  <p:tag name="BITMAPFORMAT" val="pngmono"/>
  <p:tag name="ORIGWIDTH" val="564.9612"/>
  <p:tag name="PICTUREFILESIZE" val="2885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usepackage{color}&#10;\usepackage{amssymb}&#10;\usepackage{latexsym}&#10;\renewcommand{\textwidth}{20cm}&#10;\newcommand{\mat}[4]{\left(\begin{array}{rr}#1&amp;#2\\#3&amp;#4\end{array}\right)}&#10;\def\bra#1{\left&lt;#1\right|}&#10;\def\ket#1{\left|#1\right&gt;}&#10;\newcommand{\C}{\mathbf{C}}&#10;\newcommand{\N}{\mathbf{N}}&#10;\begin{document}&#10;\[&#10;\widehat{F}'(w) := \frac{1}{\sqrt{2^n}} \frac{\widehat{F}(w)}{|\widehat{F}(w)|}&#10;\]&#10;\end{document}&#10;"/>
  <p:tag name="EXTERNALNAME" val="txp_fig"/>
  <p:tag name="BLEND" val="False"/>
  <p:tag name="TRANSPARENT" val="False"/>
  <p:tag name="KEEPFILES" val="False"/>
  <p:tag name="DEBUGPAUSE" val="False"/>
  <p:tag name="RESOLUTION" val="300"/>
  <p:tag name="TIMEOUT" val="(none)"/>
  <p:tag name="BOXWIDTH" val="354"/>
  <p:tag name="BOXHEIGHT" val="264"/>
  <p:tag name="BOXFONT" val="10"/>
  <p:tag name="BOXWRAP" val="False"/>
  <p:tag name="WORKAROUNDTRANSPARENCYBUG" val="False"/>
  <p:tag name="ALLOWFONTSUBSTITUTION" val="False"/>
  <p:tag name="BITMAPFORMAT" val="pngmono"/>
  <p:tag name="ORIGWIDTH" val="201.8404"/>
  <p:tag name="PICTUREFILESIZE" val="2529"/>
</p:tagLst>
</file>

<file path=ppt/theme/theme1.xml><?xml version="1.0" encoding="utf-8"?>
<a:theme xmlns:a="http://schemas.openxmlformats.org/drawingml/2006/main" name="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18.xml><?xml version="1.0" encoding="utf-8"?>
<a:theme xmlns:a="http://schemas.openxmlformats.org/drawingml/2006/main" name="2_MVPS13 PPT Template">
  <a:themeElements>
    <a:clrScheme name="MVPS13 Theme">
      <a:dk1>
        <a:srgbClr val="FFFFFE"/>
      </a:dk1>
      <a:lt1>
        <a:srgbClr val="FFFFFF"/>
      </a:lt1>
      <a:dk2>
        <a:srgbClr val="002050"/>
      </a:dk2>
      <a:lt2>
        <a:srgbClr val="000000"/>
      </a:lt2>
      <a:accent1>
        <a:srgbClr val="00BCF2"/>
      </a:accent1>
      <a:accent2>
        <a:srgbClr val="0072C6"/>
      </a:accent2>
      <a:accent3>
        <a:srgbClr val="00B294"/>
      </a:accent3>
      <a:accent4>
        <a:srgbClr val="00188F"/>
      </a:accent4>
      <a:accent5>
        <a:srgbClr val="6DC2E9"/>
      </a:accent5>
      <a:accent6>
        <a:srgbClr val="7FBA00"/>
      </a:accent6>
      <a:hlink>
        <a:srgbClr val="00BCF2"/>
      </a:hlink>
      <a:folHlink>
        <a:srgbClr val="00BCF2"/>
      </a:folHlink>
    </a:clrScheme>
    <a:fontScheme name="Segoe UI">
      <a:majorFont>
        <a:latin typeface="Segoe UI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Segoe UI"/>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bg1"/>
            </a:gs>
            <a:gs pos="100000">
              <a:schemeClr val="bg1">
                <a:lumMod val="65000"/>
              </a:schemeClr>
            </a:gs>
          </a:gsLst>
        </a:gradFill>
        <a:ln>
          <a:solidFill>
            <a:schemeClr val="bg2"/>
          </a:solidFill>
        </a:ln>
        <a:scene3d>
          <a:camera prst="orthographicFront"/>
          <a:lightRig rig="threePt" dir="t"/>
        </a:scene3d>
        <a:sp3d>
          <a:bevelT/>
        </a:sp3d>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xml><?xml version="1.0" encoding="utf-8"?>
<a:theme xmlns:a="http://schemas.openxmlformats.org/drawingml/2006/main" name="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3.xml><?xml version="1.0" encoding="utf-8"?>
<a:theme xmlns:a="http://schemas.openxmlformats.org/drawingml/2006/main" name="3_TFTemplate16X9">
  <a:themeElements>
    <a:clrScheme name="TechFest">
      <a:dk1>
        <a:srgbClr val="525051"/>
      </a:dk1>
      <a:lt1>
        <a:srgbClr val="FFFFFF"/>
      </a:lt1>
      <a:dk2>
        <a:srgbClr val="0078D7"/>
      </a:dk2>
      <a:lt2>
        <a:srgbClr val="A1A1A1"/>
      </a:lt2>
      <a:accent1>
        <a:srgbClr val="00B294"/>
      </a:accent1>
      <a:accent2>
        <a:srgbClr val="107C10"/>
      </a:accent2>
      <a:accent3>
        <a:srgbClr val="BAD80A"/>
      </a:accent3>
      <a:accent4>
        <a:srgbClr val="FFF100"/>
      </a:accent4>
      <a:accent5>
        <a:srgbClr val="FF8C00"/>
      </a:accent5>
      <a:accent6>
        <a:srgbClr val="D83B01"/>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E2FC024-CE1F-402F-B546-E3DF0C360E0D}" vid="{0C3A7452-12FB-46B8-8948-793B4155FBF0}"/>
    </a:ext>
  </a:extLst>
</a:theme>
</file>

<file path=ppt/theme/theme24.xml><?xml version="1.0" encoding="utf-8"?>
<a:theme xmlns:a="http://schemas.openxmlformats.org/drawingml/2006/main" name="9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6.xml><?xml version="1.0" encoding="utf-8"?>
<a:theme xmlns:a="http://schemas.openxmlformats.org/drawingml/2006/main" name="10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38662</TotalTime>
  <Words>3439</Words>
  <Application>Microsoft Office PowerPoint</Application>
  <PresentationFormat>Letter Paper (8.5x11 in)</PresentationFormat>
  <Paragraphs>905</Paragraphs>
  <Slides>52</Slides>
  <Notes>14</Notes>
  <HiddenSlides>0</HiddenSlides>
  <MMClips>0</MMClips>
  <ScaleCrop>false</ScaleCrop>
  <HeadingPairs>
    <vt:vector size="8" baseType="variant">
      <vt:variant>
        <vt:lpstr>Fonts Used</vt:lpstr>
      </vt:variant>
      <vt:variant>
        <vt:i4>17</vt:i4>
      </vt:variant>
      <vt:variant>
        <vt:lpstr>Theme</vt:lpstr>
      </vt:variant>
      <vt:variant>
        <vt:i4>27</vt:i4>
      </vt:variant>
      <vt:variant>
        <vt:lpstr>Embedded OLE Servers</vt:lpstr>
      </vt:variant>
      <vt:variant>
        <vt:i4>1</vt:i4>
      </vt:variant>
      <vt:variant>
        <vt:lpstr>Slide Titles</vt:lpstr>
      </vt:variant>
      <vt:variant>
        <vt:i4>52</vt:i4>
      </vt:variant>
    </vt:vector>
  </HeadingPairs>
  <TitlesOfParts>
    <vt:vector size="97" baseType="lpstr">
      <vt:lpstr>Arial</vt:lpstr>
      <vt:lpstr>Calibri</vt:lpstr>
      <vt:lpstr>Calibri Light</vt:lpstr>
      <vt:lpstr>Cambria Math</vt:lpstr>
      <vt:lpstr>Comic Sans MS</vt:lpstr>
      <vt:lpstr>Consolas</vt:lpstr>
      <vt:lpstr>Courant</vt:lpstr>
      <vt:lpstr>Lucida Console</vt:lpstr>
      <vt:lpstr>Meiryo</vt:lpstr>
      <vt:lpstr>ＭＳ Ｐゴシック</vt:lpstr>
      <vt:lpstr>ＭＳ Ｐ明朝</vt:lpstr>
      <vt:lpstr>Segoe UI</vt:lpstr>
      <vt:lpstr>Segoe UI Light</vt:lpstr>
      <vt:lpstr>Symbol</vt:lpstr>
      <vt:lpstr>Tahoma</vt:lpstr>
      <vt:lpstr>Times New Roman</vt:lpstr>
      <vt:lpstr>Wingdings</vt:lpstr>
      <vt:lpstr>NEC Presentation Style</vt:lpstr>
      <vt:lpstr>Martin Superstyle</vt:lpstr>
      <vt:lpstr>1_Title page style</vt:lpstr>
      <vt:lpstr>2_Title page style</vt:lpstr>
      <vt:lpstr>1_NEC Presentation Style</vt:lpstr>
      <vt:lpstr>2_NEC Presentation Style</vt:lpstr>
      <vt:lpstr>3_Title page style</vt:lpstr>
      <vt:lpstr>2_Martin Superstyle</vt:lpstr>
      <vt:lpstr>4_Title page style</vt:lpstr>
      <vt:lpstr>5_Title page style</vt:lpstr>
      <vt:lpstr>1_Martin Superstyle</vt:lpstr>
      <vt:lpstr>3_Martin Superstyle</vt:lpstr>
      <vt:lpstr>4_Martin Superstyle</vt:lpstr>
      <vt:lpstr>5_Martin Superstyle</vt:lpstr>
      <vt:lpstr>6_Martin Superstyle</vt:lpstr>
      <vt:lpstr>7_Martin Superstyle</vt:lpstr>
      <vt:lpstr>1_TFTemplate16X9</vt:lpstr>
      <vt:lpstr>2_MVPS13 PPT Template</vt:lpstr>
      <vt:lpstr>2_TFTemplate16X9</vt:lpstr>
      <vt:lpstr>1_Office Theme</vt:lpstr>
      <vt:lpstr>8_Martin Superstyle</vt:lpstr>
      <vt:lpstr>TFTemplate16X9</vt:lpstr>
      <vt:lpstr>3_TFTemplate16X9</vt:lpstr>
      <vt:lpstr>9_Martin Superstyle</vt:lpstr>
      <vt:lpstr>4_TFTemplate16X9</vt:lpstr>
      <vt:lpstr>10_Martin Superstyle</vt:lpstr>
      <vt:lpstr>2_Office Theme</vt:lpstr>
      <vt:lpstr>Equation</vt:lpstr>
      <vt:lpstr>PowerPoint Presentation</vt:lpstr>
      <vt:lpstr>Overview</vt:lpstr>
      <vt:lpstr>LIQUi|⟩</vt:lpstr>
      <vt:lpstr>The LIQUi|⟩ simulation platform</vt:lpstr>
      <vt:lpstr>Requirements for quantum computation </vt:lpstr>
      <vt:lpstr>Quantum “Hello World!”</vt:lpstr>
      <vt:lpstr>Shor’s algorithm component: modular adder</vt:lpstr>
      <vt:lpstr>Shor’s algorithm: full circuit: 4 bits ≅ 8200 gates</vt:lpstr>
      <vt:lpstr>Requirements for quantum computation </vt:lpstr>
      <vt:lpstr>Requirements for quantum computation </vt:lpstr>
      <vt:lpstr>Hidden shift problems</vt:lpstr>
      <vt:lpstr>Using the Fourier Transform to correlate?</vt:lpstr>
      <vt:lpstr>Hidden shift problem</vt:lpstr>
      <vt:lpstr>Hidden shift problem: examples</vt:lpstr>
      <vt:lpstr>Convolution algorithm </vt:lpstr>
      <vt:lpstr>Boolean hidden shift problems</vt:lpstr>
      <vt:lpstr>Where are bent functions used?</vt:lpstr>
      <vt:lpstr>Maiorana-McFarland functions</vt:lpstr>
      <vt:lpstr>Finding hidden shifts via convolution</vt:lpstr>
      <vt:lpstr>Hidden shift: Boolean example</vt:lpstr>
      <vt:lpstr>Hidden shift: Boolean example</vt:lpstr>
      <vt:lpstr>PowerPoint Presentation</vt:lpstr>
      <vt:lpstr>Hidden shift: Boolean example</vt:lpstr>
      <vt:lpstr>Hidden shift: Boolean example</vt:lpstr>
      <vt:lpstr>Hidden shift: Boolean example</vt:lpstr>
      <vt:lpstr>Hidden shift: Boolean example</vt:lpstr>
      <vt:lpstr>Exponential query complexity separation</vt:lpstr>
      <vt:lpstr>Classical lower bound</vt:lpstr>
      <vt:lpstr>Hidden subgroups</vt:lpstr>
      <vt:lpstr>Hidden Subgroup Problem</vt:lpstr>
      <vt:lpstr>Generalized Fourier Transforms</vt:lpstr>
      <vt:lpstr>Groups and irreps: at the keyboard</vt:lpstr>
      <vt:lpstr>Dihedral group: reflections</vt:lpstr>
      <vt:lpstr>Dihedral group: coset states</vt:lpstr>
      <vt:lpstr>Dihedral group: coset states</vt:lpstr>
      <vt:lpstr>Dihedral group HSP and subset sum</vt:lpstr>
      <vt:lpstr>Challenge: solve the Dihedral HSP !</vt:lpstr>
      <vt:lpstr>Graph Isomorphism</vt:lpstr>
      <vt:lpstr>Graph Automorphism and HSP</vt:lpstr>
      <vt:lpstr>Quantum coset states</vt:lpstr>
      <vt:lpstr>Graph-Automorphism</vt:lpstr>
      <vt:lpstr>Multi-register approach to HSP</vt:lpstr>
      <vt:lpstr>Multi-register approach to HSP</vt:lpstr>
      <vt:lpstr>Bounding total variation distance</vt:lpstr>
      <vt:lpstr>No-go results for  graph isomorphism</vt:lpstr>
      <vt:lpstr>Entangling measurements</vt:lpstr>
      <vt:lpstr>Limitations on Graph Isomorphism</vt:lpstr>
      <vt:lpstr>How to use these negative results? </vt:lpstr>
      <vt:lpstr>Turning Lemons Into Lemonade</vt:lpstr>
      <vt:lpstr>PowerPoint Presentation</vt:lpstr>
      <vt:lpstr>More open problems</vt:lpstr>
      <vt:lpstr>PowerPoint Presentation</vt:lpstr>
    </vt:vector>
  </TitlesOfParts>
  <Company>NEC LABS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E6713, Columbia University, Fall 2009</dc:title>
  <dc:creator>Martin Roetteler</dc:creator>
  <cp:lastModifiedBy>Martin Roetteler</cp:lastModifiedBy>
  <cp:revision>1323</cp:revision>
  <dcterms:created xsi:type="dcterms:W3CDTF">2003-04-24T22:44:57Z</dcterms:created>
  <dcterms:modified xsi:type="dcterms:W3CDTF">2016-01-26T10:23:32Z</dcterms:modified>
</cp:coreProperties>
</file>