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8" r:id="rId2"/>
    <p:sldId id="256" r:id="rId3"/>
    <p:sldId id="288" r:id="rId4"/>
    <p:sldId id="263" r:id="rId5"/>
    <p:sldId id="258" r:id="rId6"/>
    <p:sldId id="261" r:id="rId7"/>
    <p:sldId id="259" r:id="rId8"/>
    <p:sldId id="293" r:id="rId9"/>
    <p:sldId id="262" r:id="rId10"/>
    <p:sldId id="264" r:id="rId11"/>
    <p:sldId id="289" r:id="rId12"/>
    <p:sldId id="260" r:id="rId13"/>
    <p:sldId id="268" r:id="rId14"/>
    <p:sldId id="270" r:id="rId15"/>
    <p:sldId id="290" r:id="rId16"/>
    <p:sldId id="265" r:id="rId17"/>
    <p:sldId id="294" r:id="rId18"/>
    <p:sldId id="272" r:id="rId19"/>
    <p:sldId id="295" r:id="rId20"/>
    <p:sldId id="266" r:id="rId21"/>
    <p:sldId id="296" r:id="rId22"/>
    <p:sldId id="291" r:id="rId23"/>
    <p:sldId id="273" r:id="rId24"/>
    <p:sldId id="297" r:id="rId25"/>
    <p:sldId id="274" r:id="rId26"/>
    <p:sldId id="298" r:id="rId27"/>
    <p:sldId id="275" r:id="rId28"/>
    <p:sldId id="299" r:id="rId29"/>
    <p:sldId id="276" r:id="rId30"/>
    <p:sldId id="300" r:id="rId31"/>
    <p:sldId id="277" r:id="rId32"/>
    <p:sldId id="301" r:id="rId33"/>
    <p:sldId id="292" r:id="rId34"/>
    <p:sldId id="271" r:id="rId35"/>
    <p:sldId id="279" r:id="rId36"/>
    <p:sldId id="302" r:id="rId37"/>
    <p:sldId id="280" r:id="rId38"/>
    <p:sldId id="303" r:id="rId39"/>
    <p:sldId id="309" r:id="rId40"/>
    <p:sldId id="281" r:id="rId41"/>
    <p:sldId id="284" r:id="rId42"/>
    <p:sldId id="304" r:id="rId43"/>
    <p:sldId id="287" r:id="rId44"/>
    <p:sldId id="306" r:id="rId45"/>
    <p:sldId id="305" r:id="rId46"/>
    <p:sldId id="307" r:id="rId47"/>
    <p:sldId id="285" r:id="rId48"/>
    <p:sldId id="267" r:id="rId49"/>
    <p:sldId id="35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36" r:id="rId77"/>
    <p:sldId id="337" r:id="rId78"/>
    <p:sldId id="338" r:id="rId79"/>
    <p:sldId id="339" r:id="rId80"/>
    <p:sldId id="340" r:id="rId81"/>
    <p:sldId id="341" r:id="rId82"/>
    <p:sldId id="342" r:id="rId83"/>
    <p:sldId id="343" r:id="rId84"/>
    <p:sldId id="344" r:id="rId85"/>
    <p:sldId id="345" r:id="rId86"/>
    <p:sldId id="346" r:id="rId87"/>
    <p:sldId id="347" r:id="rId88"/>
    <p:sldId id="348" r:id="rId89"/>
    <p:sldId id="349" r:id="rId90"/>
    <p:sldId id="350" r:id="rId91"/>
    <p:sldId id="351" r:id="rId92"/>
    <p:sldId id="352" r:id="rId93"/>
    <p:sldId id="353" r:id="rId94"/>
    <p:sldId id="354" r:id="rId95"/>
    <p:sldId id="355" r:id="rId96"/>
    <p:sldId id="356" r:id="rId97"/>
    <p:sldId id="357" r:id="rId98"/>
    <p:sldId id="358" r:id="rId9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2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63C6-149C-4A31-BABF-92E0FF2E0DF1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6557-1CD5-45FD-BF00-D60D35EA6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88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63C6-149C-4A31-BABF-92E0FF2E0DF1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6557-1CD5-45FD-BF00-D60D35EA6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2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63C6-149C-4A31-BABF-92E0FF2E0DF1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6557-1CD5-45FD-BF00-D60D35EA6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0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63C6-149C-4A31-BABF-92E0FF2E0DF1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6557-1CD5-45FD-BF00-D60D35EA6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94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63C6-149C-4A31-BABF-92E0FF2E0DF1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6557-1CD5-45FD-BF00-D60D35EA6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8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63C6-149C-4A31-BABF-92E0FF2E0DF1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6557-1CD5-45FD-BF00-D60D35EA6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13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63C6-149C-4A31-BABF-92E0FF2E0DF1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6557-1CD5-45FD-BF00-D60D35EA6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77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63C6-149C-4A31-BABF-92E0FF2E0DF1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6557-1CD5-45FD-BF00-D60D35EA6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9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63C6-149C-4A31-BABF-92E0FF2E0DF1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6557-1CD5-45FD-BF00-D60D35EA6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3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63C6-149C-4A31-BABF-92E0FF2E0DF1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6557-1CD5-45FD-BF00-D60D35EA6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10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63C6-149C-4A31-BABF-92E0FF2E0DF1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6557-1CD5-45FD-BF00-D60D35EA6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98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963C6-149C-4A31-BABF-92E0FF2E0DF1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06557-1CD5-45FD-BF00-D60D35EA6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4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18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31.xml"/><Relationship Id="rId7" Type="http://schemas.openxmlformats.org/officeDocument/2006/relationships/image" Target="../media/image21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25.png"/><Relationship Id="rId5" Type="http://schemas.openxmlformats.org/officeDocument/2006/relationships/tags" Target="../tags/tag33.xml"/><Relationship Id="rId10" Type="http://schemas.openxmlformats.org/officeDocument/2006/relationships/image" Target="../media/image24.png"/><Relationship Id="rId4" Type="http://schemas.openxmlformats.org/officeDocument/2006/relationships/tags" Target="../tags/tag32.xml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38.xml"/><Relationship Id="rId7" Type="http://schemas.openxmlformats.org/officeDocument/2006/relationships/image" Target="../media/image29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28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9.xml"/><Relationship Id="rId9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48.xml"/><Relationship Id="rId7" Type="http://schemas.openxmlformats.org/officeDocument/2006/relationships/image" Target="../media/image6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32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9.xml"/><Relationship Id="rId9" Type="http://schemas.openxmlformats.org/officeDocument/2006/relationships/image" Target="../media/image2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7.png"/><Relationship Id="rId3" Type="http://schemas.openxmlformats.org/officeDocument/2006/relationships/tags" Target="../tags/tag52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34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image" Target="../media/image20.png"/><Relationship Id="rId5" Type="http://schemas.openxmlformats.org/officeDocument/2006/relationships/tags" Target="../tags/tag54.xml"/><Relationship Id="rId10" Type="http://schemas.openxmlformats.org/officeDocument/2006/relationships/image" Target="../media/image33.png"/><Relationship Id="rId4" Type="http://schemas.openxmlformats.org/officeDocument/2006/relationships/tags" Target="../tags/tag53.xml"/><Relationship Id="rId9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image" Target="../media/image37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image" Target="../media/image37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66.xml"/><Relationship Id="rId7" Type="http://schemas.openxmlformats.org/officeDocument/2006/relationships/image" Target="../media/image39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38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7.xml"/><Relationship Id="rId9" Type="http://schemas.openxmlformats.org/officeDocument/2006/relationships/image" Target="../media/image41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70.xml"/><Relationship Id="rId7" Type="http://schemas.openxmlformats.org/officeDocument/2006/relationships/image" Target="../media/image43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42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1.xml"/><Relationship Id="rId9" Type="http://schemas.openxmlformats.org/officeDocument/2006/relationships/image" Target="../media/image41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74.xml"/><Relationship Id="rId7" Type="http://schemas.openxmlformats.org/officeDocument/2006/relationships/image" Target="../media/image43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42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5.xml"/><Relationship Id="rId9" Type="http://schemas.openxmlformats.org/officeDocument/2006/relationships/image" Target="../media/image4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80.xml"/><Relationship Id="rId7" Type="http://schemas.openxmlformats.org/officeDocument/2006/relationships/image" Target="../media/image47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83.xml"/><Relationship Id="rId7" Type="http://schemas.openxmlformats.org/officeDocument/2006/relationships/image" Target="../media/image49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ags" Target="../tags/tag86.xml"/><Relationship Id="rId7" Type="http://schemas.openxmlformats.org/officeDocument/2006/relationships/image" Target="../media/image52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7.xml"/><Relationship Id="rId4" Type="http://schemas.openxmlformats.org/officeDocument/2006/relationships/image" Target="../media/image53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0.xml"/><Relationship Id="rId4" Type="http://schemas.openxmlformats.org/officeDocument/2006/relationships/image" Target="../media/image54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tags" Target="../tags/tag93.xml"/><Relationship Id="rId7" Type="http://schemas.openxmlformats.org/officeDocument/2006/relationships/image" Target="../media/image57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56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94.xml"/><Relationship Id="rId9" Type="http://schemas.openxmlformats.org/officeDocument/2006/relationships/image" Target="../media/image59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tags" Target="../tags/tag97.xml"/><Relationship Id="rId7" Type="http://schemas.openxmlformats.org/officeDocument/2006/relationships/image" Target="../media/image57.pn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56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98.xml"/><Relationship Id="rId9" Type="http://schemas.openxmlformats.org/officeDocument/2006/relationships/image" Target="../media/image58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tags" Target="../tags/tag101.xml"/><Relationship Id="rId7" Type="http://schemas.openxmlformats.org/officeDocument/2006/relationships/image" Target="../media/image57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56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2.xml"/><Relationship Id="rId9" Type="http://schemas.openxmlformats.org/officeDocument/2006/relationships/image" Target="../media/image58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61.png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12" Type="http://schemas.openxmlformats.org/officeDocument/2006/relationships/image" Target="../media/image60.pn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image" Target="../media/image59.png"/><Relationship Id="rId5" Type="http://schemas.openxmlformats.org/officeDocument/2006/relationships/tags" Target="../tags/tag107.xml"/><Relationship Id="rId10" Type="http://schemas.openxmlformats.org/officeDocument/2006/relationships/image" Target="../media/image57.png"/><Relationship Id="rId4" Type="http://schemas.openxmlformats.org/officeDocument/2006/relationships/tags" Target="../tags/tag106.xml"/><Relationship Id="rId9" Type="http://schemas.openxmlformats.org/officeDocument/2006/relationships/image" Target="../media/image56.png"/><Relationship Id="rId14" Type="http://schemas.openxmlformats.org/officeDocument/2006/relationships/image" Target="../media/image58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0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7" Type="http://schemas.openxmlformats.org/officeDocument/2006/relationships/image" Target="../media/image65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tags" Target="../tags/tag116.xml"/><Relationship Id="rId7" Type="http://schemas.openxmlformats.org/officeDocument/2006/relationships/image" Target="../media/image64.pn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63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7.xml"/><Relationship Id="rId9" Type="http://schemas.openxmlformats.org/officeDocument/2006/relationships/image" Target="../media/image66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tags" Target="../tags/tag120.xml"/><Relationship Id="rId7" Type="http://schemas.openxmlformats.org/officeDocument/2006/relationships/image" Target="../media/image68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image" Target="../media/image67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1.xml"/><Relationship Id="rId9" Type="http://schemas.openxmlformats.org/officeDocument/2006/relationships/image" Target="../media/image70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916990"/>
            <a:ext cx="6858000" cy="473697"/>
          </a:xfrm>
        </p:spPr>
        <p:txBody>
          <a:bodyPr>
            <a:normAutofit/>
          </a:bodyPr>
          <a:lstStyle/>
          <a:p>
            <a:r>
              <a:rPr lang="en-US" sz="2700" b="1" dirty="0" smtClean="0">
                <a:latin typeface="Adobe Caslon Pro Bold" panose="0205070206050A020403" pitchFamily="18" charset="0"/>
              </a:rPr>
              <a:t>I. Primitives</a:t>
            </a:r>
            <a:endParaRPr lang="en-US" sz="2700" b="1" dirty="0">
              <a:latin typeface="Adobe Caslon Pro Bold" panose="0205070206050A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719570"/>
            <a:ext cx="6858000" cy="8692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Adobe Caslon Pro Bold" panose="0205070206050A020403" pitchFamily="18" charset="0"/>
              </a:rPr>
              <a:t>Gorjan Alagic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Adobe Caslon Pro Bold" panose="0205070206050A020403" pitchFamily="18" charset="0"/>
              </a:rPr>
              <a:t>Department of Mathematical Sciences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Adobe Caslon Pro Bold" panose="0205070206050A020403" pitchFamily="18" charset="0"/>
              </a:rPr>
              <a:t>University of Copenhagen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94910" y="3380847"/>
            <a:ext cx="8427563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94911" y="2727722"/>
            <a:ext cx="8427563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4910" y="1682488"/>
            <a:ext cx="84275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dobe Caslon Pro Bold" panose="0205070206050A020403" pitchFamily="18" charset="0"/>
              </a:rPr>
              <a:t>Foundations of Cryptography </a:t>
            </a:r>
            <a:endParaRPr lang="en-US" sz="3200" b="1" dirty="0" smtClean="0">
              <a:latin typeface="Adobe Caslon Pro Bold" panose="0205070206050A020403" pitchFamily="18" charset="0"/>
            </a:endParaRPr>
          </a:p>
          <a:p>
            <a:pPr algn="ctr"/>
            <a:r>
              <a:rPr lang="en-US" sz="3200" b="1" dirty="0" smtClean="0">
                <a:latin typeface="Adobe Caslon Pro Bold" panose="0205070206050A020403" pitchFamily="18" charset="0"/>
              </a:rPr>
              <a:t>in </a:t>
            </a:r>
            <a:r>
              <a:rPr lang="en-US" sz="3200" b="1" dirty="0">
                <a:latin typeface="Adobe Caslon Pro Bold" panose="0205070206050A020403" pitchFamily="18" charset="0"/>
              </a:rPr>
              <a:t>the Quantum World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94910" y="1539067"/>
            <a:ext cx="8427563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94909" y="3431516"/>
            <a:ext cx="8427563" cy="0"/>
          </a:xfrm>
          <a:prstGeom prst="line">
            <a:avLst/>
          </a:prstGeom>
          <a:ln w="508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94908" y="1488286"/>
            <a:ext cx="8427563" cy="0"/>
          </a:xfrm>
          <a:prstGeom prst="line">
            <a:avLst/>
          </a:prstGeom>
          <a:ln w="508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595520" y="177347"/>
            <a:ext cx="3461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dobe Caslon Pro Bold" panose="0205070206050A020403" pitchFamily="18" charset="0"/>
              </a:rPr>
              <a:t>CROSSING Winter School 2016</a:t>
            </a:r>
          </a:p>
          <a:p>
            <a:pPr algn="r"/>
            <a:r>
              <a:rPr lang="en-US" dirty="0">
                <a:latin typeface="Adobe Caslon Pro Bold" panose="0205070206050A020403" pitchFamily="18" charset="0"/>
              </a:rPr>
              <a:t>TU Darmstadt</a:t>
            </a:r>
          </a:p>
        </p:txBody>
      </p:sp>
    </p:spTree>
    <p:extLst>
      <p:ext uri="{BB962C8B-B14F-4D97-AF65-F5344CB8AC3E}">
        <p14:creationId xmlns:p14="http://schemas.microsoft.com/office/powerpoint/2010/main" val="23862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1911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1. Motivation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Primitives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How does quantum computation come into play</a:t>
            </a:r>
            <a:r>
              <a:rPr lang="en-US" sz="2000" b="1" dirty="0" smtClean="0"/>
              <a:t>?</a:t>
            </a:r>
            <a:endParaRPr lang="en-US" sz="2000" b="1" dirty="0"/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/>
              <a:t>some hardness assumptions do not hold for quantum adversaries (e.g., RSA);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/>
              <a:t>others appear to be ok for now (e.g., lattices, LWE, code-based);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/>
              <a:t>what about the security proofs?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b="1" dirty="0"/>
              <a:t>Thinking more generally</a:t>
            </a:r>
            <a:r>
              <a:rPr lang="en-US" sz="2000" b="1" dirty="0" smtClean="0"/>
              <a:t>…</a:t>
            </a:r>
            <a:endParaRPr lang="en-US" sz="2000" dirty="0"/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 smtClean="0"/>
              <a:t>quantum </a:t>
            </a:r>
            <a:r>
              <a:rPr lang="en-US" sz="2000" dirty="0"/>
              <a:t>data, communication, computation are more fundamental;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/>
              <a:t>do we need to redo the whole theory?</a:t>
            </a:r>
          </a:p>
          <a:p>
            <a:r>
              <a:rPr lang="en-US" sz="2000" dirty="0"/>
              <a:t> 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361431" y="6157520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k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405351" y="3183869"/>
            <a:ext cx="2698143" cy="7726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/>
          <p:cNvCxnSpPr>
            <a:stCxn id="76" idx="3"/>
          </p:cNvCxnSpPr>
          <p:nvPr/>
        </p:nvCxnSpPr>
        <p:spPr>
          <a:xfrm>
            <a:off x="2819565" y="5112277"/>
            <a:ext cx="3401695" cy="0"/>
          </a:xfrm>
          <a:prstGeom prst="straightConnector1">
            <a:avLst/>
          </a:prstGeom>
          <a:ln w="50800">
            <a:solidFill>
              <a:srgbClr val="C00000"/>
            </a:solidFill>
            <a:headEnd type="none"/>
            <a:tailEnd type="stealt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1286398" y="4479258"/>
            <a:ext cx="1533165" cy="126604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b="1" dirty="0"/>
              <a:t>A</a:t>
            </a:r>
          </a:p>
        </p:txBody>
      </p:sp>
      <p:sp>
        <p:nvSpPr>
          <p:cNvPr id="77" name="Rectangle 76"/>
          <p:cNvSpPr/>
          <p:nvPr/>
        </p:nvSpPr>
        <p:spPr>
          <a:xfrm>
            <a:off x="4080798" y="4657957"/>
            <a:ext cx="9144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E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 flipH="1" flipV="1">
            <a:off x="2815252" y="5745301"/>
            <a:ext cx="1560673" cy="51173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359686" y="6164206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k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98207" y="4912222"/>
            <a:ext cx="391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907708" y="4912224"/>
            <a:ext cx="707011" cy="40011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Enc</a:t>
            </a:r>
            <a:r>
              <a:rPr lang="en-US" sz="2000" b="1" baseline="-25000" dirty="0" err="1"/>
              <a:t>k</a:t>
            </a:r>
            <a:endParaRPr lang="en-US" sz="2000" b="1" baseline="-25000" dirty="0"/>
          </a:p>
        </p:txBody>
      </p:sp>
      <p:cxnSp>
        <p:nvCxnSpPr>
          <p:cNvPr id="82" name="Straight Arrow Connector 81"/>
          <p:cNvCxnSpPr>
            <a:stCxn id="80" idx="3"/>
          </p:cNvCxnSpPr>
          <p:nvPr/>
        </p:nvCxnSpPr>
        <p:spPr>
          <a:xfrm>
            <a:off x="1689661" y="5112277"/>
            <a:ext cx="201642" cy="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81" idx="3"/>
            <a:endCxn id="76" idx="3"/>
          </p:cNvCxnSpPr>
          <p:nvPr/>
        </p:nvCxnSpPr>
        <p:spPr>
          <a:xfrm>
            <a:off x="2614719" y="5112282"/>
            <a:ext cx="204843" cy="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6221258" y="4479258"/>
            <a:ext cx="1533165" cy="126604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b="1" dirty="0"/>
              <a:t>B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312563" y="4906478"/>
            <a:ext cx="391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86" name="Rectangle 85"/>
          <p:cNvSpPr/>
          <p:nvPr/>
        </p:nvSpPr>
        <p:spPr>
          <a:xfrm>
            <a:off x="6426100" y="4906483"/>
            <a:ext cx="707011" cy="40011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Dec</a:t>
            </a:r>
            <a:r>
              <a:rPr lang="en-US" sz="2000" b="1" baseline="-25000" dirty="0"/>
              <a:t>k</a:t>
            </a: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6221258" y="5124583"/>
            <a:ext cx="20484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7133111" y="5115961"/>
            <a:ext cx="20484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4664894" y="5742426"/>
            <a:ext cx="1553740" cy="51461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>
            <a:off x="6584549" y="3315477"/>
            <a:ext cx="469248" cy="509452"/>
            <a:chOff x="9417296" y="2352949"/>
            <a:chExt cx="914400" cy="914400"/>
          </a:xfrm>
        </p:grpSpPr>
        <p:sp>
          <p:nvSpPr>
            <p:cNvPr id="91" name="Explosion 1 90"/>
            <p:cNvSpPr/>
            <p:nvPr/>
          </p:nvSpPr>
          <p:spPr>
            <a:xfrm>
              <a:off x="9417296" y="2352949"/>
              <a:ext cx="914400" cy="914400"/>
            </a:xfrm>
            <a:prstGeom prst="irregularSeal1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55807" y="2633963"/>
              <a:ext cx="453279" cy="336469"/>
            </a:xfrm>
            <a:prstGeom prst="rect">
              <a:avLst/>
            </a:prstGeom>
          </p:spPr>
        </p:pic>
      </p:grpSp>
      <p:sp>
        <p:nvSpPr>
          <p:cNvPr id="93" name="TextBox 92"/>
          <p:cNvSpPr txBox="1"/>
          <p:nvPr/>
        </p:nvSpPr>
        <p:spPr>
          <a:xfrm>
            <a:off x="7095440" y="3356022"/>
            <a:ext cx="1514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 it’s </a:t>
            </a:r>
            <a:r>
              <a:rPr lang="en-US" b="1" dirty="0" smtClean="0"/>
              <a:t>quantum</a:t>
            </a:r>
            <a:endParaRPr lang="en-US" b="1" dirty="0"/>
          </a:p>
        </p:txBody>
      </p:sp>
      <p:grpSp>
        <p:nvGrpSpPr>
          <p:cNvPr id="94" name="Group 93"/>
          <p:cNvGrpSpPr/>
          <p:nvPr/>
        </p:nvGrpSpPr>
        <p:grpSpPr>
          <a:xfrm>
            <a:off x="6987836" y="4435701"/>
            <a:ext cx="469248" cy="509452"/>
            <a:chOff x="9417296" y="2352949"/>
            <a:chExt cx="914400" cy="914400"/>
          </a:xfrm>
        </p:grpSpPr>
        <p:sp>
          <p:nvSpPr>
            <p:cNvPr id="95" name="Explosion 1 94"/>
            <p:cNvSpPr/>
            <p:nvPr/>
          </p:nvSpPr>
          <p:spPr>
            <a:xfrm>
              <a:off x="9417296" y="2352949"/>
              <a:ext cx="914400" cy="914400"/>
            </a:xfrm>
            <a:prstGeom prst="irregularSeal1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55807" y="2633963"/>
              <a:ext cx="453279" cy="336469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1207386" y="5165196"/>
            <a:ext cx="469248" cy="509452"/>
            <a:chOff x="9417296" y="2352949"/>
            <a:chExt cx="914400" cy="914400"/>
          </a:xfrm>
        </p:grpSpPr>
        <p:sp>
          <p:nvSpPr>
            <p:cNvPr id="98" name="Explosion 1 97"/>
            <p:cNvSpPr/>
            <p:nvPr/>
          </p:nvSpPr>
          <p:spPr>
            <a:xfrm>
              <a:off x="9417296" y="2352949"/>
              <a:ext cx="914400" cy="914400"/>
            </a:xfrm>
            <a:prstGeom prst="irregularSeal1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55807" y="2633963"/>
              <a:ext cx="453279" cy="336469"/>
            </a:xfrm>
            <a:prstGeom prst="rect">
              <a:avLst/>
            </a:prstGeom>
          </p:spPr>
        </p:pic>
      </p:grpSp>
      <p:grpSp>
        <p:nvGrpSpPr>
          <p:cNvPr id="100" name="Group 99"/>
          <p:cNvGrpSpPr/>
          <p:nvPr/>
        </p:nvGrpSpPr>
        <p:grpSpPr>
          <a:xfrm>
            <a:off x="1814230" y="4367356"/>
            <a:ext cx="469248" cy="509452"/>
            <a:chOff x="9417296" y="2352949"/>
            <a:chExt cx="914400" cy="914400"/>
          </a:xfrm>
        </p:grpSpPr>
        <p:sp>
          <p:nvSpPr>
            <p:cNvPr id="101" name="Explosion 1 100"/>
            <p:cNvSpPr/>
            <p:nvPr/>
          </p:nvSpPr>
          <p:spPr>
            <a:xfrm>
              <a:off x="9417296" y="2352949"/>
              <a:ext cx="914400" cy="914400"/>
            </a:xfrm>
            <a:prstGeom prst="irregularSeal1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55807" y="2633963"/>
              <a:ext cx="453279" cy="336469"/>
            </a:xfrm>
            <a:prstGeom prst="rect">
              <a:avLst/>
            </a:prstGeom>
          </p:spPr>
        </p:pic>
      </p:grpSp>
      <p:grpSp>
        <p:nvGrpSpPr>
          <p:cNvPr id="103" name="Group 102"/>
          <p:cNvGrpSpPr/>
          <p:nvPr/>
        </p:nvGrpSpPr>
        <p:grpSpPr>
          <a:xfrm>
            <a:off x="2307068" y="4715369"/>
            <a:ext cx="469248" cy="509452"/>
            <a:chOff x="9417296" y="2352949"/>
            <a:chExt cx="914400" cy="914400"/>
          </a:xfrm>
        </p:grpSpPr>
        <p:sp>
          <p:nvSpPr>
            <p:cNvPr id="104" name="Explosion 1 103"/>
            <p:cNvSpPr/>
            <p:nvPr/>
          </p:nvSpPr>
          <p:spPr>
            <a:xfrm>
              <a:off x="9417296" y="2352949"/>
              <a:ext cx="914400" cy="914400"/>
            </a:xfrm>
            <a:prstGeom prst="irregularSeal1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55807" y="2633963"/>
              <a:ext cx="453279" cy="336469"/>
            </a:xfrm>
            <a:prstGeom prst="rect">
              <a:avLst/>
            </a:prstGeom>
          </p:spPr>
        </p:pic>
      </p:grpSp>
      <p:grpSp>
        <p:nvGrpSpPr>
          <p:cNvPr id="106" name="Group 105"/>
          <p:cNvGrpSpPr/>
          <p:nvPr/>
        </p:nvGrpSpPr>
        <p:grpSpPr>
          <a:xfrm>
            <a:off x="6305522" y="4690429"/>
            <a:ext cx="469248" cy="509452"/>
            <a:chOff x="9417296" y="2352949"/>
            <a:chExt cx="914400" cy="914400"/>
          </a:xfrm>
        </p:grpSpPr>
        <p:sp>
          <p:nvSpPr>
            <p:cNvPr id="107" name="Explosion 1 106"/>
            <p:cNvSpPr/>
            <p:nvPr/>
          </p:nvSpPr>
          <p:spPr>
            <a:xfrm>
              <a:off x="9417296" y="2352949"/>
              <a:ext cx="914400" cy="914400"/>
            </a:xfrm>
            <a:prstGeom prst="irregularSeal1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55807" y="2633963"/>
              <a:ext cx="453279" cy="336469"/>
            </a:xfrm>
            <a:prstGeom prst="rect">
              <a:avLst/>
            </a:prstGeom>
          </p:spPr>
        </p:pic>
      </p:grpSp>
      <p:grpSp>
        <p:nvGrpSpPr>
          <p:cNvPr id="109" name="Group 108"/>
          <p:cNvGrpSpPr/>
          <p:nvPr/>
        </p:nvGrpSpPr>
        <p:grpSpPr>
          <a:xfrm>
            <a:off x="4564374" y="4595585"/>
            <a:ext cx="469248" cy="509452"/>
            <a:chOff x="9417296" y="2352949"/>
            <a:chExt cx="914400" cy="914400"/>
          </a:xfrm>
        </p:grpSpPr>
        <p:sp>
          <p:nvSpPr>
            <p:cNvPr id="110" name="Explosion 1 109"/>
            <p:cNvSpPr/>
            <p:nvPr/>
          </p:nvSpPr>
          <p:spPr>
            <a:xfrm>
              <a:off x="9417296" y="2352949"/>
              <a:ext cx="914400" cy="914400"/>
            </a:xfrm>
            <a:prstGeom prst="irregularSeal1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55807" y="2633963"/>
              <a:ext cx="453279" cy="336469"/>
            </a:xfrm>
            <a:prstGeom prst="rect">
              <a:avLst/>
            </a:prstGeom>
          </p:spPr>
        </p:pic>
      </p:grpSp>
      <p:grpSp>
        <p:nvGrpSpPr>
          <p:cNvPr id="112" name="Group 111"/>
          <p:cNvGrpSpPr/>
          <p:nvPr/>
        </p:nvGrpSpPr>
        <p:grpSpPr>
          <a:xfrm>
            <a:off x="3347395" y="4871933"/>
            <a:ext cx="469248" cy="509452"/>
            <a:chOff x="9417296" y="2352949"/>
            <a:chExt cx="914400" cy="914400"/>
          </a:xfrm>
        </p:grpSpPr>
        <p:sp>
          <p:nvSpPr>
            <p:cNvPr id="113" name="Explosion 1 112"/>
            <p:cNvSpPr/>
            <p:nvPr/>
          </p:nvSpPr>
          <p:spPr>
            <a:xfrm>
              <a:off x="9417296" y="2352949"/>
              <a:ext cx="914400" cy="914400"/>
            </a:xfrm>
            <a:prstGeom prst="irregularSeal1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55807" y="2633963"/>
              <a:ext cx="453279" cy="336469"/>
            </a:xfrm>
            <a:prstGeom prst="rect">
              <a:avLst/>
            </a:prstGeom>
          </p:spPr>
        </p:pic>
      </p:grpSp>
      <p:grpSp>
        <p:nvGrpSpPr>
          <p:cNvPr id="115" name="Group 114"/>
          <p:cNvGrpSpPr/>
          <p:nvPr/>
        </p:nvGrpSpPr>
        <p:grpSpPr>
          <a:xfrm>
            <a:off x="5364107" y="4867505"/>
            <a:ext cx="469248" cy="509452"/>
            <a:chOff x="9417296" y="2352949"/>
            <a:chExt cx="914400" cy="914400"/>
          </a:xfrm>
        </p:grpSpPr>
        <p:sp>
          <p:nvSpPr>
            <p:cNvPr id="116" name="Explosion 1 115"/>
            <p:cNvSpPr/>
            <p:nvPr/>
          </p:nvSpPr>
          <p:spPr>
            <a:xfrm>
              <a:off x="9417296" y="2352949"/>
              <a:ext cx="914400" cy="914400"/>
            </a:xfrm>
            <a:prstGeom prst="irregularSeal1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55807" y="2633963"/>
              <a:ext cx="453279" cy="336469"/>
            </a:xfrm>
            <a:prstGeom prst="rect">
              <a:avLst/>
            </a:prstGeom>
          </p:spPr>
        </p:pic>
      </p:grpSp>
      <p:grpSp>
        <p:nvGrpSpPr>
          <p:cNvPr id="118" name="Group 117"/>
          <p:cNvGrpSpPr/>
          <p:nvPr/>
        </p:nvGrpSpPr>
        <p:grpSpPr>
          <a:xfrm>
            <a:off x="4594635" y="6146097"/>
            <a:ext cx="469248" cy="509452"/>
            <a:chOff x="9417296" y="2352949"/>
            <a:chExt cx="914400" cy="914400"/>
          </a:xfrm>
        </p:grpSpPr>
        <p:sp>
          <p:nvSpPr>
            <p:cNvPr id="119" name="Explosion 1 118"/>
            <p:cNvSpPr/>
            <p:nvPr/>
          </p:nvSpPr>
          <p:spPr>
            <a:xfrm>
              <a:off x="9417296" y="2352949"/>
              <a:ext cx="914400" cy="914400"/>
            </a:xfrm>
            <a:prstGeom prst="irregularSeal1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55807" y="2633963"/>
              <a:ext cx="453279" cy="3364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80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3188677" y="306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22245" y="2661138"/>
            <a:ext cx="240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2. Modern crypto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Primitives</a:t>
            </a:r>
          </a:p>
        </p:txBody>
      </p:sp>
    </p:spTree>
    <p:extLst>
      <p:ext uri="{BB962C8B-B14F-4D97-AF65-F5344CB8AC3E}">
        <p14:creationId xmlns:p14="http://schemas.microsoft.com/office/powerpoint/2010/main" val="245586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240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2. Modern crypto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Primitives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What does this theory look like classically (no quantum)?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" y="1689626"/>
            <a:ext cx="9102745" cy="22102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333" y="5365110"/>
            <a:ext cx="9102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“Classical cryptography”</a:t>
            </a:r>
          </a:p>
        </p:txBody>
      </p:sp>
      <p:sp>
        <p:nvSpPr>
          <p:cNvPr id="3" name="Up Arrow Callout 2"/>
          <p:cNvSpPr/>
          <p:nvPr/>
        </p:nvSpPr>
        <p:spPr>
          <a:xfrm>
            <a:off x="1883508" y="3927210"/>
            <a:ext cx="1414584" cy="1246575"/>
          </a:xfrm>
          <a:prstGeom prst="up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a</a:t>
            </a:r>
            <a:r>
              <a:rPr lang="en-US" sz="1600" b="1" dirty="0" smtClean="0"/>
              <a:t>ssumptions only go here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47338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240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2. Modern crypto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Primitives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What does this theory look like </a:t>
            </a:r>
            <a:r>
              <a:rPr lang="en-US" sz="2000" b="1" dirty="0" err="1" smtClean="0">
                <a:solidFill>
                  <a:srgbClr val="FF0000"/>
                </a:solidFill>
              </a:rPr>
              <a:t>quantumly</a:t>
            </a:r>
            <a:r>
              <a:rPr lang="en-US" sz="2000" b="1" dirty="0" smtClean="0"/>
              <a:t>?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" y="1689626"/>
            <a:ext cx="9102745" cy="22102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333" y="5365110"/>
            <a:ext cx="91027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“Post-quantum cryptography”</a:t>
            </a:r>
          </a:p>
          <a:p>
            <a:pPr algn="ctr"/>
            <a:r>
              <a:rPr lang="en-US" dirty="0"/>
              <a:t>c</a:t>
            </a:r>
            <a:r>
              <a:rPr lang="en-US" dirty="0" smtClean="0"/>
              <a:t>lassical cryptography using classical computers;</a:t>
            </a:r>
          </a:p>
          <a:p>
            <a:pPr algn="ctr"/>
            <a:r>
              <a:rPr lang="en-US" dirty="0"/>
              <a:t>s</a:t>
            </a:r>
            <a:r>
              <a:rPr lang="en-US" dirty="0" smtClean="0"/>
              <a:t>ecure against quantum adversaries.</a:t>
            </a:r>
            <a:endParaRPr lang="en-US" dirty="0"/>
          </a:p>
        </p:txBody>
      </p:sp>
      <p:sp>
        <p:nvSpPr>
          <p:cNvPr id="3" name="Up Arrow Callout 2"/>
          <p:cNvSpPr/>
          <p:nvPr/>
        </p:nvSpPr>
        <p:spPr>
          <a:xfrm>
            <a:off x="1883508" y="3927210"/>
            <a:ext cx="1414584" cy="1246575"/>
          </a:xfrm>
          <a:prstGeom prst="up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q</a:t>
            </a:r>
            <a:r>
              <a:rPr lang="en-US" sz="1600" b="1" dirty="0" smtClean="0">
                <a:solidFill>
                  <a:srgbClr val="FF0000"/>
                </a:solidFill>
              </a:rPr>
              <a:t>uantum</a:t>
            </a:r>
          </a:p>
          <a:p>
            <a:pPr algn="ctr"/>
            <a:r>
              <a:rPr lang="en-US" sz="1600" b="1" dirty="0" smtClean="0"/>
              <a:t>assumptions go here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91873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240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2. Modern crypto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Primitives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What does this theory look like </a:t>
            </a:r>
            <a:r>
              <a:rPr lang="en-US" sz="2000" b="1" dirty="0" err="1" smtClean="0">
                <a:solidFill>
                  <a:srgbClr val="FF0000"/>
                </a:solidFill>
              </a:rPr>
              <a:t>quantumly</a:t>
            </a:r>
            <a:r>
              <a:rPr lang="en-US" sz="2000" b="1" dirty="0" smtClean="0"/>
              <a:t>?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" y="1689626"/>
            <a:ext cx="9102745" cy="22102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333" y="5365110"/>
            <a:ext cx="91027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“Fully-quantum cryptography”</a:t>
            </a:r>
          </a:p>
          <a:p>
            <a:pPr algn="ctr"/>
            <a:r>
              <a:rPr lang="en-US" dirty="0" smtClean="0"/>
              <a:t>quantum cryptography using quantum computers;</a:t>
            </a:r>
          </a:p>
          <a:p>
            <a:pPr algn="ctr"/>
            <a:r>
              <a:rPr lang="en-US" dirty="0"/>
              <a:t>s</a:t>
            </a:r>
            <a:r>
              <a:rPr lang="en-US" dirty="0" smtClean="0"/>
              <a:t>ecure against quantum adversaries.</a:t>
            </a:r>
            <a:endParaRPr lang="en-US" dirty="0"/>
          </a:p>
        </p:txBody>
      </p:sp>
      <p:sp>
        <p:nvSpPr>
          <p:cNvPr id="3" name="Up Arrow Callout 2"/>
          <p:cNvSpPr/>
          <p:nvPr/>
        </p:nvSpPr>
        <p:spPr>
          <a:xfrm>
            <a:off x="1883508" y="3927210"/>
            <a:ext cx="1414584" cy="1246575"/>
          </a:xfrm>
          <a:prstGeom prst="up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q</a:t>
            </a:r>
            <a:r>
              <a:rPr lang="en-US" sz="1600" b="1" dirty="0" smtClean="0">
                <a:solidFill>
                  <a:srgbClr val="FF0000"/>
                </a:solidFill>
              </a:rPr>
              <a:t>uantum</a:t>
            </a:r>
          </a:p>
          <a:p>
            <a:pPr algn="ctr"/>
            <a:r>
              <a:rPr lang="en-US" sz="1600" b="1" dirty="0" smtClean="0"/>
              <a:t>assumptions go here</a:t>
            </a:r>
            <a:endParaRPr lang="en-US" sz="1600" b="1" dirty="0"/>
          </a:p>
        </p:txBody>
      </p:sp>
      <p:sp>
        <p:nvSpPr>
          <p:cNvPr id="9" name="Left Brace 8"/>
          <p:cNvSpPr/>
          <p:nvPr/>
        </p:nvSpPr>
        <p:spPr>
          <a:xfrm rot="5400000">
            <a:off x="2340709" y="93789"/>
            <a:ext cx="242277" cy="3094894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73908" y="1232426"/>
            <a:ext cx="2454030" cy="2658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e</a:t>
            </a:r>
            <a:r>
              <a:rPr lang="en-US" sz="1600" b="1" dirty="0" smtClean="0">
                <a:solidFill>
                  <a:schemeClr val="tx1"/>
                </a:solidFill>
              </a:rPr>
              <a:t>ncrypt quantum data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Left Brace 13"/>
          <p:cNvSpPr/>
          <p:nvPr/>
        </p:nvSpPr>
        <p:spPr>
          <a:xfrm rot="5400000">
            <a:off x="6546201" y="-12856"/>
            <a:ext cx="234785" cy="3319587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435603" y="1234381"/>
            <a:ext cx="2454030" cy="2658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q</a:t>
            </a:r>
            <a:r>
              <a:rPr lang="en-US" sz="1600" b="1" dirty="0" smtClean="0">
                <a:solidFill>
                  <a:schemeClr val="tx1"/>
                </a:solidFill>
              </a:rPr>
              <a:t>uantum functionality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0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3188677" y="306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22245" y="2661138"/>
            <a:ext cx="3323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3. Notation, conventions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Primitives</a:t>
            </a:r>
          </a:p>
        </p:txBody>
      </p:sp>
    </p:spTree>
    <p:extLst>
      <p:ext uri="{BB962C8B-B14F-4D97-AF65-F5344CB8AC3E}">
        <p14:creationId xmlns:p14="http://schemas.microsoft.com/office/powerpoint/2010/main" val="349052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3323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3. Notation, conventions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Primitives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Computation</a:t>
            </a:r>
          </a:p>
          <a:p>
            <a:endParaRPr lang="en-US" sz="2000" b="1" dirty="0"/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/>
              <a:t>everything is an </a:t>
            </a:r>
            <a:r>
              <a:rPr lang="en-US" sz="2000" i="1" dirty="0"/>
              <a:t>algorithm</a:t>
            </a:r>
            <a:r>
              <a:rPr lang="en-US" sz="2000" dirty="0"/>
              <a:t>: encryption, decryption, adversaries</a:t>
            </a:r>
            <a:r>
              <a:rPr lang="en-US" sz="2000" dirty="0" smtClean="0"/>
              <a:t>, etc.</a:t>
            </a:r>
            <a:endParaRPr lang="en-US" sz="2000" dirty="0"/>
          </a:p>
          <a:p>
            <a:endParaRPr lang="en-US" dirty="0"/>
          </a:p>
        </p:txBody>
      </p:sp>
      <p:cxnSp>
        <p:nvCxnSpPr>
          <p:cNvPr id="6" name="Straight Arrow Connector 5"/>
          <p:cNvCxnSpPr>
            <a:stCxn id="9" idx="3"/>
          </p:cNvCxnSpPr>
          <p:nvPr/>
        </p:nvCxnSpPr>
        <p:spPr>
          <a:xfrm>
            <a:off x="3081586" y="4779403"/>
            <a:ext cx="3401695" cy="0"/>
          </a:xfrm>
          <a:prstGeom prst="straightConnector1">
            <a:avLst/>
          </a:prstGeom>
          <a:ln w="50800">
            <a:solidFill>
              <a:srgbClr val="C00000"/>
            </a:solidFill>
            <a:headEnd type="none"/>
            <a:tailEnd type="stealt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48419" y="4146384"/>
            <a:ext cx="1533165" cy="126604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b="1" dirty="0"/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42819" y="4325083"/>
            <a:ext cx="9144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077273" y="5412427"/>
            <a:ext cx="1560673" cy="51173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21707" y="5831332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60228" y="4579348"/>
            <a:ext cx="391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69729" y="4579350"/>
            <a:ext cx="707011" cy="40011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Enc</a:t>
            </a:r>
            <a:r>
              <a:rPr lang="en-US" sz="2000" b="1" baseline="-25000" dirty="0" err="1"/>
              <a:t>k</a:t>
            </a:r>
            <a:endParaRPr lang="en-US" sz="2000" b="1" baseline="-25000" dirty="0"/>
          </a:p>
        </p:txBody>
      </p:sp>
      <p:cxnSp>
        <p:nvCxnSpPr>
          <p:cNvPr id="17" name="Straight Arrow Connector 16"/>
          <p:cNvCxnSpPr>
            <a:stCxn id="15" idx="3"/>
          </p:cNvCxnSpPr>
          <p:nvPr/>
        </p:nvCxnSpPr>
        <p:spPr>
          <a:xfrm>
            <a:off x="1951682" y="4779403"/>
            <a:ext cx="201642" cy="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6" idx="3"/>
            <a:endCxn id="9" idx="3"/>
          </p:cNvCxnSpPr>
          <p:nvPr/>
        </p:nvCxnSpPr>
        <p:spPr>
          <a:xfrm>
            <a:off x="2876740" y="4779408"/>
            <a:ext cx="204843" cy="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483279" y="4146384"/>
            <a:ext cx="1533165" cy="126604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b="1" dirty="0"/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74584" y="4573604"/>
            <a:ext cx="391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88121" y="4573609"/>
            <a:ext cx="707011" cy="40011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Dec</a:t>
            </a:r>
            <a:r>
              <a:rPr lang="en-US" sz="2000" b="1" baseline="-25000" dirty="0"/>
              <a:t>k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483279" y="4791709"/>
            <a:ext cx="20484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395132" y="4783087"/>
            <a:ext cx="20484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926915" y="5409552"/>
            <a:ext cx="1553740" cy="51461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66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3323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3. Notation, conventions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Primitives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Computation</a:t>
            </a:r>
          </a:p>
          <a:p>
            <a:endParaRPr lang="en-US" sz="2000" b="1" dirty="0"/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/>
              <a:t>everything is an </a:t>
            </a:r>
            <a:r>
              <a:rPr lang="en-US" sz="2000" i="1" dirty="0"/>
              <a:t>algorithm</a:t>
            </a:r>
            <a:r>
              <a:rPr lang="en-US" sz="2000" dirty="0"/>
              <a:t>: encryption, decryption, adversaries</a:t>
            </a:r>
            <a:r>
              <a:rPr lang="en-US" sz="2000" dirty="0" smtClean="0"/>
              <a:t>, etc.</a:t>
            </a:r>
            <a:endParaRPr lang="en-US" sz="2000" dirty="0"/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/>
              <a:t>we care about </a:t>
            </a:r>
            <a:r>
              <a:rPr lang="en-US" sz="2000" dirty="0" err="1"/>
              <a:t>asymptotics</a:t>
            </a:r>
            <a:r>
              <a:rPr lang="en-US" sz="2000" dirty="0"/>
              <a:t>:</a:t>
            </a:r>
          </a:p>
          <a:p>
            <a:pPr marL="800060" lvl="1" indent="-342882">
              <a:buFont typeface="Arial" panose="020B0604020202020204" pitchFamily="34" charset="0"/>
              <a:buChar char="•"/>
            </a:pPr>
            <a:r>
              <a:rPr lang="en-US" sz="2000" i="1" dirty="0"/>
              <a:t>doable </a:t>
            </a:r>
            <a:r>
              <a:rPr lang="en-US" sz="2000" dirty="0"/>
              <a:t>(e.g., </a:t>
            </a:r>
            <a:r>
              <a:rPr lang="en-US" sz="2000" dirty="0" smtClean="0"/>
              <a:t>encrypt, decrypt </a:t>
            </a:r>
            <a:r>
              <a:rPr lang="en-US" sz="2000" dirty="0"/>
              <a:t>with key) : </a:t>
            </a:r>
            <a:r>
              <a:rPr lang="en-US" sz="2000" dirty="0" smtClean="0"/>
              <a:t>polynomial-time </a:t>
            </a:r>
            <a:r>
              <a:rPr lang="en-US" sz="2000" dirty="0"/>
              <a:t>algorithm;</a:t>
            </a:r>
          </a:p>
          <a:p>
            <a:pPr marL="800060" lvl="1" indent="-342882">
              <a:buFont typeface="Arial" panose="020B0604020202020204" pitchFamily="34" charset="0"/>
              <a:buChar char="•"/>
            </a:pPr>
            <a:r>
              <a:rPr lang="en-US" sz="2000" i="1" dirty="0"/>
              <a:t>impossible</a:t>
            </a:r>
            <a:r>
              <a:rPr lang="en-US" sz="2000" dirty="0"/>
              <a:t> (e.g., discovering the key) : requires </a:t>
            </a:r>
            <a:r>
              <a:rPr lang="en-US" sz="2000" dirty="0" err="1"/>
              <a:t>superpolynomial</a:t>
            </a:r>
            <a:r>
              <a:rPr lang="en-US" sz="2000" dirty="0"/>
              <a:t> time.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/>
              <a:t>why </a:t>
            </a:r>
            <a:r>
              <a:rPr lang="en-US" sz="2000" dirty="0" err="1"/>
              <a:t>asymptotics</a:t>
            </a:r>
            <a:r>
              <a:rPr lang="en-US" sz="2000" dirty="0"/>
              <a:t>?</a:t>
            </a:r>
          </a:p>
          <a:p>
            <a:pPr marL="800060" lvl="1" indent="-342882">
              <a:buFont typeface="Arial" panose="020B0604020202020204" pitchFamily="34" charset="0"/>
              <a:buChar char="•"/>
            </a:pPr>
            <a:r>
              <a:rPr lang="en-US" sz="2000" dirty="0"/>
              <a:t>short answer: in practice, most constants are small;</a:t>
            </a:r>
          </a:p>
          <a:p>
            <a:pPr marL="800060" lvl="1" indent="-342882">
              <a:buFont typeface="Arial" panose="020B0604020202020204" pitchFamily="34" charset="0"/>
              <a:buChar char="•"/>
            </a:pPr>
            <a:r>
              <a:rPr lang="en-US" sz="2000" dirty="0"/>
              <a:t>long answer: ask a complexity theorist.</a:t>
            </a:r>
          </a:p>
          <a:p>
            <a:endParaRPr lang="en-US" dirty="0"/>
          </a:p>
        </p:txBody>
      </p:sp>
      <p:cxnSp>
        <p:nvCxnSpPr>
          <p:cNvPr id="6" name="Straight Arrow Connector 5"/>
          <p:cNvCxnSpPr>
            <a:stCxn id="9" idx="3"/>
          </p:cNvCxnSpPr>
          <p:nvPr/>
        </p:nvCxnSpPr>
        <p:spPr>
          <a:xfrm>
            <a:off x="3081586" y="4779403"/>
            <a:ext cx="3401695" cy="0"/>
          </a:xfrm>
          <a:prstGeom prst="straightConnector1">
            <a:avLst/>
          </a:prstGeom>
          <a:ln w="50800">
            <a:solidFill>
              <a:srgbClr val="C00000"/>
            </a:solidFill>
            <a:headEnd type="none"/>
            <a:tailEnd type="stealt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48419" y="4146384"/>
            <a:ext cx="1533165" cy="126604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b="1" dirty="0"/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42819" y="4325083"/>
            <a:ext cx="9144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077273" y="5412427"/>
            <a:ext cx="1560673" cy="51173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21707" y="5831332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60228" y="4579348"/>
            <a:ext cx="391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69729" y="4579350"/>
            <a:ext cx="707011" cy="40011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Enc</a:t>
            </a:r>
            <a:r>
              <a:rPr lang="en-US" sz="2000" b="1" baseline="-25000" dirty="0" err="1"/>
              <a:t>k</a:t>
            </a:r>
            <a:endParaRPr lang="en-US" sz="2000" b="1" baseline="-25000" dirty="0"/>
          </a:p>
        </p:txBody>
      </p:sp>
      <p:cxnSp>
        <p:nvCxnSpPr>
          <p:cNvPr id="17" name="Straight Arrow Connector 16"/>
          <p:cNvCxnSpPr>
            <a:stCxn id="15" idx="3"/>
          </p:cNvCxnSpPr>
          <p:nvPr/>
        </p:nvCxnSpPr>
        <p:spPr>
          <a:xfrm>
            <a:off x="1951682" y="4779403"/>
            <a:ext cx="201642" cy="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6" idx="3"/>
            <a:endCxn id="9" idx="3"/>
          </p:cNvCxnSpPr>
          <p:nvPr/>
        </p:nvCxnSpPr>
        <p:spPr>
          <a:xfrm>
            <a:off x="2876740" y="4779408"/>
            <a:ext cx="204843" cy="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483279" y="4146384"/>
            <a:ext cx="1533165" cy="126604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b="1" dirty="0"/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74584" y="4573604"/>
            <a:ext cx="391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88121" y="4573609"/>
            <a:ext cx="707011" cy="40011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Dec</a:t>
            </a:r>
            <a:r>
              <a:rPr lang="en-US" sz="2000" b="1" baseline="-25000" dirty="0"/>
              <a:t>k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483279" y="4791709"/>
            <a:ext cx="20484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395132" y="4783087"/>
            <a:ext cx="20484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926915" y="5409552"/>
            <a:ext cx="1553740" cy="51461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5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3323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3. Notation, conventions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Primitives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What is an algorithm?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[think: a program in your favorite </a:t>
            </a:r>
            <a:r>
              <a:rPr lang="en-US" sz="2000" dirty="0" smtClean="0"/>
              <a:t>language</a:t>
            </a:r>
            <a:r>
              <a:rPr lang="en-US" sz="2000" dirty="0"/>
              <a:t>, e.g., Java, C++, Python, etc. ]</a:t>
            </a:r>
          </a:p>
          <a:p>
            <a:endParaRPr lang="en-US" sz="2000" dirty="0"/>
          </a:p>
          <a:p>
            <a:r>
              <a:rPr lang="en-US" sz="2000" dirty="0"/>
              <a:t>To use an algorithm on input </a:t>
            </a:r>
            <a:r>
              <a:rPr lang="en-US" sz="2000" i="1" dirty="0"/>
              <a:t>x</a:t>
            </a:r>
            <a:r>
              <a:rPr lang="en-US" sz="2000" dirty="0"/>
              <a:t>: 1. run </a:t>
            </a:r>
            <a:r>
              <a:rPr lang="en-US" sz="2000" i="1" dirty="0"/>
              <a:t>M(|x|)</a:t>
            </a:r>
            <a:r>
              <a:rPr lang="en-US" sz="2000" dirty="0"/>
              <a:t>;  2. plug </a:t>
            </a:r>
            <a:r>
              <a:rPr lang="en-US" sz="2000" i="1" dirty="0"/>
              <a:t>x</a:t>
            </a:r>
            <a:r>
              <a:rPr lang="en-US" sz="2000" dirty="0"/>
              <a:t> into </a:t>
            </a:r>
            <a:r>
              <a:rPr lang="en-US" sz="2000" dirty="0" smtClean="0"/>
              <a:t>circuit </a:t>
            </a:r>
            <a:r>
              <a:rPr lang="en-US" sz="2000" dirty="0"/>
              <a:t>output by </a:t>
            </a:r>
            <a:r>
              <a:rPr lang="en-US" sz="2000" i="1" dirty="0"/>
              <a:t>M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If M runs in time polynomial in n, then we say the algorithm is polynomial-time.</a:t>
            </a:r>
          </a:p>
          <a:p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17306" y="1211047"/>
            <a:ext cx="8368786" cy="13367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</a:rPr>
              <a:t>Definition. </a:t>
            </a:r>
            <a:r>
              <a:rPr lang="en-US" sz="2000" dirty="0">
                <a:solidFill>
                  <a:schemeClr val="tx1"/>
                </a:solidFill>
              </a:rPr>
              <a:t>An </a:t>
            </a:r>
            <a:r>
              <a:rPr lang="en-US" sz="2000" i="1" dirty="0">
                <a:solidFill>
                  <a:schemeClr val="tx1"/>
                </a:solidFill>
              </a:rPr>
              <a:t>algorithm</a:t>
            </a:r>
            <a:r>
              <a:rPr lang="en-US" sz="2000" dirty="0">
                <a:solidFill>
                  <a:schemeClr val="tx1"/>
                </a:solidFill>
              </a:rPr>
              <a:t> consists of: </a:t>
            </a:r>
          </a:p>
          <a:p>
            <a:pPr marL="914354" lvl="1" indent="-457178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an infinite family </a:t>
            </a:r>
            <a:r>
              <a:rPr lang="en-US" sz="2000" i="1" dirty="0">
                <a:solidFill>
                  <a:schemeClr val="tx1"/>
                </a:solidFill>
              </a:rPr>
              <a:t>C</a:t>
            </a:r>
            <a:r>
              <a:rPr lang="en-US" sz="2000" dirty="0">
                <a:solidFill>
                  <a:schemeClr val="tx1"/>
                </a:solidFill>
              </a:rPr>
              <a:t> of circuits {</a:t>
            </a:r>
            <a:r>
              <a:rPr lang="en-US" sz="2000" i="1" dirty="0">
                <a:solidFill>
                  <a:schemeClr val="tx1"/>
                </a:solidFill>
              </a:rPr>
              <a:t>C</a:t>
            </a:r>
            <a:r>
              <a:rPr lang="en-US" sz="2000" i="1" baseline="-25000" dirty="0">
                <a:solidFill>
                  <a:schemeClr val="tx1"/>
                </a:solidFill>
              </a:rPr>
              <a:t>n</a:t>
            </a:r>
            <a:r>
              <a:rPr lang="en-US" sz="2000" dirty="0">
                <a:solidFill>
                  <a:schemeClr val="tx1"/>
                </a:solidFill>
              </a:rPr>
              <a:t>}, one for each input size </a:t>
            </a:r>
            <a:r>
              <a:rPr lang="en-US" sz="2000" i="1" dirty="0">
                <a:solidFill>
                  <a:schemeClr val="tx1"/>
                </a:solidFill>
              </a:rPr>
              <a:t>n</a:t>
            </a:r>
            <a:r>
              <a:rPr lang="en-US" sz="2000" dirty="0">
                <a:solidFill>
                  <a:schemeClr val="tx1"/>
                </a:solidFill>
              </a:rPr>
              <a:t>;</a:t>
            </a:r>
          </a:p>
          <a:p>
            <a:pPr marL="914354" lvl="1" indent="-457178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a deterministic Turing Machine </a:t>
            </a:r>
            <a:r>
              <a:rPr lang="en-US" sz="2000" i="1" dirty="0">
                <a:solidFill>
                  <a:schemeClr val="tx1"/>
                </a:solidFill>
              </a:rPr>
              <a:t>M</a:t>
            </a:r>
            <a:r>
              <a:rPr lang="en-US" sz="2000" dirty="0">
                <a:solidFill>
                  <a:schemeClr val="tx1"/>
                </a:solidFill>
              </a:rPr>
              <a:t> which, on input </a:t>
            </a:r>
            <a:r>
              <a:rPr lang="en-US" sz="2000" i="1" dirty="0">
                <a:solidFill>
                  <a:schemeClr val="tx1"/>
                </a:solidFill>
              </a:rPr>
              <a:t>1</a:t>
            </a:r>
            <a:r>
              <a:rPr lang="en-US" sz="2000" i="1" baseline="30000" dirty="0">
                <a:solidFill>
                  <a:schemeClr val="tx1"/>
                </a:solidFill>
              </a:rPr>
              <a:t>n</a:t>
            </a:r>
            <a:r>
              <a:rPr lang="en-US" sz="2000" dirty="0">
                <a:solidFill>
                  <a:schemeClr val="tx1"/>
                </a:solidFill>
              </a:rPr>
              <a:t>, outputs a description of </a:t>
            </a:r>
            <a:r>
              <a:rPr lang="en-US" sz="2000" i="1" dirty="0">
                <a:solidFill>
                  <a:schemeClr val="tx1"/>
                </a:solidFill>
              </a:rPr>
              <a:t>C</a:t>
            </a:r>
            <a:r>
              <a:rPr lang="en-US" sz="2000" i="1" baseline="-25000" dirty="0">
                <a:solidFill>
                  <a:schemeClr val="tx1"/>
                </a:solidFill>
              </a:rPr>
              <a:t>n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83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3323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3. Notation, conventions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Primitives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What is an algorithm?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[think: a program in your favorite </a:t>
            </a:r>
            <a:r>
              <a:rPr lang="en-US" sz="2000" dirty="0" smtClean="0"/>
              <a:t>language</a:t>
            </a:r>
            <a:r>
              <a:rPr lang="en-US" sz="2000" dirty="0"/>
              <a:t>, e.g., Java, C++, Python, etc. ]</a:t>
            </a:r>
          </a:p>
          <a:p>
            <a:endParaRPr lang="en-US" sz="2000" dirty="0"/>
          </a:p>
          <a:p>
            <a:r>
              <a:rPr lang="en-US" sz="2000" dirty="0"/>
              <a:t>To use an algorithm on input </a:t>
            </a:r>
            <a:r>
              <a:rPr lang="en-US" sz="2000" i="1" dirty="0"/>
              <a:t>x</a:t>
            </a:r>
            <a:r>
              <a:rPr lang="en-US" sz="2000" dirty="0"/>
              <a:t>: 1. run </a:t>
            </a:r>
            <a:r>
              <a:rPr lang="en-US" sz="2000" i="1" dirty="0"/>
              <a:t>M(|x|)</a:t>
            </a:r>
            <a:r>
              <a:rPr lang="en-US" sz="2000" dirty="0"/>
              <a:t>;  2. plug </a:t>
            </a:r>
            <a:r>
              <a:rPr lang="en-US" sz="2000" i="1" dirty="0"/>
              <a:t>x</a:t>
            </a:r>
            <a:r>
              <a:rPr lang="en-US" sz="2000" dirty="0"/>
              <a:t> into </a:t>
            </a:r>
            <a:r>
              <a:rPr lang="en-US" sz="2000" dirty="0" smtClean="0"/>
              <a:t>circuit </a:t>
            </a:r>
            <a:r>
              <a:rPr lang="en-US" sz="2000" dirty="0"/>
              <a:t>output by </a:t>
            </a:r>
            <a:r>
              <a:rPr lang="en-US" sz="2000" i="1" dirty="0"/>
              <a:t>M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If M runs in time polynomial in n, then we say the algorithm is polynomial-time.</a:t>
            </a:r>
          </a:p>
          <a:p>
            <a:endParaRPr lang="en-US" sz="2000" dirty="0"/>
          </a:p>
          <a:p>
            <a:r>
              <a:rPr lang="en-US" sz="2000" b="1" dirty="0"/>
              <a:t>PT: </a:t>
            </a:r>
            <a:r>
              <a:rPr lang="en-US" sz="2000" dirty="0"/>
              <a:t>polynomial-time algorithm where the circuits are </a:t>
            </a:r>
            <a:r>
              <a:rPr lang="en-US" sz="2000" dirty="0" err="1"/>
              <a:t>boolean</a:t>
            </a:r>
            <a:r>
              <a:rPr lang="en-US" sz="2000" dirty="0"/>
              <a:t>.</a:t>
            </a:r>
          </a:p>
          <a:p>
            <a:endParaRPr lang="en-US" sz="2000" b="1" dirty="0"/>
          </a:p>
          <a:p>
            <a:r>
              <a:rPr lang="en-US" sz="2000" b="1" dirty="0"/>
              <a:t>PPT: </a:t>
            </a:r>
            <a:r>
              <a:rPr lang="en-US" sz="2000" dirty="0"/>
              <a:t>PT + circuits are also allowed to ask for some random input bits.</a:t>
            </a:r>
          </a:p>
          <a:p>
            <a:endParaRPr lang="en-US" sz="2000" b="1" dirty="0"/>
          </a:p>
          <a:p>
            <a:r>
              <a:rPr lang="en-US" sz="2000" b="1" dirty="0"/>
              <a:t>QPT: </a:t>
            </a:r>
            <a:r>
              <a:rPr lang="en-US" sz="2000" dirty="0"/>
              <a:t>PPT + circuits are now quantum + can measure and/or discard qubits.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517306" y="1211047"/>
            <a:ext cx="8368786" cy="13367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</a:rPr>
              <a:t>Definition. </a:t>
            </a:r>
            <a:r>
              <a:rPr lang="en-US" sz="2000" dirty="0">
                <a:solidFill>
                  <a:schemeClr val="tx1"/>
                </a:solidFill>
              </a:rPr>
              <a:t>An </a:t>
            </a:r>
            <a:r>
              <a:rPr lang="en-US" sz="2000" i="1" dirty="0">
                <a:solidFill>
                  <a:schemeClr val="tx1"/>
                </a:solidFill>
              </a:rPr>
              <a:t>algorithm</a:t>
            </a:r>
            <a:r>
              <a:rPr lang="en-US" sz="2000" dirty="0">
                <a:solidFill>
                  <a:schemeClr val="tx1"/>
                </a:solidFill>
              </a:rPr>
              <a:t> consists of: </a:t>
            </a:r>
          </a:p>
          <a:p>
            <a:pPr marL="914354" lvl="1" indent="-457178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an infinite family </a:t>
            </a:r>
            <a:r>
              <a:rPr lang="en-US" sz="2000" i="1" dirty="0">
                <a:solidFill>
                  <a:schemeClr val="tx1"/>
                </a:solidFill>
              </a:rPr>
              <a:t>C</a:t>
            </a:r>
            <a:r>
              <a:rPr lang="en-US" sz="2000" dirty="0">
                <a:solidFill>
                  <a:schemeClr val="tx1"/>
                </a:solidFill>
              </a:rPr>
              <a:t> of circuits {</a:t>
            </a:r>
            <a:r>
              <a:rPr lang="en-US" sz="2000" i="1" dirty="0">
                <a:solidFill>
                  <a:schemeClr val="tx1"/>
                </a:solidFill>
              </a:rPr>
              <a:t>C</a:t>
            </a:r>
            <a:r>
              <a:rPr lang="en-US" sz="2000" i="1" baseline="-25000" dirty="0">
                <a:solidFill>
                  <a:schemeClr val="tx1"/>
                </a:solidFill>
              </a:rPr>
              <a:t>n</a:t>
            </a:r>
            <a:r>
              <a:rPr lang="en-US" sz="2000" dirty="0">
                <a:solidFill>
                  <a:schemeClr val="tx1"/>
                </a:solidFill>
              </a:rPr>
              <a:t>}, one for each input size </a:t>
            </a:r>
            <a:r>
              <a:rPr lang="en-US" sz="2000" i="1" dirty="0">
                <a:solidFill>
                  <a:schemeClr val="tx1"/>
                </a:solidFill>
              </a:rPr>
              <a:t>n</a:t>
            </a:r>
            <a:r>
              <a:rPr lang="en-US" sz="2000" dirty="0">
                <a:solidFill>
                  <a:schemeClr val="tx1"/>
                </a:solidFill>
              </a:rPr>
              <a:t>;</a:t>
            </a:r>
          </a:p>
          <a:p>
            <a:pPr marL="914354" lvl="1" indent="-457178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a deterministic Turing Machine </a:t>
            </a:r>
            <a:r>
              <a:rPr lang="en-US" sz="2000" i="1" dirty="0">
                <a:solidFill>
                  <a:schemeClr val="tx1"/>
                </a:solidFill>
              </a:rPr>
              <a:t>M</a:t>
            </a:r>
            <a:r>
              <a:rPr lang="en-US" sz="2000" dirty="0">
                <a:solidFill>
                  <a:schemeClr val="tx1"/>
                </a:solidFill>
              </a:rPr>
              <a:t> which, on input </a:t>
            </a:r>
            <a:r>
              <a:rPr lang="en-US" sz="2000" i="1" dirty="0">
                <a:solidFill>
                  <a:schemeClr val="tx1"/>
                </a:solidFill>
              </a:rPr>
              <a:t>1</a:t>
            </a:r>
            <a:r>
              <a:rPr lang="en-US" sz="2000" i="1" baseline="30000" dirty="0">
                <a:solidFill>
                  <a:schemeClr val="tx1"/>
                </a:solidFill>
              </a:rPr>
              <a:t>n</a:t>
            </a:r>
            <a:r>
              <a:rPr lang="en-US" sz="2000" dirty="0">
                <a:solidFill>
                  <a:schemeClr val="tx1"/>
                </a:solidFill>
              </a:rPr>
              <a:t>, outputs a description of </a:t>
            </a:r>
            <a:r>
              <a:rPr lang="en-US" sz="2000" i="1" dirty="0">
                <a:solidFill>
                  <a:schemeClr val="tx1"/>
                </a:solidFill>
              </a:rPr>
              <a:t>C</a:t>
            </a:r>
            <a:r>
              <a:rPr lang="en-US" sz="2000" i="1" baseline="-25000" dirty="0">
                <a:solidFill>
                  <a:schemeClr val="tx1"/>
                </a:solidFill>
              </a:rPr>
              <a:t>n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50093" y="4337538"/>
            <a:ext cx="8735626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79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Outline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Primitives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r>
              <a:rPr lang="en-US" sz="2000" b="1" dirty="0" smtClean="0"/>
              <a:t>I. Primitives</a:t>
            </a:r>
          </a:p>
          <a:p>
            <a:pPr marL="800060" lvl="1" indent="-342882">
              <a:buFont typeface="+mj-lt"/>
              <a:buAutoNum type="arabicPeriod"/>
            </a:pPr>
            <a:r>
              <a:rPr lang="en-US" sz="2000" dirty="0" smtClean="0"/>
              <a:t>Motivation</a:t>
            </a:r>
          </a:p>
          <a:p>
            <a:pPr marL="800060" lvl="1" indent="-342882">
              <a:buFont typeface="+mj-lt"/>
              <a:buAutoNum type="arabicPeriod"/>
            </a:pPr>
            <a:r>
              <a:rPr lang="en-US" sz="2000" dirty="0" smtClean="0"/>
              <a:t>Modern crypto: classical vs quantum</a:t>
            </a:r>
          </a:p>
          <a:p>
            <a:pPr marL="800060" lvl="1" indent="-342882">
              <a:buFont typeface="+mj-lt"/>
              <a:buAutoNum type="arabicPeriod"/>
            </a:pPr>
            <a:r>
              <a:rPr lang="en-US" sz="2000" dirty="0" smtClean="0"/>
              <a:t>Notation, conventions</a:t>
            </a:r>
          </a:p>
          <a:p>
            <a:pPr marL="800060" lvl="1" indent="-342882">
              <a:buFont typeface="+mj-lt"/>
              <a:buAutoNum type="arabicPeriod"/>
            </a:pPr>
            <a:r>
              <a:rPr lang="en-US" sz="2000" dirty="0" smtClean="0"/>
              <a:t>One-way functions</a:t>
            </a:r>
          </a:p>
          <a:p>
            <a:pPr marL="800060" lvl="1" indent="-342882">
              <a:buFont typeface="+mj-lt"/>
              <a:buAutoNum type="arabicPeriod"/>
            </a:pPr>
            <a:r>
              <a:rPr lang="en-US" sz="2000" dirty="0" err="1" smtClean="0"/>
              <a:t>Pseudorandomness</a:t>
            </a:r>
            <a:endParaRPr lang="en-US" sz="2000" dirty="0" smtClean="0"/>
          </a:p>
          <a:p>
            <a:endParaRPr lang="en-US" sz="2000" b="1" dirty="0" smtClean="0"/>
          </a:p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II. Schemes</a:t>
            </a:r>
          </a:p>
          <a:p>
            <a:pPr marL="800060" lvl="1" indent="-342882">
              <a:buFont typeface="+mj-lt"/>
              <a:buAutoNum type="arabicPeriod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Perfect secrecy</a:t>
            </a:r>
          </a:p>
          <a:p>
            <a:pPr marL="800060" lvl="1" indent="-342882">
              <a:buFont typeface="+mj-lt"/>
              <a:buAutoNum type="arabicPeriod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Private-key encryption</a:t>
            </a:r>
          </a:p>
          <a:p>
            <a:pPr marL="800060" lvl="1" indent="-342882">
              <a:buFont typeface="+mj-lt"/>
              <a:buAutoNum type="arabicPeriod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Public-key encryption</a:t>
            </a:r>
          </a:p>
          <a:p>
            <a:pPr marL="800060" lvl="1" indent="-342882">
              <a:buFont typeface="+mj-lt"/>
              <a:buAutoNum type="arabicPeriod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Open problems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22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3323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3. Notation, conventions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Primitives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Polynomial and negligible functions</a:t>
            </a:r>
          </a:p>
          <a:p>
            <a:endParaRPr lang="en-US" sz="2000" dirty="0"/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/>
              <a:t>the notation “</a:t>
            </a:r>
            <a:r>
              <a:rPr lang="en-US" sz="2000" i="1" dirty="0"/>
              <a:t>poly(n)</a:t>
            </a:r>
            <a:r>
              <a:rPr lang="en-US" sz="2000" dirty="0"/>
              <a:t>” will mean “some polynomial function of </a:t>
            </a:r>
            <a:r>
              <a:rPr lang="en-US" sz="2000" i="1" dirty="0"/>
              <a:t>n,” </a:t>
            </a:r>
            <a:r>
              <a:rPr lang="en-US" sz="2000" dirty="0"/>
              <a:t>e.g.,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lvl="1"/>
            <a:r>
              <a:rPr lang="en-US" sz="2000" dirty="0"/>
              <a:t>	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[think: a reasonable number of steps for a computer to take]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17" y="2063259"/>
            <a:ext cx="7015620" cy="286476"/>
          </a:xfrm>
          <a:prstGeom prst="rect">
            <a:avLst/>
          </a:prstGeom>
        </p:spPr>
      </p:pic>
      <p:sp>
        <p:nvSpPr>
          <p:cNvPr id="10" name="Flowchart: Summing Junction 9"/>
          <p:cNvSpPr/>
          <p:nvPr/>
        </p:nvSpPr>
        <p:spPr>
          <a:xfrm>
            <a:off x="7919107" y="1912099"/>
            <a:ext cx="541087" cy="588795"/>
          </a:xfrm>
          <a:prstGeom prst="flowChartSummingJunction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6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3323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3. Notation, conventions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Primitives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Polynomial and negligible functions</a:t>
            </a:r>
          </a:p>
          <a:p>
            <a:endParaRPr lang="en-US" sz="2000" dirty="0"/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/>
              <a:t>the notation “</a:t>
            </a:r>
            <a:r>
              <a:rPr lang="en-US" sz="2000" i="1" dirty="0"/>
              <a:t>poly(n)</a:t>
            </a:r>
            <a:r>
              <a:rPr lang="en-US" sz="2000" dirty="0"/>
              <a:t>” will mean “some polynomial function of </a:t>
            </a:r>
            <a:r>
              <a:rPr lang="en-US" sz="2000" i="1" dirty="0"/>
              <a:t>n,” </a:t>
            </a:r>
            <a:r>
              <a:rPr lang="en-US" sz="2000" dirty="0"/>
              <a:t>e.g.,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lvl="1"/>
            <a:r>
              <a:rPr lang="en-US" sz="2000" dirty="0"/>
              <a:t>	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[think: a reasonable number of steps for a computer to take]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/>
              <a:t>the notation “</a:t>
            </a:r>
            <a:r>
              <a:rPr lang="en-US" sz="2000" i="1" dirty="0" err="1"/>
              <a:t>negl</a:t>
            </a:r>
            <a:r>
              <a:rPr lang="en-US" sz="2000" i="1" dirty="0"/>
              <a:t>(n)”</a:t>
            </a:r>
            <a:r>
              <a:rPr lang="en-US" sz="2000" dirty="0"/>
              <a:t> will mean “some function </a:t>
            </a:r>
            <a:r>
              <a:rPr lang="en-US" sz="2000" dirty="0" smtClean="0"/>
              <a:t>of </a:t>
            </a:r>
            <a:r>
              <a:rPr lang="en-US" sz="2000" i="1" dirty="0" smtClean="0"/>
              <a:t>n</a:t>
            </a:r>
            <a:r>
              <a:rPr lang="en-US" sz="2000" dirty="0" smtClean="0"/>
              <a:t> which </a:t>
            </a:r>
            <a:r>
              <a:rPr lang="en-US" sz="2000" dirty="0"/>
              <a:t>is smaller than all inverse-polynomials,” e.g., 	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0" lvl="1"/>
            <a:endParaRPr lang="en-US" sz="2000" dirty="0"/>
          </a:p>
          <a:p>
            <a:pPr marL="457178" lvl="2"/>
            <a:r>
              <a:rPr lang="en-US" sz="2000" dirty="0"/>
              <a:t>[think: an event that occurs with negligible probability cannot be witnessed in </a:t>
            </a:r>
            <a:r>
              <a:rPr lang="en-US" sz="2000" dirty="0" smtClean="0"/>
              <a:t>a </a:t>
            </a:r>
            <a:r>
              <a:rPr lang="en-US" sz="2000" dirty="0"/>
              <a:t>reasonable amount of time.]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17" y="2063259"/>
            <a:ext cx="7015620" cy="2864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792" y="4351357"/>
            <a:ext cx="6665144" cy="518095"/>
          </a:xfrm>
          <a:prstGeom prst="rect">
            <a:avLst/>
          </a:prstGeom>
        </p:spPr>
      </p:pic>
      <p:sp>
        <p:nvSpPr>
          <p:cNvPr id="10" name="Flowchart: Summing Junction 9"/>
          <p:cNvSpPr/>
          <p:nvPr/>
        </p:nvSpPr>
        <p:spPr>
          <a:xfrm>
            <a:off x="7919107" y="1912099"/>
            <a:ext cx="541087" cy="588795"/>
          </a:xfrm>
          <a:prstGeom prst="flowChartSummingJunction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Summing Junction 12"/>
          <p:cNvSpPr/>
          <p:nvPr/>
        </p:nvSpPr>
        <p:spPr>
          <a:xfrm>
            <a:off x="7452006" y="4254489"/>
            <a:ext cx="841431" cy="758719"/>
          </a:xfrm>
          <a:prstGeom prst="flowChartSummingJunction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2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3188677" y="306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22245" y="2661138"/>
            <a:ext cx="2894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4. One-way functions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Primitives</a:t>
            </a:r>
          </a:p>
        </p:txBody>
      </p:sp>
    </p:spTree>
    <p:extLst>
      <p:ext uri="{BB962C8B-B14F-4D97-AF65-F5344CB8AC3E}">
        <p14:creationId xmlns:p14="http://schemas.microsoft.com/office/powerpoint/2010/main" val="392365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2894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4. One-way functions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Primitives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u="sng" dirty="0" smtClean="0"/>
          </a:p>
          <a:p>
            <a:r>
              <a:rPr lang="en-US" sz="2400" b="1" u="sng" dirty="0" smtClean="0"/>
              <a:t>Step </a:t>
            </a:r>
            <a:r>
              <a:rPr lang="en-US" sz="2400" b="1" u="sng" dirty="0"/>
              <a:t>1: assume one-way functions exist.  </a:t>
            </a:r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 smtClean="0"/>
              <a:t>What </a:t>
            </a:r>
            <a:r>
              <a:rPr lang="en-US" sz="2000" b="1" dirty="0"/>
              <a:t>is a one-way function?</a:t>
            </a:r>
          </a:p>
          <a:p>
            <a:endParaRPr lang="en-US" sz="2000" b="1" dirty="0"/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/>
              <a:t>for all inputs, easy to compute in one direction: 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 smtClean="0"/>
              <a:t>for </a:t>
            </a:r>
            <a:r>
              <a:rPr lang="en-US" sz="2000" dirty="0"/>
              <a:t>(almost) all inputs, impossible to invert in </a:t>
            </a:r>
            <a:r>
              <a:rPr lang="en-US" sz="2000" i="1" dirty="0"/>
              <a:t>poly(n)</a:t>
            </a:r>
            <a:r>
              <a:rPr lang="en-US" sz="2000" dirty="0"/>
              <a:t> time: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7736989" y="742356"/>
            <a:ext cx="1329100" cy="3172832"/>
            <a:chOff x="10523174" y="2080731"/>
            <a:chExt cx="1329100" cy="3172832"/>
          </a:xfrm>
        </p:grpSpPr>
        <p:sp>
          <p:nvSpPr>
            <p:cNvPr id="9" name="Rectangle 8"/>
            <p:cNvSpPr/>
            <p:nvPr/>
          </p:nvSpPr>
          <p:spPr>
            <a:xfrm>
              <a:off x="10523174" y="2080731"/>
              <a:ext cx="132299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one-way functions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530985" y="2971595"/>
              <a:ext cx="1321289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generators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523176" y="3858579"/>
              <a:ext cx="1321289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functions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530985" y="4745563"/>
              <a:ext cx="1321289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private-key encryption</a:t>
              </a:r>
            </a:p>
          </p:txBody>
        </p:sp>
        <p:cxnSp>
          <p:nvCxnSpPr>
            <p:cNvPr id="15" name="Straight Arrow Connector 14"/>
            <p:cNvCxnSpPr>
              <a:stCxn id="9" idx="2"/>
              <a:endCxn id="10" idx="0"/>
            </p:cNvCxnSpPr>
            <p:nvPr/>
          </p:nvCxnSpPr>
          <p:spPr>
            <a:xfrm>
              <a:off x="11184671" y="2588734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1176859" y="3477658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1173380" y="4362701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96" y="3294325"/>
            <a:ext cx="1228191" cy="2514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99" y="4184679"/>
            <a:ext cx="1222096" cy="251429"/>
          </a:xfrm>
          <a:prstGeom prst="rect">
            <a:avLst/>
          </a:prstGeom>
        </p:spPr>
      </p:pic>
      <p:sp>
        <p:nvSpPr>
          <p:cNvPr id="2" name="AutoShape 2" descr="Image result for check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9748" y="3261105"/>
            <a:ext cx="287887" cy="2996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1411" y="4127281"/>
            <a:ext cx="366224" cy="36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7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2894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4. One-way functions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Primitives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u="sng" dirty="0" smtClean="0"/>
          </a:p>
          <a:p>
            <a:r>
              <a:rPr lang="en-US" sz="2400" b="1" u="sng" dirty="0" smtClean="0"/>
              <a:t>Step </a:t>
            </a:r>
            <a:r>
              <a:rPr lang="en-US" sz="2400" b="1" u="sng" dirty="0"/>
              <a:t>1: assume one-way functions exist.  </a:t>
            </a:r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 smtClean="0"/>
              <a:t>What </a:t>
            </a:r>
            <a:r>
              <a:rPr lang="en-US" sz="2000" b="1" dirty="0"/>
              <a:t>is a one-way function?</a:t>
            </a:r>
          </a:p>
          <a:p>
            <a:endParaRPr lang="en-US" sz="2000" b="1" dirty="0"/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/>
              <a:t>for all inputs, easy to compute in one direction: 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 smtClean="0"/>
              <a:t>for </a:t>
            </a:r>
            <a:r>
              <a:rPr lang="en-US" sz="2000" dirty="0"/>
              <a:t>(almost) all inputs, impossible to invert in </a:t>
            </a:r>
            <a:r>
              <a:rPr lang="en-US" sz="2000" i="1" dirty="0"/>
              <a:t>poly(n)</a:t>
            </a:r>
            <a:r>
              <a:rPr lang="en-US" sz="2000" dirty="0"/>
              <a:t> time: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 smtClean="0"/>
              <a:t>why </a:t>
            </a:r>
            <a:r>
              <a:rPr lang="en-US" sz="2000" dirty="0"/>
              <a:t>assume this and not something else?</a:t>
            </a:r>
          </a:p>
          <a:p>
            <a:pPr marL="800060" lvl="1" indent="-342882">
              <a:buFont typeface="Arial" panose="020B0604020202020204" pitchFamily="34" charset="0"/>
              <a:buChar char="•"/>
            </a:pPr>
            <a:r>
              <a:rPr lang="en-US" sz="2000" dirty="0"/>
              <a:t>for encryption, </a:t>
            </a:r>
            <a:r>
              <a:rPr lang="en-US" sz="2000" dirty="0" smtClean="0"/>
              <a:t>need </a:t>
            </a:r>
            <a:r>
              <a:rPr lang="en-US" sz="2000" dirty="0"/>
              <a:t>something to be hard, and </a:t>
            </a:r>
            <a:r>
              <a:rPr lang="en-US" sz="2000" dirty="0" smtClean="0"/>
              <a:t>often</a:t>
            </a:r>
            <a:r>
              <a:rPr lang="en-US" sz="2000" dirty="0"/>
              <a:t>;</a:t>
            </a:r>
          </a:p>
          <a:p>
            <a:pPr marL="800060" lvl="1" indent="-342882">
              <a:buFont typeface="Arial" panose="020B0604020202020204" pitchFamily="34" charset="0"/>
              <a:buChar char="•"/>
            </a:pPr>
            <a:r>
              <a:rPr lang="en-US" sz="2000" dirty="0"/>
              <a:t>sufficient: </a:t>
            </a:r>
            <a:r>
              <a:rPr lang="en-US" sz="2000" dirty="0" smtClean="0"/>
              <a:t>OWFs </a:t>
            </a:r>
            <a:r>
              <a:rPr lang="en-US" sz="2000" dirty="0"/>
              <a:t>can be used to build encryption schemes;</a:t>
            </a:r>
          </a:p>
          <a:p>
            <a:pPr marL="800060" lvl="1" indent="-342882">
              <a:buFont typeface="Arial" panose="020B0604020202020204" pitchFamily="34" charset="0"/>
              <a:buChar char="•"/>
            </a:pPr>
            <a:r>
              <a:rPr lang="en-US" sz="2000" dirty="0"/>
              <a:t>necessary: </a:t>
            </a:r>
            <a:r>
              <a:rPr lang="en-US" sz="2000" dirty="0" smtClean="0"/>
              <a:t>existence </a:t>
            </a:r>
            <a:r>
              <a:rPr lang="en-US" sz="2000" dirty="0"/>
              <a:t>of encryption implies existence of OWFs!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736989" y="742356"/>
            <a:ext cx="1329100" cy="3172832"/>
            <a:chOff x="10523174" y="2080731"/>
            <a:chExt cx="1329100" cy="3172832"/>
          </a:xfrm>
        </p:grpSpPr>
        <p:sp>
          <p:nvSpPr>
            <p:cNvPr id="9" name="Rectangle 8"/>
            <p:cNvSpPr/>
            <p:nvPr/>
          </p:nvSpPr>
          <p:spPr>
            <a:xfrm>
              <a:off x="10523174" y="2080731"/>
              <a:ext cx="132299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one-way functions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530985" y="2971595"/>
              <a:ext cx="1321289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generators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523176" y="3858579"/>
              <a:ext cx="1321289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functions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530985" y="4745563"/>
              <a:ext cx="1321289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private-key encryption</a:t>
              </a:r>
            </a:p>
          </p:txBody>
        </p:sp>
        <p:cxnSp>
          <p:nvCxnSpPr>
            <p:cNvPr id="15" name="Straight Arrow Connector 14"/>
            <p:cNvCxnSpPr>
              <a:stCxn id="9" idx="2"/>
              <a:endCxn id="10" idx="0"/>
            </p:cNvCxnSpPr>
            <p:nvPr/>
          </p:nvCxnSpPr>
          <p:spPr>
            <a:xfrm>
              <a:off x="11184671" y="2588734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1176859" y="3477658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1173380" y="4362701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96" y="3294325"/>
            <a:ext cx="1228191" cy="2514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99" y="4184679"/>
            <a:ext cx="1222096" cy="251429"/>
          </a:xfrm>
          <a:prstGeom prst="rect">
            <a:avLst/>
          </a:prstGeom>
        </p:spPr>
      </p:pic>
      <p:sp>
        <p:nvSpPr>
          <p:cNvPr id="2" name="AutoShape 2" descr="Image result for check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9748" y="3261105"/>
            <a:ext cx="287887" cy="2996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1411" y="4127281"/>
            <a:ext cx="366224" cy="36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0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2894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4. One-way functions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Primitives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What </a:t>
            </a:r>
            <a:r>
              <a:rPr lang="en-US" sz="2000" b="1" dirty="0"/>
              <a:t>is a one-way function?</a:t>
            </a:r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7736989" y="742356"/>
            <a:ext cx="1329100" cy="3172832"/>
            <a:chOff x="10523174" y="2080731"/>
            <a:chExt cx="1329100" cy="3172832"/>
          </a:xfrm>
        </p:grpSpPr>
        <p:sp>
          <p:nvSpPr>
            <p:cNvPr id="9" name="Rectangle 8"/>
            <p:cNvSpPr/>
            <p:nvPr/>
          </p:nvSpPr>
          <p:spPr>
            <a:xfrm>
              <a:off x="10523174" y="2080731"/>
              <a:ext cx="132299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one-way functions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530985" y="2971595"/>
              <a:ext cx="1321289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generators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523176" y="3858579"/>
              <a:ext cx="1321289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functions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530985" y="4745563"/>
              <a:ext cx="1321289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private-key encryption</a:t>
              </a:r>
            </a:p>
          </p:txBody>
        </p:sp>
        <p:cxnSp>
          <p:nvCxnSpPr>
            <p:cNvPr id="15" name="Straight Arrow Connector 14"/>
            <p:cNvCxnSpPr>
              <a:stCxn id="9" idx="2"/>
              <a:endCxn id="10" idx="0"/>
            </p:cNvCxnSpPr>
            <p:nvPr/>
          </p:nvCxnSpPr>
          <p:spPr>
            <a:xfrm>
              <a:off x="11184671" y="2588734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1176859" y="3477658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1173380" y="4362701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AutoShape 2" descr="Image result for check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57169" y="1351841"/>
            <a:ext cx="6999825" cy="2055347"/>
            <a:chOff x="557169" y="1224841"/>
            <a:chExt cx="6999825" cy="2055347"/>
          </a:xfrm>
        </p:grpSpPr>
        <p:sp>
          <p:nvSpPr>
            <p:cNvPr id="20" name="Rectangle 19"/>
            <p:cNvSpPr/>
            <p:nvPr/>
          </p:nvSpPr>
          <p:spPr>
            <a:xfrm>
              <a:off x="557169" y="1224841"/>
              <a:ext cx="6999825" cy="205534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>
                  <a:solidFill>
                    <a:schemeClr val="tx1"/>
                  </a:solidFill>
                </a:rPr>
                <a:t>Definition. </a:t>
              </a:r>
              <a:r>
                <a:rPr lang="en-US" dirty="0">
                  <a:solidFill>
                    <a:schemeClr val="tx1"/>
                  </a:solidFill>
                </a:rPr>
                <a:t>A PT-computable function</a:t>
              </a:r>
            </a:p>
            <a:p>
              <a:endParaRPr lang="en-US" b="1" dirty="0">
                <a:solidFill>
                  <a:schemeClr val="tx1"/>
                </a:solidFill>
              </a:endParaRPr>
            </a:p>
            <a:p>
              <a:endParaRPr lang="en-US" b="1" dirty="0">
                <a:solidFill>
                  <a:schemeClr val="tx1"/>
                </a:solidFill>
              </a:endParaRPr>
            </a:p>
            <a:p>
              <a:r>
                <a:rPr lang="en-US" dirty="0">
                  <a:solidFill>
                    <a:schemeClr val="tx1"/>
                  </a:solidFill>
                </a:rPr>
                <a:t>is quantum-secure one-way (</a:t>
              </a:r>
              <a:r>
                <a:rPr lang="en-US" b="1" dirty="0">
                  <a:solidFill>
                    <a:schemeClr val="tx1"/>
                  </a:solidFill>
                </a:rPr>
                <a:t>OWF</a:t>
              </a:r>
              <a:r>
                <a:rPr lang="en-US" dirty="0">
                  <a:solidFill>
                    <a:schemeClr val="tx1"/>
                  </a:solidFill>
                </a:rPr>
                <a:t>) if for every QPT </a:t>
              </a:r>
              <a:r>
                <a:rPr lang="en-US" i="1" dirty="0">
                  <a:solidFill>
                    <a:schemeClr val="tx1"/>
                  </a:solidFill>
                </a:rPr>
                <a:t>A,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2610" y="1656040"/>
              <a:ext cx="2589540" cy="29976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469" y="2553348"/>
              <a:ext cx="5966417" cy="5236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161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2894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4. One-way functions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Primitives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What </a:t>
            </a:r>
            <a:r>
              <a:rPr lang="en-US" sz="2000" b="1" dirty="0"/>
              <a:t>is a one-way function?</a:t>
            </a:r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dirty="0"/>
          </a:p>
          <a:p>
            <a:r>
              <a:rPr lang="en-US" sz="2000" b="1" dirty="0" smtClean="0"/>
              <a:t>Other</a:t>
            </a:r>
            <a:r>
              <a:rPr lang="en-US" sz="2000" b="1" dirty="0"/>
              <a:t>, equivalent formulations: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 smtClean="0"/>
              <a:t>weakly </a:t>
            </a:r>
            <a:r>
              <a:rPr lang="en-US" sz="2000" dirty="0"/>
              <a:t>one-way: </a:t>
            </a:r>
            <a:r>
              <a:rPr lang="en-US" sz="2000" dirty="0" smtClean="0"/>
              <a:t>there is a fixed polynomial </a:t>
            </a:r>
            <a:r>
              <a:rPr lang="en-US" sz="2000" i="1" dirty="0" smtClean="0"/>
              <a:t>p </a:t>
            </a:r>
            <a:r>
              <a:rPr lang="en-US" sz="2000" dirty="0" smtClean="0"/>
              <a:t>such that all adversaries succeed with probability no more than 1 – 1/</a:t>
            </a:r>
            <a:r>
              <a:rPr lang="en-US" sz="2000" i="1" dirty="0" smtClean="0"/>
              <a:t>p(n);</a:t>
            </a:r>
            <a:endParaRPr lang="en-US" sz="2000" i="1" dirty="0"/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 smtClean="0"/>
              <a:t>distributional </a:t>
            </a:r>
            <a:r>
              <a:rPr lang="en-US" sz="2000" dirty="0"/>
              <a:t>one-way: </a:t>
            </a:r>
            <a:r>
              <a:rPr lang="en-US" sz="2000" dirty="0" smtClean="0"/>
              <a:t>the distributions </a:t>
            </a:r>
            <a:r>
              <a:rPr lang="en-US" sz="2000" i="1" dirty="0" smtClean="0"/>
              <a:t>(x, f(x)) </a:t>
            </a:r>
            <a:r>
              <a:rPr lang="en-US" sz="2000" dirty="0" smtClean="0"/>
              <a:t>and </a:t>
            </a:r>
            <a:r>
              <a:rPr lang="en-US" sz="2000" i="1" dirty="0" smtClean="0"/>
              <a:t>(A(f(x)), f(x))</a:t>
            </a:r>
            <a:r>
              <a:rPr lang="en-US" sz="2000" dirty="0" smtClean="0"/>
              <a:t> are statistically indistinguishable.</a:t>
            </a:r>
            <a:endParaRPr lang="en-US" sz="2000" i="1" dirty="0"/>
          </a:p>
          <a:p>
            <a:endParaRPr lang="en-US" sz="20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7736989" y="742356"/>
            <a:ext cx="1329100" cy="3172832"/>
            <a:chOff x="10523174" y="2080731"/>
            <a:chExt cx="1329100" cy="3172832"/>
          </a:xfrm>
        </p:grpSpPr>
        <p:sp>
          <p:nvSpPr>
            <p:cNvPr id="9" name="Rectangle 8"/>
            <p:cNvSpPr/>
            <p:nvPr/>
          </p:nvSpPr>
          <p:spPr>
            <a:xfrm>
              <a:off x="10523174" y="2080731"/>
              <a:ext cx="132299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one-way functions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530985" y="2971595"/>
              <a:ext cx="1321289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generators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523176" y="3858579"/>
              <a:ext cx="1321289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functions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530985" y="4745563"/>
              <a:ext cx="1321289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private-key encryption</a:t>
              </a:r>
            </a:p>
          </p:txBody>
        </p:sp>
        <p:cxnSp>
          <p:nvCxnSpPr>
            <p:cNvPr id="15" name="Straight Arrow Connector 14"/>
            <p:cNvCxnSpPr>
              <a:stCxn id="9" idx="2"/>
              <a:endCxn id="10" idx="0"/>
            </p:cNvCxnSpPr>
            <p:nvPr/>
          </p:nvCxnSpPr>
          <p:spPr>
            <a:xfrm>
              <a:off x="11184671" y="2588734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1176859" y="3477658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1173380" y="4362701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AutoShape 2" descr="Image result for check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57169" y="1351841"/>
            <a:ext cx="6999825" cy="2055347"/>
            <a:chOff x="557169" y="1224841"/>
            <a:chExt cx="6999825" cy="2055347"/>
          </a:xfrm>
        </p:grpSpPr>
        <p:sp>
          <p:nvSpPr>
            <p:cNvPr id="20" name="Rectangle 19"/>
            <p:cNvSpPr/>
            <p:nvPr/>
          </p:nvSpPr>
          <p:spPr>
            <a:xfrm>
              <a:off x="557169" y="1224841"/>
              <a:ext cx="6999825" cy="205534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>
                  <a:solidFill>
                    <a:schemeClr val="tx1"/>
                  </a:solidFill>
                </a:rPr>
                <a:t>Definition. </a:t>
              </a:r>
              <a:r>
                <a:rPr lang="en-US" dirty="0">
                  <a:solidFill>
                    <a:schemeClr val="tx1"/>
                  </a:solidFill>
                </a:rPr>
                <a:t>A PT-computable function</a:t>
              </a:r>
            </a:p>
            <a:p>
              <a:endParaRPr lang="en-US" b="1" dirty="0">
                <a:solidFill>
                  <a:schemeClr val="tx1"/>
                </a:solidFill>
              </a:endParaRPr>
            </a:p>
            <a:p>
              <a:endParaRPr lang="en-US" b="1" dirty="0">
                <a:solidFill>
                  <a:schemeClr val="tx1"/>
                </a:solidFill>
              </a:endParaRPr>
            </a:p>
            <a:p>
              <a:r>
                <a:rPr lang="en-US" dirty="0">
                  <a:solidFill>
                    <a:schemeClr val="tx1"/>
                  </a:solidFill>
                </a:rPr>
                <a:t>is quantum-secure one-way (</a:t>
              </a:r>
              <a:r>
                <a:rPr lang="en-US" b="1" dirty="0">
                  <a:solidFill>
                    <a:schemeClr val="tx1"/>
                  </a:solidFill>
                </a:rPr>
                <a:t>OWF</a:t>
              </a:r>
              <a:r>
                <a:rPr lang="en-US" dirty="0">
                  <a:solidFill>
                    <a:schemeClr val="tx1"/>
                  </a:solidFill>
                </a:rPr>
                <a:t>) if for every QPT </a:t>
              </a:r>
              <a:r>
                <a:rPr lang="en-US" i="1" dirty="0">
                  <a:solidFill>
                    <a:schemeClr val="tx1"/>
                  </a:solidFill>
                </a:rPr>
                <a:t>A,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2610" y="1656040"/>
              <a:ext cx="2589540" cy="29976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469" y="2553348"/>
              <a:ext cx="5966417" cy="5236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217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2894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4. One-way functions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Primitives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Where to find quantum-secure one-way functions?</a:t>
            </a:r>
          </a:p>
          <a:p>
            <a:endParaRPr lang="en-US" sz="2000" b="1" dirty="0"/>
          </a:p>
          <a:p>
            <a:r>
              <a:rPr lang="en-US" sz="2000" dirty="0"/>
              <a:t>Construct specific examples: </a:t>
            </a:r>
            <a:r>
              <a:rPr lang="en-US" sz="2000" b="1" dirty="0"/>
              <a:t>SVP</a:t>
            </a:r>
            <a:r>
              <a:rPr lang="en-US" sz="2000" dirty="0"/>
              <a:t>, </a:t>
            </a:r>
            <a:r>
              <a:rPr lang="en-US" sz="2000" b="1" dirty="0"/>
              <a:t>LWE</a:t>
            </a:r>
            <a:r>
              <a:rPr lang="en-US" sz="2000" dirty="0"/>
              <a:t>, code equivalence, …?</a:t>
            </a:r>
          </a:p>
          <a:p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7736989" y="742356"/>
            <a:ext cx="1329100" cy="3172832"/>
            <a:chOff x="10523174" y="2080731"/>
            <a:chExt cx="1329100" cy="3172832"/>
          </a:xfrm>
        </p:grpSpPr>
        <p:sp>
          <p:nvSpPr>
            <p:cNvPr id="9" name="Rectangle 8"/>
            <p:cNvSpPr/>
            <p:nvPr/>
          </p:nvSpPr>
          <p:spPr>
            <a:xfrm>
              <a:off x="10523174" y="2080731"/>
              <a:ext cx="132299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one-way functions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530985" y="2971595"/>
              <a:ext cx="1321289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generators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523176" y="3858579"/>
              <a:ext cx="1321289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functions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530985" y="4745563"/>
              <a:ext cx="1321289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private-key encryption</a:t>
              </a:r>
            </a:p>
          </p:txBody>
        </p:sp>
        <p:cxnSp>
          <p:nvCxnSpPr>
            <p:cNvPr id="15" name="Straight Arrow Connector 14"/>
            <p:cNvCxnSpPr>
              <a:stCxn id="9" idx="2"/>
              <a:endCxn id="10" idx="0"/>
            </p:cNvCxnSpPr>
            <p:nvPr/>
          </p:nvCxnSpPr>
          <p:spPr>
            <a:xfrm>
              <a:off x="11184671" y="2588734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1176859" y="3477658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1173380" y="4362701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AutoShape 2" descr="Image result for check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4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2894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4. One-way functions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Primitives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Where to find quantum-secure one-way functions?</a:t>
            </a:r>
          </a:p>
          <a:p>
            <a:endParaRPr lang="en-US" sz="2000" b="1" dirty="0"/>
          </a:p>
          <a:p>
            <a:r>
              <a:rPr lang="en-US" sz="2000" dirty="0"/>
              <a:t>Construct specific examples: </a:t>
            </a:r>
            <a:r>
              <a:rPr lang="en-US" sz="2000" b="1" dirty="0"/>
              <a:t>SVP</a:t>
            </a:r>
            <a:r>
              <a:rPr lang="en-US" sz="2000" dirty="0"/>
              <a:t>, </a:t>
            </a:r>
            <a:r>
              <a:rPr lang="en-US" sz="2000" b="1" dirty="0"/>
              <a:t>LWE</a:t>
            </a:r>
            <a:r>
              <a:rPr lang="en-US" sz="2000" dirty="0"/>
              <a:t>, code equivalence, …?</a:t>
            </a:r>
          </a:p>
          <a:p>
            <a:endParaRPr lang="en-US" sz="2000" dirty="0"/>
          </a:p>
          <a:p>
            <a:r>
              <a:rPr lang="en-US" sz="2000" dirty="0" smtClean="0"/>
              <a:t>From circuit </a:t>
            </a:r>
            <a:r>
              <a:rPr lang="en-US" sz="2000" dirty="0"/>
              <a:t>quantum sampling </a:t>
            </a:r>
            <a:r>
              <a:rPr lang="en-US" sz="2000" dirty="0" smtClean="0"/>
              <a:t>[AT03, KK05]: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easy</a:t>
            </a:r>
            <a:r>
              <a:rPr lang="en-US" sz="2000" dirty="0"/>
              <a:t>, right? </a:t>
            </a:r>
            <a:r>
              <a:rPr lang="en-US" sz="2000" dirty="0" smtClean="0"/>
              <a:t>Measuring </a:t>
            </a:r>
            <a:r>
              <a:rPr lang="en-US" sz="2000" dirty="0"/>
              <a:t>(*) just samples from </a:t>
            </a:r>
            <a:r>
              <a:rPr lang="en-US" sz="2000" i="1" dirty="0" err="1"/>
              <a:t>D</a:t>
            </a:r>
            <a:r>
              <a:rPr lang="en-US" sz="2000" i="1" baseline="-25000" dirty="0" err="1"/>
              <a:t>n</a:t>
            </a:r>
            <a:r>
              <a:rPr lang="en-US" sz="2000" dirty="0"/>
              <a:t>, which the PT already </a:t>
            </a:r>
            <a:r>
              <a:rPr lang="en-US" sz="2000" dirty="0" smtClean="0"/>
              <a:t>does!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</a:t>
            </a:r>
            <a:r>
              <a:rPr lang="en-US" sz="2000" dirty="0" smtClean="0"/>
              <a:t>ot </a:t>
            </a:r>
            <a:r>
              <a:rPr lang="en-US" sz="2000" dirty="0"/>
              <a:t>so fast: what are some other things we can do with the state (*)? </a:t>
            </a:r>
          </a:p>
          <a:p>
            <a:endParaRPr lang="en-US" sz="20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7736989" y="742356"/>
            <a:ext cx="1329100" cy="3172832"/>
            <a:chOff x="10523174" y="2080731"/>
            <a:chExt cx="1329100" cy="3172832"/>
          </a:xfrm>
        </p:grpSpPr>
        <p:sp>
          <p:nvSpPr>
            <p:cNvPr id="9" name="Rectangle 8"/>
            <p:cNvSpPr/>
            <p:nvPr/>
          </p:nvSpPr>
          <p:spPr>
            <a:xfrm>
              <a:off x="10523174" y="2080731"/>
              <a:ext cx="132299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one-way functions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530985" y="2971595"/>
              <a:ext cx="1321289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generators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523176" y="3858579"/>
              <a:ext cx="1321289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functions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530985" y="4745563"/>
              <a:ext cx="1321289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private-key encryption</a:t>
              </a:r>
            </a:p>
          </p:txBody>
        </p:sp>
        <p:cxnSp>
          <p:nvCxnSpPr>
            <p:cNvPr id="15" name="Straight Arrow Connector 14"/>
            <p:cNvCxnSpPr>
              <a:stCxn id="9" idx="2"/>
              <a:endCxn id="10" idx="0"/>
            </p:cNvCxnSpPr>
            <p:nvPr/>
          </p:nvCxnSpPr>
          <p:spPr>
            <a:xfrm>
              <a:off x="11184671" y="2588734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1176859" y="3477658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1173380" y="4362701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AutoShape 2" descr="Image result for check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7169" y="2494841"/>
            <a:ext cx="6999825" cy="20553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tx1"/>
                </a:solidFill>
              </a:rPr>
              <a:t>Problem (CQS). </a:t>
            </a:r>
            <a:r>
              <a:rPr lang="en-US" sz="2000" dirty="0">
                <a:solidFill>
                  <a:schemeClr val="tx1"/>
                </a:solidFill>
              </a:rPr>
              <a:t>Given a PT with circuits {</a:t>
            </a:r>
            <a:r>
              <a:rPr lang="en-US" sz="2000" i="1" dirty="0">
                <a:solidFill>
                  <a:schemeClr val="tx1"/>
                </a:solidFill>
              </a:rPr>
              <a:t>C</a:t>
            </a:r>
            <a:r>
              <a:rPr lang="en-US" sz="2000" i="1" baseline="-25000" dirty="0">
                <a:solidFill>
                  <a:schemeClr val="tx1"/>
                </a:solidFill>
              </a:rPr>
              <a:t>n</a:t>
            </a:r>
            <a:r>
              <a:rPr lang="en-US" sz="2000" dirty="0">
                <a:solidFill>
                  <a:schemeClr val="tx1"/>
                </a:solidFill>
              </a:rPr>
              <a:t>}, specify a QPT with circuits {</a:t>
            </a:r>
            <a:r>
              <a:rPr lang="en-US" sz="2000" i="1" dirty="0" err="1">
                <a:solidFill>
                  <a:schemeClr val="tx1"/>
                </a:solidFill>
              </a:rPr>
              <a:t>C’</a:t>
            </a:r>
            <a:r>
              <a:rPr lang="en-US" sz="2000" i="1" baseline="-25000" dirty="0" err="1">
                <a:solidFill>
                  <a:schemeClr val="tx1"/>
                </a:solidFill>
              </a:rPr>
              <a:t>n</a:t>
            </a:r>
            <a:r>
              <a:rPr lang="en-US" sz="2000" dirty="0">
                <a:solidFill>
                  <a:schemeClr val="tx1"/>
                </a:solidFill>
              </a:rPr>
              <a:t>} such that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where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736" y="3295743"/>
            <a:ext cx="4527236" cy="59885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65" y="4111766"/>
            <a:ext cx="3600763" cy="27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3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2894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4. One-way functions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Primitives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Swap </a:t>
            </a:r>
            <a:r>
              <a:rPr lang="en-US" sz="2000" b="1" dirty="0" smtClean="0"/>
              <a:t>test.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Suppose you can prepare states 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b="1" i="1" dirty="0" smtClean="0"/>
          </a:p>
          <a:p>
            <a:r>
              <a:rPr lang="en-US" sz="2000" b="1" i="1" dirty="0" smtClean="0"/>
              <a:t>Exercise</a:t>
            </a:r>
            <a:r>
              <a:rPr lang="en-US" sz="2000" b="1" i="1" dirty="0"/>
              <a:t>:</a:t>
            </a:r>
            <a:r>
              <a:rPr lang="en-US" sz="2000" i="1" dirty="0"/>
              <a:t> show that this circuit lets you </a:t>
            </a:r>
            <a:r>
              <a:rPr lang="en-US" sz="2000" i="1" dirty="0" smtClean="0"/>
              <a:t>approximate					to within inverse-polynomial additive error. </a:t>
            </a:r>
            <a:endParaRPr lang="en-US" sz="2000" dirty="0"/>
          </a:p>
          <a:p>
            <a:endParaRPr lang="en-US" sz="20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7736989" y="742356"/>
            <a:ext cx="1329100" cy="3172832"/>
            <a:chOff x="10523174" y="2080731"/>
            <a:chExt cx="1329100" cy="3172832"/>
          </a:xfrm>
        </p:grpSpPr>
        <p:sp>
          <p:nvSpPr>
            <p:cNvPr id="9" name="Rectangle 8"/>
            <p:cNvSpPr/>
            <p:nvPr/>
          </p:nvSpPr>
          <p:spPr>
            <a:xfrm>
              <a:off x="10523174" y="2080731"/>
              <a:ext cx="132299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one-way functions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530985" y="2971595"/>
              <a:ext cx="1321289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generators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523176" y="3858579"/>
              <a:ext cx="1321289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functions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530985" y="4745563"/>
              <a:ext cx="1321289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private-key encryption</a:t>
              </a:r>
            </a:p>
          </p:txBody>
        </p:sp>
        <p:cxnSp>
          <p:nvCxnSpPr>
            <p:cNvPr id="15" name="Straight Arrow Connector 14"/>
            <p:cNvCxnSpPr>
              <a:stCxn id="9" idx="2"/>
              <a:endCxn id="10" idx="0"/>
            </p:cNvCxnSpPr>
            <p:nvPr/>
          </p:nvCxnSpPr>
          <p:spPr>
            <a:xfrm>
              <a:off x="11184671" y="2588734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1176859" y="3477658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1173380" y="4362701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AutoShape 2" descr="Image result for check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096" y="1483101"/>
            <a:ext cx="809143" cy="254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444" y="3617099"/>
            <a:ext cx="551620" cy="2544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7590" y="1813367"/>
            <a:ext cx="4237430" cy="169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2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3188677" y="306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22245" y="2661138"/>
            <a:ext cx="1911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1. Motivation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Primitives</a:t>
            </a:r>
          </a:p>
        </p:txBody>
      </p:sp>
    </p:spTree>
    <p:extLst>
      <p:ext uri="{BB962C8B-B14F-4D97-AF65-F5344CB8AC3E}">
        <p14:creationId xmlns:p14="http://schemas.microsoft.com/office/powerpoint/2010/main" val="86704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2894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4. One-way functions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Primitives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Swap </a:t>
            </a:r>
            <a:r>
              <a:rPr lang="en-US" sz="2000" b="1" dirty="0" smtClean="0"/>
              <a:t>test.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Suppose you can prepare states 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b="1" i="1" dirty="0" smtClean="0"/>
          </a:p>
          <a:p>
            <a:r>
              <a:rPr lang="en-US" sz="2000" b="1" i="1" dirty="0" smtClean="0"/>
              <a:t>Exercise</a:t>
            </a:r>
            <a:r>
              <a:rPr lang="en-US" sz="2000" b="1" i="1" dirty="0"/>
              <a:t>:</a:t>
            </a:r>
            <a:r>
              <a:rPr lang="en-US" sz="2000" i="1" dirty="0"/>
              <a:t> show that this circuit lets you </a:t>
            </a:r>
            <a:r>
              <a:rPr lang="en-US" sz="2000" i="1" dirty="0" smtClean="0"/>
              <a:t>approximate					to within inverse-polynomial additive error. </a:t>
            </a:r>
            <a:endParaRPr lang="en-US" sz="2000" dirty="0"/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 smtClean="0"/>
              <a:t>if </a:t>
            </a:r>
            <a:r>
              <a:rPr lang="en-US" sz="2000" dirty="0"/>
              <a:t>you could solve </a:t>
            </a:r>
            <a:r>
              <a:rPr lang="en-US" sz="2000" b="1" dirty="0"/>
              <a:t>CQS</a:t>
            </a:r>
            <a:r>
              <a:rPr lang="en-US" sz="2000" dirty="0"/>
              <a:t>, then you could </a:t>
            </a:r>
            <a:r>
              <a:rPr lang="en-US" sz="2000" dirty="0" smtClean="0"/>
              <a:t>use the above to </a:t>
            </a:r>
            <a:r>
              <a:rPr lang="en-US" sz="2000" i="1" dirty="0" smtClean="0"/>
              <a:t>determine if two probability distributions are close or far</a:t>
            </a:r>
            <a:r>
              <a:rPr lang="en-US" sz="2000" dirty="0" smtClean="0"/>
              <a:t>;</a:t>
            </a:r>
            <a:endParaRPr lang="en-US" sz="2000" dirty="0"/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 smtClean="0"/>
              <a:t>this </a:t>
            </a:r>
            <a:r>
              <a:rPr lang="en-US" sz="2000" dirty="0"/>
              <a:t>is very powerful! (</a:t>
            </a:r>
            <a:r>
              <a:rPr lang="en-US" sz="2000" b="1" dirty="0"/>
              <a:t>SZK</a:t>
            </a:r>
            <a:r>
              <a:rPr lang="en-US" sz="2000" dirty="0"/>
              <a:t>-complete, to be exact.)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 smtClean="0"/>
              <a:t>could </a:t>
            </a:r>
            <a:r>
              <a:rPr lang="en-US" sz="2000" dirty="0"/>
              <a:t>solve </a:t>
            </a:r>
            <a:r>
              <a:rPr lang="en-US" sz="2000" dirty="0" smtClean="0"/>
              <a:t>GI, CVP, etc. </a:t>
            </a:r>
            <a:endParaRPr lang="en-US" sz="2000" dirty="0"/>
          </a:p>
          <a:p>
            <a:endParaRPr lang="en-US" sz="20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7736989" y="742356"/>
            <a:ext cx="1329100" cy="3172832"/>
            <a:chOff x="10523174" y="2080731"/>
            <a:chExt cx="1329100" cy="3172832"/>
          </a:xfrm>
        </p:grpSpPr>
        <p:sp>
          <p:nvSpPr>
            <p:cNvPr id="9" name="Rectangle 8"/>
            <p:cNvSpPr/>
            <p:nvPr/>
          </p:nvSpPr>
          <p:spPr>
            <a:xfrm>
              <a:off x="10523174" y="2080731"/>
              <a:ext cx="132299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one-way functions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530985" y="2971595"/>
              <a:ext cx="1321289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generators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523176" y="3858579"/>
              <a:ext cx="1321289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functions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530985" y="4745563"/>
              <a:ext cx="1321289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private-key encryption</a:t>
              </a:r>
            </a:p>
          </p:txBody>
        </p:sp>
        <p:cxnSp>
          <p:nvCxnSpPr>
            <p:cNvPr id="15" name="Straight Arrow Connector 14"/>
            <p:cNvCxnSpPr>
              <a:stCxn id="9" idx="2"/>
              <a:endCxn id="10" idx="0"/>
            </p:cNvCxnSpPr>
            <p:nvPr/>
          </p:nvCxnSpPr>
          <p:spPr>
            <a:xfrm>
              <a:off x="11184671" y="2588734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1176859" y="3477658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1173380" y="4362701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AutoShape 2" descr="Image result for check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096" y="1483101"/>
            <a:ext cx="809143" cy="254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444" y="3617099"/>
            <a:ext cx="551620" cy="2544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7590" y="1813367"/>
            <a:ext cx="4237430" cy="169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4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2894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4. One-way functions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Primitives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One-way functions from CQS.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b="1" i="1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7736989" y="742356"/>
            <a:ext cx="1329100" cy="3172832"/>
            <a:chOff x="10523174" y="2080731"/>
            <a:chExt cx="1329100" cy="3172832"/>
          </a:xfrm>
        </p:grpSpPr>
        <p:sp>
          <p:nvSpPr>
            <p:cNvPr id="9" name="Rectangle 8"/>
            <p:cNvSpPr/>
            <p:nvPr/>
          </p:nvSpPr>
          <p:spPr>
            <a:xfrm>
              <a:off x="10523174" y="2080731"/>
              <a:ext cx="132299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one-way functions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530985" y="2971595"/>
              <a:ext cx="1321289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generators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523176" y="3858579"/>
              <a:ext cx="1321289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functions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530985" y="4745563"/>
              <a:ext cx="1321289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private-key encryption</a:t>
              </a:r>
            </a:p>
          </p:txBody>
        </p:sp>
        <p:cxnSp>
          <p:nvCxnSpPr>
            <p:cNvPr id="15" name="Straight Arrow Connector 14"/>
            <p:cNvCxnSpPr>
              <a:stCxn id="9" idx="2"/>
              <a:endCxn id="10" idx="0"/>
            </p:cNvCxnSpPr>
            <p:nvPr/>
          </p:nvCxnSpPr>
          <p:spPr>
            <a:xfrm>
              <a:off x="11184671" y="2588734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1176859" y="3477658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1173380" y="4362701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AutoShape 2" descr="Image result for check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7169" y="1605842"/>
            <a:ext cx="6999825" cy="1616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tx1"/>
                </a:solidFill>
              </a:rPr>
              <a:t>Theorem </a:t>
            </a:r>
            <a:r>
              <a:rPr lang="en-US" sz="2000" b="1" dirty="0" smtClean="0">
                <a:solidFill>
                  <a:schemeClr val="tx1"/>
                </a:solidFill>
              </a:rPr>
              <a:t>[KK05]. </a:t>
            </a:r>
            <a:r>
              <a:rPr lang="en-US" sz="2000" dirty="0">
                <a:solidFill>
                  <a:schemeClr val="tx1"/>
                </a:solidFill>
              </a:rPr>
              <a:t>If the PT with circuits {</a:t>
            </a:r>
            <a:r>
              <a:rPr lang="en-US" sz="2000" i="1" dirty="0">
                <a:solidFill>
                  <a:schemeClr val="tx1"/>
                </a:solidFill>
              </a:rPr>
              <a:t>C</a:t>
            </a:r>
            <a:r>
              <a:rPr lang="en-US" sz="2000" i="1" baseline="-25000" dirty="0">
                <a:solidFill>
                  <a:schemeClr val="tx1"/>
                </a:solidFill>
              </a:rPr>
              <a:t>n</a:t>
            </a:r>
            <a:r>
              <a:rPr lang="en-US" sz="2000" dirty="0">
                <a:solidFill>
                  <a:schemeClr val="tx1"/>
                </a:solidFill>
              </a:rPr>
              <a:t>} is a quantum-hard instance of </a:t>
            </a:r>
            <a:r>
              <a:rPr lang="en-US" sz="2000" b="1" dirty="0">
                <a:solidFill>
                  <a:schemeClr val="tx1"/>
                </a:solidFill>
              </a:rPr>
              <a:t>CQS</a:t>
            </a:r>
            <a:r>
              <a:rPr lang="en-US" sz="2000" dirty="0">
                <a:solidFill>
                  <a:schemeClr val="tx1"/>
                </a:solidFill>
              </a:rPr>
              <a:t>, then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is a quantum-secure one-way function (OWF).</a:t>
            </a: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757" y="2413003"/>
            <a:ext cx="1677715" cy="25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4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2894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4. One-way functions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Primitives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One-way functions from CQS.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b="1" i="1" dirty="0" smtClean="0"/>
          </a:p>
          <a:p>
            <a:r>
              <a:rPr lang="en-US" sz="2000" dirty="0" smtClean="0"/>
              <a:t>Proof idea (for OWPs):</a:t>
            </a:r>
            <a:endParaRPr lang="en-US" sz="2000" dirty="0"/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 smtClean="0"/>
              <a:t>since </a:t>
            </a:r>
            <a:r>
              <a:rPr lang="en-US" sz="2000" i="1" dirty="0"/>
              <a:t>f </a:t>
            </a:r>
            <a:r>
              <a:rPr lang="en-US" sz="2000" dirty="0"/>
              <a:t>is computable via PT, we can prepare the state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000" dirty="0"/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 smtClean="0"/>
              <a:t>if </a:t>
            </a:r>
            <a:r>
              <a:rPr lang="en-US" sz="2000" i="1" dirty="0"/>
              <a:t>f</a:t>
            </a:r>
            <a:r>
              <a:rPr lang="en-US" sz="2000" dirty="0"/>
              <a:t> is </a:t>
            </a:r>
            <a:r>
              <a:rPr lang="en-US" sz="2000" b="1" dirty="0"/>
              <a:t>not </a:t>
            </a:r>
            <a:r>
              <a:rPr lang="en-US" sz="2000" dirty="0"/>
              <a:t>one-way, then </a:t>
            </a:r>
            <a:r>
              <a:rPr lang="en-US" sz="2000" b="1" dirty="0" smtClean="0"/>
              <a:t>some</a:t>
            </a:r>
            <a:r>
              <a:rPr lang="en-US" sz="2000" dirty="0" smtClean="0"/>
              <a:t> QPT can </a:t>
            </a:r>
            <a:r>
              <a:rPr lang="en-US" sz="2000" dirty="0"/>
              <a:t>compute </a:t>
            </a:r>
            <a:r>
              <a:rPr lang="en-US" sz="2000" dirty="0" smtClean="0"/>
              <a:t>inverse </a:t>
            </a:r>
            <a:r>
              <a:rPr lang="en-US" sz="2000" dirty="0"/>
              <a:t>into </a:t>
            </a:r>
            <a:r>
              <a:rPr lang="en-US" sz="2000" dirty="0" smtClean="0"/>
              <a:t>first </a:t>
            </a:r>
            <a:r>
              <a:rPr lang="en-US" sz="2000" dirty="0"/>
              <a:t>register: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since </a:t>
            </a:r>
            <a:r>
              <a:rPr lang="en-US" sz="2000" i="1" dirty="0" smtClean="0"/>
              <a:t>f </a:t>
            </a:r>
            <a:r>
              <a:rPr lang="en-US" sz="2000" dirty="0" smtClean="0"/>
              <a:t>is a permutation, the last state above is the </a:t>
            </a:r>
            <a:r>
              <a:rPr lang="en-US" sz="2000" b="1" dirty="0" smtClean="0"/>
              <a:t>CQS</a:t>
            </a:r>
            <a:r>
              <a:rPr lang="en-US" sz="2000" dirty="0" smtClean="0"/>
              <a:t> state: contradiction!</a:t>
            </a:r>
            <a:endParaRPr lang="en-US" sz="2000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7736989" y="742356"/>
            <a:ext cx="1329100" cy="3172832"/>
            <a:chOff x="10523174" y="2080731"/>
            <a:chExt cx="1329100" cy="3172832"/>
          </a:xfrm>
        </p:grpSpPr>
        <p:sp>
          <p:nvSpPr>
            <p:cNvPr id="9" name="Rectangle 8"/>
            <p:cNvSpPr/>
            <p:nvPr/>
          </p:nvSpPr>
          <p:spPr>
            <a:xfrm>
              <a:off x="10523174" y="2080731"/>
              <a:ext cx="132299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one-way functions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530985" y="2971595"/>
              <a:ext cx="1321289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generators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523176" y="3858579"/>
              <a:ext cx="1321289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functions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530985" y="4745563"/>
              <a:ext cx="1321289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private-key encryption</a:t>
              </a:r>
            </a:p>
          </p:txBody>
        </p:sp>
        <p:cxnSp>
          <p:nvCxnSpPr>
            <p:cNvPr id="15" name="Straight Arrow Connector 14"/>
            <p:cNvCxnSpPr>
              <a:stCxn id="9" idx="2"/>
              <a:endCxn id="10" idx="0"/>
            </p:cNvCxnSpPr>
            <p:nvPr/>
          </p:nvCxnSpPr>
          <p:spPr>
            <a:xfrm>
              <a:off x="11184671" y="2588734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1176859" y="3477658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1173380" y="4362701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AutoShape 2" descr="Image result for check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7169" y="1605842"/>
            <a:ext cx="6999825" cy="1616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tx1"/>
                </a:solidFill>
              </a:rPr>
              <a:t>Theorem </a:t>
            </a:r>
            <a:r>
              <a:rPr lang="en-US" sz="2000" b="1" dirty="0" smtClean="0">
                <a:solidFill>
                  <a:schemeClr val="tx1"/>
                </a:solidFill>
              </a:rPr>
              <a:t>[KK05]. </a:t>
            </a:r>
            <a:r>
              <a:rPr lang="en-US" sz="2000" dirty="0">
                <a:solidFill>
                  <a:schemeClr val="tx1"/>
                </a:solidFill>
              </a:rPr>
              <a:t>If the PT with circuits {</a:t>
            </a:r>
            <a:r>
              <a:rPr lang="en-US" sz="2000" i="1" dirty="0">
                <a:solidFill>
                  <a:schemeClr val="tx1"/>
                </a:solidFill>
              </a:rPr>
              <a:t>C</a:t>
            </a:r>
            <a:r>
              <a:rPr lang="en-US" sz="2000" i="1" baseline="-25000" dirty="0">
                <a:solidFill>
                  <a:schemeClr val="tx1"/>
                </a:solidFill>
              </a:rPr>
              <a:t>n</a:t>
            </a:r>
            <a:r>
              <a:rPr lang="en-US" sz="2000" dirty="0">
                <a:solidFill>
                  <a:schemeClr val="tx1"/>
                </a:solidFill>
              </a:rPr>
              <a:t>} is a quantum-hard instance of </a:t>
            </a:r>
            <a:r>
              <a:rPr lang="en-US" sz="2000" b="1" dirty="0">
                <a:solidFill>
                  <a:schemeClr val="tx1"/>
                </a:solidFill>
              </a:rPr>
              <a:t>CQS</a:t>
            </a:r>
            <a:r>
              <a:rPr lang="en-US" sz="2000" dirty="0">
                <a:solidFill>
                  <a:schemeClr val="tx1"/>
                </a:solidFill>
              </a:rPr>
              <a:t>, then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is a quantum-secure one-way function (OWF).</a:t>
            </a: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757" y="2413003"/>
            <a:ext cx="1677715" cy="2514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475" y="4103487"/>
            <a:ext cx="4518095" cy="5333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140" y="5389665"/>
            <a:ext cx="3509334" cy="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4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3188677" y="306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22245" y="2661138"/>
            <a:ext cx="2992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4. </a:t>
            </a:r>
            <a:r>
              <a:rPr lang="en-US" sz="2400" b="1" dirty="0" err="1" smtClean="0"/>
              <a:t>Pseudorandomness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Primitives</a:t>
            </a:r>
          </a:p>
        </p:txBody>
      </p:sp>
    </p:spTree>
    <p:extLst>
      <p:ext uri="{BB962C8B-B14F-4D97-AF65-F5344CB8AC3E}">
        <p14:creationId xmlns:p14="http://schemas.microsoft.com/office/powerpoint/2010/main" val="27415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2992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5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Pseudorandomness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Primitives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Step </a:t>
            </a:r>
            <a:r>
              <a:rPr lang="en-US" sz="2400" b="1" u="sng" dirty="0"/>
              <a:t>2: make pseudorandom generators out of OWFs.  </a:t>
            </a:r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Why do we need </a:t>
            </a:r>
            <a:r>
              <a:rPr lang="en-US" sz="2000" b="1" dirty="0" err="1"/>
              <a:t>pseudorandomness</a:t>
            </a:r>
            <a:r>
              <a:rPr lang="en-US" sz="2000" b="1" dirty="0"/>
              <a:t>?</a:t>
            </a:r>
          </a:p>
          <a:p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</a:t>
            </a:r>
            <a:r>
              <a:rPr lang="en-US" sz="2000" dirty="0" smtClean="0"/>
              <a:t>ecall: want to </a:t>
            </a:r>
            <a:r>
              <a:rPr lang="en-US" sz="2000" dirty="0"/>
              <a:t>use the same key for many long </a:t>
            </a:r>
            <a:r>
              <a:rPr lang="en-US" sz="2000" dirty="0" smtClean="0"/>
              <a:t>messages;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 smtClean="0"/>
              <a:t>Exercise</a:t>
            </a:r>
            <a:r>
              <a:rPr lang="en-US" sz="2000" b="1" i="1" dirty="0"/>
              <a:t>: </a:t>
            </a:r>
            <a:r>
              <a:rPr lang="en-US" sz="2000" i="1" dirty="0"/>
              <a:t>deterministic encryption algorithms can be broken.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2000" dirty="0"/>
              <a:t>ok, so we need randomness; why not use perfect randomness?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2000" dirty="0"/>
              <a:t>s</a:t>
            </a:r>
            <a:r>
              <a:rPr lang="en-US" sz="2000" dirty="0" smtClean="0"/>
              <a:t>o we can </a:t>
            </a:r>
            <a:r>
              <a:rPr lang="en-US" sz="2000" i="1" dirty="0"/>
              <a:t>undo it</a:t>
            </a:r>
            <a:r>
              <a:rPr lang="en-US" sz="2000" dirty="0"/>
              <a:t> (i.e., decrypt) if we’re the intended recipient</a:t>
            </a:r>
            <a:r>
              <a:rPr lang="en-US" sz="2000" dirty="0" smtClean="0"/>
              <a:t>!</a:t>
            </a:r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7737195" y="746563"/>
            <a:ext cx="1329100" cy="3172832"/>
            <a:chOff x="10523174" y="2080731"/>
            <a:chExt cx="1329100" cy="3172832"/>
          </a:xfrm>
        </p:grpSpPr>
        <p:sp>
          <p:nvSpPr>
            <p:cNvPr id="9" name="Rectangle 8"/>
            <p:cNvSpPr/>
            <p:nvPr/>
          </p:nvSpPr>
          <p:spPr>
            <a:xfrm>
              <a:off x="10523174" y="2080731"/>
              <a:ext cx="132299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one-way functions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530985" y="2971595"/>
              <a:ext cx="132128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generators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523176" y="3858579"/>
              <a:ext cx="1321289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functions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530985" y="4745563"/>
              <a:ext cx="1321289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private-key encryption</a:t>
              </a:r>
            </a:p>
          </p:txBody>
        </p:sp>
        <p:cxnSp>
          <p:nvCxnSpPr>
            <p:cNvPr id="15" name="Straight Arrow Connector 14"/>
            <p:cNvCxnSpPr>
              <a:stCxn id="9" idx="2"/>
              <a:endCxn id="10" idx="0"/>
            </p:cNvCxnSpPr>
            <p:nvPr/>
          </p:nvCxnSpPr>
          <p:spPr>
            <a:xfrm>
              <a:off x="11184671" y="2588734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1176859" y="3477658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1173380" y="4362701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774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2992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5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Pseudorandomness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Primitives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Pseudorandom generators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7737195" y="746563"/>
            <a:ext cx="1329100" cy="3172832"/>
            <a:chOff x="10523174" y="2080731"/>
            <a:chExt cx="1329100" cy="3172832"/>
          </a:xfrm>
        </p:grpSpPr>
        <p:sp>
          <p:nvSpPr>
            <p:cNvPr id="9" name="Rectangle 8"/>
            <p:cNvSpPr/>
            <p:nvPr/>
          </p:nvSpPr>
          <p:spPr>
            <a:xfrm>
              <a:off x="10523174" y="2080731"/>
              <a:ext cx="132299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one-way functions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530985" y="2971595"/>
              <a:ext cx="132128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generators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523176" y="3858579"/>
              <a:ext cx="1321289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functions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530985" y="4745563"/>
              <a:ext cx="1321289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private-key encryption</a:t>
              </a:r>
            </a:p>
          </p:txBody>
        </p:sp>
        <p:cxnSp>
          <p:nvCxnSpPr>
            <p:cNvPr id="15" name="Straight Arrow Connector 14"/>
            <p:cNvCxnSpPr>
              <a:stCxn id="9" idx="2"/>
              <a:endCxn id="10" idx="0"/>
            </p:cNvCxnSpPr>
            <p:nvPr/>
          </p:nvCxnSpPr>
          <p:spPr>
            <a:xfrm>
              <a:off x="11184671" y="2588734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1176859" y="3477658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1173380" y="4362701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557169" y="1351842"/>
            <a:ext cx="6999825" cy="19149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tx1"/>
                </a:solidFill>
              </a:rPr>
              <a:t>Definition. </a:t>
            </a:r>
            <a:r>
              <a:rPr lang="en-US" sz="2000" dirty="0">
                <a:solidFill>
                  <a:schemeClr val="tx1"/>
                </a:solidFill>
              </a:rPr>
              <a:t>A PT-computable function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is </a:t>
            </a:r>
            <a:r>
              <a:rPr lang="en-US" sz="2000" dirty="0">
                <a:solidFill>
                  <a:schemeClr val="tx1"/>
                </a:solidFill>
              </a:rPr>
              <a:t>a quantum-secure pseudorandom generator (</a:t>
            </a:r>
            <a:r>
              <a:rPr lang="en-US" sz="2000" b="1" dirty="0">
                <a:solidFill>
                  <a:schemeClr val="tx1"/>
                </a:solidFill>
              </a:rPr>
              <a:t>PRG</a:t>
            </a:r>
            <a:r>
              <a:rPr lang="en-US" sz="2000" dirty="0">
                <a:solidFill>
                  <a:schemeClr val="tx1"/>
                </a:solidFill>
              </a:rPr>
              <a:t>) if for </a:t>
            </a:r>
            <a:r>
              <a:rPr lang="en-US" sz="2000" dirty="0" smtClean="0">
                <a:solidFill>
                  <a:schemeClr val="tx1"/>
                </a:solidFill>
              </a:rPr>
              <a:t>all QPTs </a:t>
            </a:r>
            <a:r>
              <a:rPr lang="en-US" sz="2000" i="1" dirty="0">
                <a:solidFill>
                  <a:schemeClr val="tx1"/>
                </a:solidFill>
              </a:rPr>
              <a:t>A</a:t>
            </a:r>
            <a:r>
              <a:rPr lang="en-US" sz="2000" dirty="0">
                <a:solidFill>
                  <a:schemeClr val="tx1"/>
                </a:solidFill>
              </a:rPr>
              <a:t>,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740" y="1445998"/>
            <a:ext cx="2337523" cy="2529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28" y="2439448"/>
            <a:ext cx="6566095" cy="62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9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2992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5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Pseudorandomness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Primitives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Pseudorandom generators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dirty="0" smtClean="0"/>
              <a:t>Note:</a:t>
            </a:r>
            <a:endParaRPr lang="en-US" sz="2000" dirty="0"/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i="1" dirty="0"/>
              <a:t>m</a:t>
            </a:r>
            <a:r>
              <a:rPr lang="en-US" sz="2000" dirty="0"/>
              <a:t> can be any fixed polynomial in </a:t>
            </a:r>
            <a:r>
              <a:rPr lang="en-US" sz="2000" i="1" dirty="0"/>
              <a:t>n;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/>
              <a:t>so long as the input is random, QPTs cannot distinguish output from random;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/>
              <a:t>step in the right direction: Alice and Bob now only need to share </a:t>
            </a:r>
            <a:r>
              <a:rPr lang="en-US" sz="2000" i="1" dirty="0"/>
              <a:t>n</a:t>
            </a:r>
            <a:r>
              <a:rPr lang="en-US" sz="2000" dirty="0"/>
              <a:t> bits in order	</a:t>
            </a:r>
            <a:r>
              <a:rPr lang="en-US" sz="2000" dirty="0" smtClean="0"/>
              <a:t> to </a:t>
            </a:r>
            <a:r>
              <a:rPr lang="en-US" sz="2000" dirty="0"/>
              <a:t>send a message of length </a:t>
            </a:r>
            <a:r>
              <a:rPr lang="en-US" sz="2000" i="1" dirty="0"/>
              <a:t>m.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737195" y="746563"/>
            <a:ext cx="1329100" cy="3172832"/>
            <a:chOff x="10523174" y="2080731"/>
            <a:chExt cx="1329100" cy="3172832"/>
          </a:xfrm>
        </p:grpSpPr>
        <p:sp>
          <p:nvSpPr>
            <p:cNvPr id="9" name="Rectangle 8"/>
            <p:cNvSpPr/>
            <p:nvPr/>
          </p:nvSpPr>
          <p:spPr>
            <a:xfrm>
              <a:off x="10523174" y="2080731"/>
              <a:ext cx="132299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one-way functions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530985" y="2971595"/>
              <a:ext cx="132128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generators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523176" y="3858579"/>
              <a:ext cx="1321289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functions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530985" y="4745563"/>
              <a:ext cx="1321289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private-key encryption</a:t>
              </a:r>
            </a:p>
          </p:txBody>
        </p:sp>
        <p:cxnSp>
          <p:nvCxnSpPr>
            <p:cNvPr id="15" name="Straight Arrow Connector 14"/>
            <p:cNvCxnSpPr>
              <a:stCxn id="9" idx="2"/>
              <a:endCxn id="10" idx="0"/>
            </p:cNvCxnSpPr>
            <p:nvPr/>
          </p:nvCxnSpPr>
          <p:spPr>
            <a:xfrm>
              <a:off x="11184671" y="2588734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1176859" y="3477658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1173380" y="4362701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557169" y="1351842"/>
            <a:ext cx="6999825" cy="19149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tx1"/>
                </a:solidFill>
              </a:rPr>
              <a:t>Definition. </a:t>
            </a:r>
            <a:r>
              <a:rPr lang="en-US" sz="2000" dirty="0">
                <a:solidFill>
                  <a:schemeClr val="tx1"/>
                </a:solidFill>
              </a:rPr>
              <a:t>A PT-computable function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is </a:t>
            </a:r>
            <a:r>
              <a:rPr lang="en-US" sz="2000" dirty="0">
                <a:solidFill>
                  <a:schemeClr val="tx1"/>
                </a:solidFill>
              </a:rPr>
              <a:t>a quantum-secure pseudorandom generator (</a:t>
            </a:r>
            <a:r>
              <a:rPr lang="en-US" sz="2000" b="1" dirty="0">
                <a:solidFill>
                  <a:schemeClr val="tx1"/>
                </a:solidFill>
              </a:rPr>
              <a:t>PRG</a:t>
            </a:r>
            <a:r>
              <a:rPr lang="en-US" sz="2000" dirty="0">
                <a:solidFill>
                  <a:schemeClr val="tx1"/>
                </a:solidFill>
              </a:rPr>
              <a:t>) if for </a:t>
            </a:r>
            <a:r>
              <a:rPr lang="en-US" sz="2000" dirty="0" smtClean="0">
                <a:solidFill>
                  <a:schemeClr val="tx1"/>
                </a:solidFill>
              </a:rPr>
              <a:t>all QPTs </a:t>
            </a:r>
            <a:r>
              <a:rPr lang="en-US" sz="2000" i="1" dirty="0">
                <a:solidFill>
                  <a:schemeClr val="tx1"/>
                </a:solidFill>
              </a:rPr>
              <a:t>A</a:t>
            </a:r>
            <a:r>
              <a:rPr lang="en-US" sz="2000" dirty="0">
                <a:solidFill>
                  <a:schemeClr val="tx1"/>
                </a:solidFill>
              </a:rPr>
              <a:t>,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740" y="1445998"/>
            <a:ext cx="2337523" cy="2529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28" y="2439448"/>
            <a:ext cx="6566095" cy="62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2992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5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Pseudorandomness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Primitives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Pseudorandom generators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dirty="0" smtClean="0"/>
          </a:p>
          <a:p>
            <a:r>
              <a:rPr lang="en-US" sz="2000" dirty="0" smtClean="0"/>
              <a:t>Proof </a:t>
            </a:r>
            <a:r>
              <a:rPr lang="en-US" sz="2000" dirty="0"/>
              <a:t>idea: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/>
              <a:t>n</a:t>
            </a:r>
            <a:r>
              <a:rPr lang="en-US" sz="2000" dirty="0" smtClean="0"/>
              <a:t>ote: in </a:t>
            </a:r>
            <a:r>
              <a:rPr lang="en-US" sz="2000" dirty="0"/>
              <a:t>OWF definition, adversary loses </a:t>
            </a:r>
            <a:r>
              <a:rPr lang="en-US" sz="2000" dirty="0" smtClean="0"/>
              <a:t>if he </a:t>
            </a:r>
            <a:r>
              <a:rPr lang="en-US" sz="2000" dirty="0"/>
              <a:t>outputs </a:t>
            </a:r>
            <a:r>
              <a:rPr lang="en-US" sz="2000" dirty="0" smtClean="0"/>
              <a:t>even one			incorrect bit; rest could be easy!</a:t>
            </a:r>
            <a:endParaRPr lang="en-US" sz="2000" dirty="0"/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/>
              <a:t>to get something </a:t>
            </a:r>
            <a:r>
              <a:rPr lang="en-US" sz="2000" dirty="0" smtClean="0"/>
              <a:t>useful, </a:t>
            </a:r>
            <a:r>
              <a:rPr lang="en-US" sz="2000" dirty="0"/>
              <a:t>we need to identify a </a:t>
            </a:r>
            <a:r>
              <a:rPr lang="en-US" sz="2000" dirty="0" smtClean="0"/>
              <a:t>“</a:t>
            </a:r>
            <a:r>
              <a:rPr lang="en-US" sz="2000" dirty="0"/>
              <a:t>hard </a:t>
            </a:r>
            <a:r>
              <a:rPr lang="en-US" sz="2000" dirty="0" smtClean="0"/>
              <a:t>bit” 												which captures </a:t>
            </a:r>
            <a:r>
              <a:rPr lang="en-US" sz="2000" dirty="0"/>
              <a:t>what is hard to compute about </a:t>
            </a:r>
            <a:r>
              <a:rPr lang="en-US" sz="2000" i="1" dirty="0"/>
              <a:t>x</a:t>
            </a:r>
            <a:r>
              <a:rPr lang="en-US" sz="2000" dirty="0"/>
              <a:t> from </a:t>
            </a:r>
            <a:r>
              <a:rPr lang="en-US" sz="2000" i="1" dirty="0"/>
              <a:t>f(x</a:t>
            </a:r>
            <a:r>
              <a:rPr lang="en-US" sz="2000" i="1" dirty="0" smtClean="0"/>
              <a:t>)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7737195" y="746563"/>
            <a:ext cx="1329100" cy="3172832"/>
            <a:chOff x="10523174" y="2080731"/>
            <a:chExt cx="1329100" cy="3172832"/>
          </a:xfrm>
        </p:grpSpPr>
        <p:sp>
          <p:nvSpPr>
            <p:cNvPr id="9" name="Rectangle 8"/>
            <p:cNvSpPr/>
            <p:nvPr/>
          </p:nvSpPr>
          <p:spPr>
            <a:xfrm>
              <a:off x="10523174" y="2080731"/>
              <a:ext cx="132299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one-way functions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530985" y="2971595"/>
              <a:ext cx="132128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generators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523176" y="3858579"/>
              <a:ext cx="1321289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functions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530985" y="4745563"/>
              <a:ext cx="1321289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private-key encryption</a:t>
              </a:r>
            </a:p>
          </p:txBody>
        </p:sp>
        <p:cxnSp>
          <p:nvCxnSpPr>
            <p:cNvPr id="15" name="Straight Arrow Connector 14"/>
            <p:cNvCxnSpPr>
              <a:stCxn id="9" idx="2"/>
              <a:endCxn id="10" idx="0"/>
            </p:cNvCxnSpPr>
            <p:nvPr/>
          </p:nvCxnSpPr>
          <p:spPr>
            <a:xfrm>
              <a:off x="11184671" y="2588734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1176859" y="3477658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1173380" y="4362701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557169" y="1351842"/>
            <a:ext cx="7015443" cy="6879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tx1"/>
                </a:solidFill>
              </a:rPr>
              <a:t>Theorem [GL89, AC01]. </a:t>
            </a:r>
            <a:r>
              <a:rPr lang="en-US" sz="2000" dirty="0">
                <a:solidFill>
                  <a:schemeClr val="tx1"/>
                </a:solidFill>
              </a:rPr>
              <a:t>If </a:t>
            </a:r>
            <a:r>
              <a:rPr lang="en-US" sz="2000" dirty="0" smtClean="0">
                <a:solidFill>
                  <a:schemeClr val="tx1"/>
                </a:solidFill>
              </a:rPr>
              <a:t>OWF exist which are also permutations, </a:t>
            </a:r>
            <a:r>
              <a:rPr lang="en-US" sz="2000" dirty="0">
                <a:solidFill>
                  <a:schemeClr val="tx1"/>
                </a:solidFill>
              </a:rPr>
              <a:t>then so do PRGs.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624" y="3634422"/>
            <a:ext cx="1601524" cy="25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7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2992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5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Pseudorandomness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Primitives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Pseudorandom generators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dirty="0" smtClean="0"/>
          </a:p>
          <a:p>
            <a:r>
              <a:rPr lang="en-US" sz="2000" dirty="0" smtClean="0"/>
              <a:t>Proof </a:t>
            </a:r>
            <a:r>
              <a:rPr lang="en-US" sz="2000" dirty="0"/>
              <a:t>idea: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/>
              <a:t>n</a:t>
            </a:r>
            <a:r>
              <a:rPr lang="en-US" sz="2000" dirty="0" smtClean="0"/>
              <a:t>ote: in </a:t>
            </a:r>
            <a:r>
              <a:rPr lang="en-US" sz="2000" dirty="0"/>
              <a:t>OWF definition, adversary loses </a:t>
            </a:r>
            <a:r>
              <a:rPr lang="en-US" sz="2000" dirty="0" smtClean="0"/>
              <a:t>if he </a:t>
            </a:r>
            <a:r>
              <a:rPr lang="en-US" sz="2000" dirty="0"/>
              <a:t>outputs </a:t>
            </a:r>
            <a:r>
              <a:rPr lang="en-US" sz="2000" dirty="0" smtClean="0"/>
              <a:t>even one			incorrect bit; rest could be easy!</a:t>
            </a:r>
            <a:endParaRPr lang="en-US" sz="2000" dirty="0"/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/>
              <a:t>to get something </a:t>
            </a:r>
            <a:r>
              <a:rPr lang="en-US" sz="2000" dirty="0" smtClean="0"/>
              <a:t>useful, </a:t>
            </a:r>
            <a:r>
              <a:rPr lang="en-US" sz="2000" dirty="0"/>
              <a:t>we need to identify a </a:t>
            </a:r>
            <a:r>
              <a:rPr lang="en-US" sz="2000" dirty="0" smtClean="0"/>
              <a:t>“</a:t>
            </a:r>
            <a:r>
              <a:rPr lang="en-US" sz="2000" dirty="0"/>
              <a:t>hard </a:t>
            </a:r>
            <a:r>
              <a:rPr lang="en-US" sz="2000" dirty="0" smtClean="0"/>
              <a:t>bit” 												which captures </a:t>
            </a:r>
            <a:r>
              <a:rPr lang="en-US" sz="2000" dirty="0"/>
              <a:t>what is hard to compute about </a:t>
            </a:r>
            <a:r>
              <a:rPr lang="en-US" sz="2000" i="1" dirty="0"/>
              <a:t>x</a:t>
            </a:r>
            <a:r>
              <a:rPr lang="en-US" sz="2000" dirty="0"/>
              <a:t> from </a:t>
            </a:r>
            <a:r>
              <a:rPr lang="en-US" sz="2000" i="1" dirty="0"/>
              <a:t>f(x</a:t>
            </a:r>
            <a:r>
              <a:rPr lang="en-US" sz="2000" i="1" dirty="0" smtClean="0"/>
              <a:t>)</a:t>
            </a:r>
            <a:r>
              <a:rPr lang="en-US" sz="2000" dirty="0" smtClean="0"/>
              <a:t>.</a:t>
            </a:r>
            <a:endParaRPr lang="en-US" sz="2000" dirty="0"/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/>
              <a:t>s</a:t>
            </a:r>
            <a:r>
              <a:rPr lang="en-US" sz="2000" dirty="0" smtClean="0"/>
              <a:t>how: this </a:t>
            </a:r>
            <a:r>
              <a:rPr lang="en-US" sz="2000" dirty="0"/>
              <a:t>“hard bit” is indistinguishable from random to </a:t>
            </a:r>
            <a:r>
              <a:rPr lang="en-US" sz="2000" dirty="0" smtClean="0"/>
              <a:t>QPTs;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 smtClean="0"/>
              <a:t>concatenate </a:t>
            </a:r>
            <a:r>
              <a:rPr lang="en-US" sz="2000" dirty="0"/>
              <a:t>with </a:t>
            </a:r>
            <a:r>
              <a:rPr lang="en-US" sz="2000" i="1" dirty="0"/>
              <a:t>f </a:t>
            </a:r>
            <a:r>
              <a:rPr lang="en-US" sz="2000" dirty="0"/>
              <a:t>to get poly-many bits: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b="1" i="1" dirty="0"/>
              <a:t>Exercise:</a:t>
            </a:r>
            <a:r>
              <a:rPr lang="en-US" sz="2000" i="1" dirty="0"/>
              <a:t> learn about the “hybrid argument” and use it to finish the proof. How does your proof </a:t>
            </a:r>
            <a:r>
              <a:rPr lang="en-US" sz="2000" i="1" dirty="0" smtClean="0"/>
              <a:t>ensure </a:t>
            </a:r>
            <a:r>
              <a:rPr lang="en-US" sz="2000" i="1" dirty="0"/>
              <a:t>that quantum adversaries are unsuccessful too? 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737195" y="746563"/>
            <a:ext cx="1329100" cy="3172832"/>
            <a:chOff x="10523174" y="2080731"/>
            <a:chExt cx="1329100" cy="3172832"/>
          </a:xfrm>
        </p:grpSpPr>
        <p:sp>
          <p:nvSpPr>
            <p:cNvPr id="9" name="Rectangle 8"/>
            <p:cNvSpPr/>
            <p:nvPr/>
          </p:nvSpPr>
          <p:spPr>
            <a:xfrm>
              <a:off x="10523174" y="2080731"/>
              <a:ext cx="132299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one-way functions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530985" y="2971595"/>
              <a:ext cx="132128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generators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523176" y="3858579"/>
              <a:ext cx="1321289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functions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530985" y="4745563"/>
              <a:ext cx="1321289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private-key encryption</a:t>
              </a:r>
            </a:p>
          </p:txBody>
        </p:sp>
        <p:cxnSp>
          <p:nvCxnSpPr>
            <p:cNvPr id="15" name="Straight Arrow Connector 14"/>
            <p:cNvCxnSpPr>
              <a:stCxn id="9" idx="2"/>
              <a:endCxn id="10" idx="0"/>
            </p:cNvCxnSpPr>
            <p:nvPr/>
          </p:nvCxnSpPr>
          <p:spPr>
            <a:xfrm>
              <a:off x="11184671" y="2588734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1176859" y="3477658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1173380" y="4362701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557169" y="1351842"/>
            <a:ext cx="7015443" cy="6879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tx1"/>
                </a:solidFill>
              </a:rPr>
              <a:t>Theorem [GL89, AC01]. </a:t>
            </a:r>
            <a:r>
              <a:rPr lang="en-US" sz="2000" dirty="0">
                <a:solidFill>
                  <a:schemeClr val="tx1"/>
                </a:solidFill>
              </a:rPr>
              <a:t>If </a:t>
            </a:r>
            <a:r>
              <a:rPr lang="en-US" sz="2000" dirty="0" smtClean="0">
                <a:solidFill>
                  <a:schemeClr val="tx1"/>
                </a:solidFill>
              </a:rPr>
              <a:t>OWF exist which are also permutations, </a:t>
            </a:r>
            <a:r>
              <a:rPr lang="en-US" sz="2000" dirty="0">
                <a:solidFill>
                  <a:schemeClr val="tx1"/>
                </a:solidFill>
              </a:rPr>
              <a:t>then so do PRGs.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624" y="3634422"/>
            <a:ext cx="1601524" cy="2529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30" y="4951033"/>
            <a:ext cx="5511623" cy="28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6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2992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5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Pseudorandomness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Primitives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Pseudorandom generators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dirty="0" smtClean="0"/>
          </a:p>
          <a:p>
            <a:r>
              <a:rPr lang="en-US" sz="2000" dirty="0" smtClean="0"/>
              <a:t>Proof </a:t>
            </a:r>
            <a:r>
              <a:rPr lang="en-US" sz="2000" dirty="0"/>
              <a:t>idea: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/>
              <a:t>n</a:t>
            </a:r>
            <a:r>
              <a:rPr lang="en-US" sz="2000" dirty="0" smtClean="0"/>
              <a:t>ote: in </a:t>
            </a:r>
            <a:r>
              <a:rPr lang="en-US" sz="2000" dirty="0"/>
              <a:t>OWF definition, adversary loses </a:t>
            </a:r>
            <a:r>
              <a:rPr lang="en-US" sz="2000" dirty="0" smtClean="0"/>
              <a:t>if he </a:t>
            </a:r>
            <a:r>
              <a:rPr lang="en-US" sz="2000" dirty="0"/>
              <a:t>outputs </a:t>
            </a:r>
            <a:r>
              <a:rPr lang="en-US" sz="2000" dirty="0" smtClean="0"/>
              <a:t>even one			incorrect bit; rest could be easy!</a:t>
            </a:r>
            <a:endParaRPr lang="en-US" sz="2000" dirty="0"/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/>
              <a:t>to get something </a:t>
            </a:r>
            <a:r>
              <a:rPr lang="en-US" sz="2000" dirty="0" smtClean="0"/>
              <a:t>useful, </a:t>
            </a:r>
            <a:r>
              <a:rPr lang="en-US" sz="2000" dirty="0"/>
              <a:t>we need to identify a </a:t>
            </a:r>
            <a:r>
              <a:rPr lang="en-US" sz="2000" dirty="0" smtClean="0"/>
              <a:t>“</a:t>
            </a:r>
            <a:r>
              <a:rPr lang="en-US" sz="2000" dirty="0"/>
              <a:t>hard </a:t>
            </a:r>
            <a:r>
              <a:rPr lang="en-US" sz="2000" dirty="0" smtClean="0"/>
              <a:t>bit” 												which captures </a:t>
            </a:r>
            <a:r>
              <a:rPr lang="en-US" sz="2000" dirty="0"/>
              <a:t>what is hard to compute about </a:t>
            </a:r>
            <a:r>
              <a:rPr lang="en-US" sz="2000" i="1" dirty="0"/>
              <a:t>x</a:t>
            </a:r>
            <a:r>
              <a:rPr lang="en-US" sz="2000" dirty="0"/>
              <a:t> from </a:t>
            </a:r>
            <a:r>
              <a:rPr lang="en-US" sz="2000" i="1" dirty="0"/>
              <a:t>f(x</a:t>
            </a:r>
            <a:r>
              <a:rPr lang="en-US" sz="2000" i="1" dirty="0" smtClean="0"/>
              <a:t>)</a:t>
            </a:r>
            <a:r>
              <a:rPr lang="en-US" sz="2000" dirty="0" smtClean="0"/>
              <a:t>.</a:t>
            </a:r>
            <a:endParaRPr lang="en-US" sz="2000" dirty="0"/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/>
              <a:t>s</a:t>
            </a:r>
            <a:r>
              <a:rPr lang="en-US" sz="2000" dirty="0" smtClean="0"/>
              <a:t>how: this </a:t>
            </a:r>
            <a:r>
              <a:rPr lang="en-US" sz="2000" dirty="0"/>
              <a:t>“hard bit” is indistinguishable from random to </a:t>
            </a:r>
            <a:r>
              <a:rPr lang="en-US" sz="2000" dirty="0" smtClean="0"/>
              <a:t>QPTs;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 smtClean="0"/>
              <a:t>concatenate </a:t>
            </a:r>
            <a:r>
              <a:rPr lang="en-US" sz="2000" dirty="0"/>
              <a:t>with </a:t>
            </a:r>
            <a:r>
              <a:rPr lang="en-US" sz="2000" i="1" dirty="0"/>
              <a:t>f </a:t>
            </a:r>
            <a:r>
              <a:rPr lang="en-US" sz="2000" dirty="0"/>
              <a:t>to get poly-many bits: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7737195" y="746563"/>
            <a:ext cx="1329100" cy="3172832"/>
            <a:chOff x="10523174" y="2080731"/>
            <a:chExt cx="1329100" cy="3172832"/>
          </a:xfrm>
        </p:grpSpPr>
        <p:sp>
          <p:nvSpPr>
            <p:cNvPr id="9" name="Rectangle 8"/>
            <p:cNvSpPr/>
            <p:nvPr/>
          </p:nvSpPr>
          <p:spPr>
            <a:xfrm>
              <a:off x="10523174" y="2080731"/>
              <a:ext cx="132299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one-way functions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530985" y="2971595"/>
              <a:ext cx="132128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generators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523176" y="3858579"/>
              <a:ext cx="1321289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functions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530985" y="4745563"/>
              <a:ext cx="1321289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private-key encryption</a:t>
              </a:r>
            </a:p>
          </p:txBody>
        </p:sp>
        <p:cxnSp>
          <p:nvCxnSpPr>
            <p:cNvPr id="15" name="Straight Arrow Connector 14"/>
            <p:cNvCxnSpPr>
              <a:stCxn id="9" idx="2"/>
              <a:endCxn id="10" idx="0"/>
            </p:cNvCxnSpPr>
            <p:nvPr/>
          </p:nvCxnSpPr>
          <p:spPr>
            <a:xfrm>
              <a:off x="11184671" y="2588734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1176859" y="3477658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1173380" y="4362701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557169" y="1351842"/>
            <a:ext cx="7015443" cy="6879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tx1"/>
                </a:solidFill>
              </a:rPr>
              <a:t>Theorem [GL89, AC01]. </a:t>
            </a:r>
            <a:r>
              <a:rPr lang="en-US" sz="2000" dirty="0">
                <a:solidFill>
                  <a:schemeClr val="tx1"/>
                </a:solidFill>
              </a:rPr>
              <a:t>If </a:t>
            </a:r>
            <a:r>
              <a:rPr lang="en-US" sz="2000" dirty="0" smtClean="0">
                <a:solidFill>
                  <a:schemeClr val="tx1"/>
                </a:solidFill>
              </a:rPr>
              <a:t>OWF exist which are also permutations, </a:t>
            </a:r>
            <a:r>
              <a:rPr lang="en-US" sz="2000" dirty="0">
                <a:solidFill>
                  <a:schemeClr val="tx1"/>
                </a:solidFill>
              </a:rPr>
              <a:t>then so do PRGs.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624" y="3634422"/>
            <a:ext cx="1601524" cy="2529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30" y="4951033"/>
            <a:ext cx="5511623" cy="28647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51309" y="5353317"/>
            <a:ext cx="7015443" cy="1016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tx1"/>
                </a:solidFill>
              </a:rPr>
              <a:t>AC01: </a:t>
            </a:r>
            <a:r>
              <a:rPr lang="en-US" sz="2000" dirty="0" err="1">
                <a:solidFill>
                  <a:schemeClr val="tx1"/>
                </a:solidFill>
              </a:rPr>
              <a:t>quantumly</a:t>
            </a:r>
            <a:r>
              <a:rPr lang="en-US" sz="2000" dirty="0">
                <a:solidFill>
                  <a:schemeClr val="tx1"/>
                </a:solidFill>
              </a:rPr>
              <a:t> the reduction is more efficient:                  vs		</a:t>
            </a:r>
            <a:r>
              <a:rPr lang="en-US" sz="2000" dirty="0" smtClean="0">
                <a:solidFill>
                  <a:schemeClr val="tx1"/>
                </a:solidFill>
              </a:rPr>
              <a:t>                   where                is the probability </a:t>
            </a:r>
            <a:r>
              <a:rPr lang="en-US" sz="2000" dirty="0">
                <a:solidFill>
                  <a:schemeClr val="tx1"/>
                </a:solidFill>
              </a:rPr>
              <a:t>of inverting </a:t>
            </a:r>
            <a:r>
              <a:rPr lang="en-US" sz="2000" dirty="0" smtClean="0">
                <a:solidFill>
                  <a:schemeClr val="tx1"/>
                </a:solidFill>
              </a:rPr>
              <a:t>	the hard </a:t>
            </a:r>
            <a:r>
              <a:rPr lang="en-US" sz="2000" dirty="0">
                <a:solidFill>
                  <a:schemeClr val="tx1"/>
                </a:solidFill>
              </a:rPr>
              <a:t>core bit. 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245" y="5444060"/>
            <a:ext cx="714667" cy="2514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265" y="5726321"/>
            <a:ext cx="854857" cy="2864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354" y="5743844"/>
            <a:ext cx="763429" cy="25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3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1911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1. Motivation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Primitives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What do we want?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 smtClean="0"/>
              <a:t>securely transmit data over completely insecure channels;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 smtClean="0"/>
              <a:t>adversary can never learn our messages;</a:t>
            </a:r>
            <a:endParaRPr lang="en-US" sz="2000" dirty="0"/>
          </a:p>
        </p:txBody>
      </p:sp>
      <p:cxnSp>
        <p:nvCxnSpPr>
          <p:cNvPr id="6" name="Straight Arrow Connector 5"/>
          <p:cNvCxnSpPr>
            <a:stCxn id="9" idx="3"/>
          </p:cNvCxnSpPr>
          <p:nvPr/>
        </p:nvCxnSpPr>
        <p:spPr>
          <a:xfrm>
            <a:off x="2805074" y="4721521"/>
            <a:ext cx="3401695" cy="0"/>
          </a:xfrm>
          <a:prstGeom prst="straightConnector1">
            <a:avLst/>
          </a:prstGeom>
          <a:ln w="50800">
            <a:solidFill>
              <a:srgbClr val="C00000"/>
            </a:solidFill>
            <a:headEnd type="none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71908" y="4088501"/>
            <a:ext cx="1533165" cy="126604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b="1" dirty="0"/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66309" y="4267200"/>
            <a:ext cx="9144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06768" y="4088501"/>
            <a:ext cx="1533165" cy="126604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2376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2992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5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Pseudorandomness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Primitives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Step 3: </a:t>
            </a:r>
            <a:r>
              <a:rPr lang="en-US" sz="2400" b="1" u="sng" dirty="0"/>
              <a:t>make pseudorandom </a:t>
            </a:r>
            <a:r>
              <a:rPr lang="en-US" sz="2400" b="1" u="sng" dirty="0" smtClean="0"/>
              <a:t>functions </a:t>
            </a:r>
            <a:r>
              <a:rPr lang="en-US" sz="2400" b="1" u="sng" dirty="0"/>
              <a:t>out of </a:t>
            </a:r>
            <a:r>
              <a:rPr lang="en-US" sz="2400" b="1" u="sng" dirty="0" smtClean="0"/>
              <a:t>PRGs.  </a:t>
            </a:r>
            <a:endParaRPr lang="en-US" sz="2400" b="1" u="sng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 smtClean="0"/>
              <a:t>What </a:t>
            </a:r>
            <a:r>
              <a:rPr lang="en-US" sz="2000" b="1" dirty="0"/>
              <a:t>is a pseudorandom function?</a:t>
            </a:r>
          </a:p>
          <a:p>
            <a:endParaRPr lang="en-US" sz="2000" b="1" dirty="0"/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/>
              <a:t>a pseudorandom generator outputs only a fixed amount </a:t>
            </a:r>
            <a:r>
              <a:rPr lang="en-US" sz="2000" dirty="0" smtClean="0"/>
              <a:t>of	</a:t>
            </a:r>
            <a:r>
              <a:rPr lang="en-US" sz="2000" dirty="0" err="1" smtClean="0"/>
              <a:t>pseudorandomness</a:t>
            </a:r>
            <a:r>
              <a:rPr lang="en-US" sz="2000" dirty="0"/>
              <a:t>;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/>
              <a:t>a pseudorandom function can be evaluated over and over </a:t>
            </a:r>
            <a:r>
              <a:rPr lang="en-US" sz="2000" dirty="0" smtClean="0"/>
              <a:t>			again</a:t>
            </a:r>
            <a:r>
              <a:rPr lang="en-US" sz="2000" dirty="0"/>
              <a:t>, each </a:t>
            </a:r>
            <a:r>
              <a:rPr lang="en-US" sz="2000" dirty="0" smtClean="0"/>
              <a:t>time extracting </a:t>
            </a:r>
            <a:r>
              <a:rPr lang="en-US" sz="2000" dirty="0"/>
              <a:t>more </a:t>
            </a:r>
            <a:r>
              <a:rPr lang="en-US" sz="2000" dirty="0" err="1" smtClean="0"/>
              <a:t>pseudorandomness</a:t>
            </a:r>
            <a:r>
              <a:rPr lang="en-US" sz="2000" dirty="0" smtClean="0"/>
              <a:t>;</a:t>
            </a:r>
            <a:endParaRPr lang="en-US" sz="2000" dirty="0"/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/>
              <a:t>this is really useful in building encryption schemes (see next lecture!)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737195" y="746563"/>
            <a:ext cx="1329100" cy="3172832"/>
            <a:chOff x="10523174" y="2080731"/>
            <a:chExt cx="1329100" cy="3172832"/>
          </a:xfrm>
        </p:grpSpPr>
        <p:sp>
          <p:nvSpPr>
            <p:cNvPr id="9" name="Rectangle 8"/>
            <p:cNvSpPr/>
            <p:nvPr/>
          </p:nvSpPr>
          <p:spPr>
            <a:xfrm>
              <a:off x="10523174" y="2080731"/>
              <a:ext cx="132299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one-way functions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530985" y="2971595"/>
              <a:ext cx="132128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generators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523176" y="3858579"/>
              <a:ext cx="132128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functions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530985" y="4745563"/>
              <a:ext cx="1321289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private-key encryption</a:t>
              </a:r>
            </a:p>
          </p:txBody>
        </p:sp>
        <p:cxnSp>
          <p:nvCxnSpPr>
            <p:cNvPr id="15" name="Straight Arrow Connector 14"/>
            <p:cNvCxnSpPr>
              <a:stCxn id="9" idx="2"/>
              <a:endCxn id="10" idx="0"/>
            </p:cNvCxnSpPr>
            <p:nvPr/>
          </p:nvCxnSpPr>
          <p:spPr>
            <a:xfrm>
              <a:off x="11184671" y="2588734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1176859" y="3477658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1173380" y="4362701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231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2992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5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Pseudorandomness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Primitives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What is a pseudorandom function?</a:t>
            </a:r>
          </a:p>
          <a:p>
            <a:endParaRPr lang="en-US" sz="2000" b="1" dirty="0"/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b="1" dirty="0"/>
          </a:p>
          <a:p>
            <a:endParaRPr lang="en-US" sz="20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7737195" y="746563"/>
            <a:ext cx="1329100" cy="3172832"/>
            <a:chOff x="10523174" y="2080731"/>
            <a:chExt cx="1329100" cy="3172832"/>
          </a:xfrm>
        </p:grpSpPr>
        <p:sp>
          <p:nvSpPr>
            <p:cNvPr id="9" name="Rectangle 8"/>
            <p:cNvSpPr/>
            <p:nvPr/>
          </p:nvSpPr>
          <p:spPr>
            <a:xfrm>
              <a:off x="10523174" y="2080731"/>
              <a:ext cx="132299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one-way functions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530985" y="2971595"/>
              <a:ext cx="132128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generators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523176" y="3858579"/>
              <a:ext cx="132128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functions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530985" y="4745563"/>
              <a:ext cx="1321289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private-key encryption</a:t>
              </a:r>
            </a:p>
          </p:txBody>
        </p:sp>
        <p:cxnSp>
          <p:nvCxnSpPr>
            <p:cNvPr id="15" name="Straight Arrow Connector 14"/>
            <p:cNvCxnSpPr>
              <a:stCxn id="9" idx="2"/>
              <a:endCxn id="10" idx="0"/>
            </p:cNvCxnSpPr>
            <p:nvPr/>
          </p:nvCxnSpPr>
          <p:spPr>
            <a:xfrm>
              <a:off x="11184671" y="2588734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1176859" y="3477658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1173380" y="4362701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557169" y="1351842"/>
            <a:ext cx="7015443" cy="21650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tx1"/>
                </a:solidFill>
              </a:rPr>
              <a:t>Definition. </a:t>
            </a:r>
            <a:r>
              <a:rPr lang="en-US" sz="2000" dirty="0">
                <a:solidFill>
                  <a:schemeClr val="tx1"/>
                </a:solidFill>
              </a:rPr>
              <a:t>A PT-computable function family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is </a:t>
            </a:r>
            <a:r>
              <a:rPr lang="en-US" sz="2000" dirty="0">
                <a:solidFill>
                  <a:schemeClr val="tx1"/>
                </a:solidFill>
              </a:rPr>
              <a:t>a quantum-secure pseudorandom function (</a:t>
            </a:r>
            <a:r>
              <a:rPr lang="en-US" sz="2000" b="1" dirty="0">
                <a:solidFill>
                  <a:schemeClr val="tx1"/>
                </a:solidFill>
              </a:rPr>
              <a:t>PRF</a:t>
            </a:r>
            <a:r>
              <a:rPr lang="en-US" sz="2000" dirty="0">
                <a:solidFill>
                  <a:schemeClr val="tx1"/>
                </a:solidFill>
              </a:rPr>
              <a:t>) if for every QPT </a:t>
            </a:r>
            <a:r>
              <a:rPr lang="en-US" sz="2000" i="1" dirty="0">
                <a:solidFill>
                  <a:schemeClr val="tx1"/>
                </a:solidFill>
              </a:rPr>
              <a:t>A,</a:t>
            </a: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239" y="1743889"/>
            <a:ext cx="3355428" cy="2529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96" y="2762018"/>
            <a:ext cx="6486859" cy="620191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2389239" y="2586892"/>
            <a:ext cx="1143315" cy="296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704492" y="2586892"/>
            <a:ext cx="1234831" cy="289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73540" y="2317301"/>
            <a:ext cx="1291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o</a:t>
            </a:r>
            <a:r>
              <a:rPr lang="en-US" sz="1600" b="1" dirty="0" smtClean="0"/>
              <a:t>racle access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09787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2992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5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Pseudorandomness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Primitives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What is a pseudorandom function?</a:t>
            </a:r>
          </a:p>
          <a:p>
            <a:endParaRPr lang="en-US" sz="2000" b="1" dirty="0"/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b="1" dirty="0"/>
          </a:p>
          <a:p>
            <a:endParaRPr lang="en-US" sz="2000" b="1" dirty="0"/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/>
              <a:t>if the index </a:t>
            </a:r>
            <a:r>
              <a:rPr lang="en-US" sz="2000" i="1" dirty="0"/>
              <a:t>k</a:t>
            </a:r>
            <a:r>
              <a:rPr lang="en-US" sz="2000" dirty="0"/>
              <a:t> is random, QPTs cannot distinguish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k</a:t>
            </a:r>
            <a:r>
              <a:rPr lang="en-US" sz="2000" dirty="0"/>
              <a:t> from </a:t>
            </a:r>
            <a:r>
              <a:rPr lang="en-US" sz="2000" dirty="0" smtClean="0"/>
              <a:t>			perfectly </a:t>
            </a:r>
            <a:r>
              <a:rPr lang="en-US" sz="2000" dirty="0"/>
              <a:t>random function;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/>
              <a:t>a</a:t>
            </a:r>
            <a:r>
              <a:rPr lang="en-US" sz="2000" dirty="0" smtClean="0"/>
              <a:t>mbiguity in definition: </a:t>
            </a:r>
            <a:r>
              <a:rPr lang="en-US" sz="2000" dirty="0"/>
              <a:t>what does oracle access </a:t>
            </a:r>
            <a:r>
              <a:rPr lang="en-US" sz="2000" dirty="0" smtClean="0"/>
              <a:t>mean?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914354" lvl="1" indent="-457178">
              <a:buFont typeface="+mj-lt"/>
              <a:buAutoNum type="arabicPeriod"/>
            </a:pPr>
            <a:r>
              <a:rPr lang="en-US" sz="2000" dirty="0"/>
              <a:t>Classical access: </a:t>
            </a:r>
          </a:p>
          <a:p>
            <a:pPr lvl="1"/>
            <a:endParaRPr lang="en-US" sz="2000" dirty="0"/>
          </a:p>
          <a:p>
            <a:pPr marL="914354" lvl="1" indent="-457178">
              <a:buFont typeface="+mj-lt"/>
              <a:buAutoNum type="arabicPeriod" startAt="2"/>
            </a:pPr>
            <a:r>
              <a:rPr lang="en-US" sz="2000" dirty="0"/>
              <a:t>Quantum </a:t>
            </a:r>
            <a:r>
              <a:rPr lang="en-US" sz="2000" dirty="0" smtClean="0"/>
              <a:t>access: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737195" y="746563"/>
            <a:ext cx="1329100" cy="3172832"/>
            <a:chOff x="10523174" y="2080731"/>
            <a:chExt cx="1329100" cy="3172832"/>
          </a:xfrm>
        </p:grpSpPr>
        <p:sp>
          <p:nvSpPr>
            <p:cNvPr id="9" name="Rectangle 8"/>
            <p:cNvSpPr/>
            <p:nvPr/>
          </p:nvSpPr>
          <p:spPr>
            <a:xfrm>
              <a:off x="10523174" y="2080731"/>
              <a:ext cx="132299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one-way functions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530985" y="2971595"/>
              <a:ext cx="132128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generators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523176" y="3858579"/>
              <a:ext cx="132128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functions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530985" y="4745563"/>
              <a:ext cx="1321289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private-key encryption</a:t>
              </a:r>
            </a:p>
          </p:txBody>
        </p:sp>
        <p:cxnSp>
          <p:nvCxnSpPr>
            <p:cNvPr id="15" name="Straight Arrow Connector 14"/>
            <p:cNvCxnSpPr>
              <a:stCxn id="9" idx="2"/>
              <a:endCxn id="10" idx="0"/>
            </p:cNvCxnSpPr>
            <p:nvPr/>
          </p:nvCxnSpPr>
          <p:spPr>
            <a:xfrm>
              <a:off x="11184671" y="2588734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1176859" y="3477658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1173380" y="4362701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817" y="5150338"/>
            <a:ext cx="1153524" cy="2514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170" y="5699641"/>
            <a:ext cx="2951619" cy="53333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57169" y="1351842"/>
            <a:ext cx="7015443" cy="21650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tx1"/>
                </a:solidFill>
              </a:rPr>
              <a:t>Definition. </a:t>
            </a:r>
            <a:r>
              <a:rPr lang="en-US" sz="2000" dirty="0">
                <a:solidFill>
                  <a:schemeClr val="tx1"/>
                </a:solidFill>
              </a:rPr>
              <a:t>A PT-computable function family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is </a:t>
            </a:r>
            <a:r>
              <a:rPr lang="en-US" sz="2000" dirty="0">
                <a:solidFill>
                  <a:schemeClr val="tx1"/>
                </a:solidFill>
              </a:rPr>
              <a:t>a quantum-secure pseudorandom function (</a:t>
            </a:r>
            <a:r>
              <a:rPr lang="en-US" sz="2000" b="1" dirty="0">
                <a:solidFill>
                  <a:schemeClr val="tx1"/>
                </a:solidFill>
              </a:rPr>
              <a:t>PRF</a:t>
            </a:r>
            <a:r>
              <a:rPr lang="en-US" sz="2000" dirty="0">
                <a:solidFill>
                  <a:schemeClr val="tx1"/>
                </a:solidFill>
              </a:rPr>
              <a:t>) if for every QPT </a:t>
            </a:r>
            <a:r>
              <a:rPr lang="en-US" sz="2000" i="1" dirty="0">
                <a:solidFill>
                  <a:schemeClr val="tx1"/>
                </a:solidFill>
              </a:rPr>
              <a:t>A,</a:t>
            </a: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239" y="1743889"/>
            <a:ext cx="3355428" cy="2529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96" y="2762018"/>
            <a:ext cx="6486859" cy="620191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2389239" y="2586892"/>
            <a:ext cx="1143315" cy="296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704492" y="2586892"/>
            <a:ext cx="1234831" cy="289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73540" y="2317301"/>
            <a:ext cx="1291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o</a:t>
            </a:r>
            <a:r>
              <a:rPr lang="en-US" sz="1600" b="1" dirty="0" smtClean="0"/>
              <a:t>racle access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22202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2992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5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Pseudorandomness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Primitives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Pseudorandom functions from PRGs.</a:t>
            </a:r>
            <a:endParaRPr lang="en-US" sz="2000" b="1" dirty="0"/>
          </a:p>
          <a:p>
            <a:endParaRPr lang="en-US" sz="2000" b="1" dirty="0"/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b="1" dirty="0"/>
          </a:p>
          <a:p>
            <a:r>
              <a:rPr lang="en-US" sz="2000" dirty="0"/>
              <a:t>Proof idea [GGM86]:</a:t>
            </a:r>
            <a:endParaRPr lang="en-US" sz="2000" b="1" dirty="0"/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/>
              <a:t>start with a length-doubling PRG 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/>
              <a:t>t</a:t>
            </a:r>
            <a:r>
              <a:rPr lang="en-US" sz="2000" dirty="0" smtClean="0"/>
              <a:t>o compute </a:t>
            </a:r>
            <a:r>
              <a:rPr lang="en-US" sz="2000" i="1" dirty="0" err="1" smtClean="0"/>
              <a:t>f</a:t>
            </a:r>
            <a:r>
              <a:rPr lang="en-US" sz="2000" i="1" baseline="-25000" dirty="0" err="1" smtClean="0"/>
              <a:t>k</a:t>
            </a:r>
            <a:r>
              <a:rPr lang="en-US" sz="2000" i="1" dirty="0" smtClean="0"/>
              <a:t>(x) </a:t>
            </a:r>
            <a:r>
              <a:rPr lang="en-US" sz="2000" dirty="0" smtClean="0"/>
              <a:t>where </a:t>
            </a:r>
            <a:r>
              <a:rPr lang="en-US" sz="2000" i="1" dirty="0" smtClean="0"/>
              <a:t>x = x</a:t>
            </a:r>
            <a:r>
              <a:rPr lang="en-US" sz="2000" i="1" baseline="-25000" dirty="0" smtClean="0"/>
              <a:t>0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2</a:t>
            </a:r>
            <a:r>
              <a:rPr lang="en-US" sz="2000" i="1" dirty="0" smtClean="0"/>
              <a:t>…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n</a:t>
            </a:r>
            <a:r>
              <a:rPr lang="en-US" sz="2000" dirty="0" smtClean="0"/>
              <a:t>:</a:t>
            </a:r>
            <a:endParaRPr lang="en-US" sz="2000" i="1" dirty="0"/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7737195" y="746563"/>
            <a:ext cx="1329100" cy="3172832"/>
            <a:chOff x="10523174" y="2080731"/>
            <a:chExt cx="1329100" cy="3172832"/>
          </a:xfrm>
        </p:grpSpPr>
        <p:sp>
          <p:nvSpPr>
            <p:cNvPr id="9" name="Rectangle 8"/>
            <p:cNvSpPr/>
            <p:nvPr/>
          </p:nvSpPr>
          <p:spPr>
            <a:xfrm>
              <a:off x="10523174" y="2080731"/>
              <a:ext cx="132299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one-way functions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530985" y="2971595"/>
              <a:ext cx="132128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generators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523176" y="3858579"/>
              <a:ext cx="132128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functions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530985" y="4745563"/>
              <a:ext cx="1321289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private-key encryption</a:t>
              </a:r>
            </a:p>
          </p:txBody>
        </p:sp>
        <p:cxnSp>
          <p:nvCxnSpPr>
            <p:cNvPr id="15" name="Straight Arrow Connector 14"/>
            <p:cNvCxnSpPr>
              <a:stCxn id="9" idx="2"/>
              <a:endCxn id="10" idx="0"/>
            </p:cNvCxnSpPr>
            <p:nvPr/>
          </p:nvCxnSpPr>
          <p:spPr>
            <a:xfrm>
              <a:off x="11184671" y="2588734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1176859" y="3477658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1173380" y="4362701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557169" y="1351843"/>
            <a:ext cx="7015443" cy="45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tx1"/>
                </a:solidFill>
              </a:rPr>
              <a:t>Theorem </a:t>
            </a:r>
            <a:r>
              <a:rPr lang="en-US" sz="2000" b="1" dirty="0" smtClean="0">
                <a:solidFill>
                  <a:schemeClr val="tx1"/>
                </a:solidFill>
              </a:rPr>
              <a:t>[GGM86, HILL99, Z12]. </a:t>
            </a:r>
            <a:r>
              <a:rPr lang="en-US" sz="2000" dirty="0">
                <a:solidFill>
                  <a:schemeClr val="tx1"/>
                </a:solidFill>
              </a:rPr>
              <a:t>If </a:t>
            </a:r>
            <a:r>
              <a:rPr lang="en-US" sz="2000" dirty="0" smtClean="0">
                <a:solidFill>
                  <a:schemeClr val="tx1"/>
                </a:solidFill>
              </a:rPr>
              <a:t>PRGs exist, </a:t>
            </a:r>
            <a:r>
              <a:rPr lang="en-US" sz="2000" dirty="0">
                <a:solidFill>
                  <a:schemeClr val="tx1"/>
                </a:solidFill>
              </a:rPr>
              <a:t>then so do </a:t>
            </a:r>
            <a:r>
              <a:rPr lang="en-US" sz="2000" dirty="0" smtClean="0">
                <a:solidFill>
                  <a:schemeClr val="tx1"/>
                </a:solidFill>
              </a:rPr>
              <a:t>PRFs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41" y="2706138"/>
            <a:ext cx="2383239" cy="2727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12110" y="4008715"/>
            <a:ext cx="1813560" cy="163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65045" y="3498939"/>
            <a:ext cx="907690" cy="177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smtClean="0"/>
              <a:t>k</a:t>
            </a:r>
            <a:endParaRPr lang="en-US" sz="1400" i="1" dirty="0"/>
          </a:p>
        </p:txBody>
      </p:sp>
      <p:cxnSp>
        <p:nvCxnSpPr>
          <p:cNvPr id="5" name="Straight Arrow Connector 4"/>
          <p:cNvCxnSpPr>
            <a:stCxn id="3" idx="2"/>
            <a:endCxn id="2" idx="0"/>
          </p:cNvCxnSpPr>
          <p:nvPr/>
        </p:nvCxnSpPr>
        <p:spPr>
          <a:xfrm>
            <a:off x="4318890" y="3675958"/>
            <a:ext cx="0" cy="3327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69650" y="3688448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G</a:t>
            </a:r>
            <a:endParaRPr lang="en-US" sz="1400" i="1" dirty="0"/>
          </a:p>
        </p:txBody>
      </p:sp>
      <p:cxnSp>
        <p:nvCxnSpPr>
          <p:cNvPr id="25" name="Straight Connector 24"/>
          <p:cNvCxnSpPr>
            <a:stCxn id="2" idx="0"/>
            <a:endCxn id="2" idx="2"/>
          </p:cNvCxnSpPr>
          <p:nvPr/>
        </p:nvCxnSpPr>
        <p:spPr>
          <a:xfrm>
            <a:off x="4318890" y="4008715"/>
            <a:ext cx="0" cy="16369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74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2992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5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Pseudorandomness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Primitives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Pseudorandom functions from PRGs.</a:t>
            </a:r>
            <a:endParaRPr lang="en-US" sz="2000" b="1" dirty="0"/>
          </a:p>
          <a:p>
            <a:endParaRPr lang="en-US" sz="2000" b="1" dirty="0"/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b="1" dirty="0"/>
          </a:p>
          <a:p>
            <a:r>
              <a:rPr lang="en-US" sz="2000" dirty="0"/>
              <a:t>Proof idea [GGM86]:</a:t>
            </a:r>
            <a:endParaRPr lang="en-US" sz="2000" b="1" dirty="0"/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/>
              <a:t>start with a length-doubling PRG 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/>
              <a:t>t</a:t>
            </a:r>
            <a:r>
              <a:rPr lang="en-US" sz="2000" dirty="0" smtClean="0"/>
              <a:t>o compute </a:t>
            </a:r>
            <a:r>
              <a:rPr lang="en-US" sz="2000" i="1" dirty="0" err="1" smtClean="0"/>
              <a:t>f</a:t>
            </a:r>
            <a:r>
              <a:rPr lang="en-US" sz="2000" i="1" baseline="-25000" dirty="0" err="1" smtClean="0"/>
              <a:t>k</a:t>
            </a:r>
            <a:r>
              <a:rPr lang="en-US" sz="2000" i="1" dirty="0" smtClean="0"/>
              <a:t>(x) </a:t>
            </a:r>
            <a:r>
              <a:rPr lang="en-US" sz="2000" dirty="0" smtClean="0"/>
              <a:t>where </a:t>
            </a:r>
            <a:r>
              <a:rPr lang="en-US" sz="2000" i="1" dirty="0" smtClean="0"/>
              <a:t>x = x</a:t>
            </a:r>
            <a:r>
              <a:rPr lang="en-US" sz="2000" i="1" baseline="-25000" dirty="0" smtClean="0"/>
              <a:t>0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2</a:t>
            </a:r>
            <a:r>
              <a:rPr lang="en-US" sz="2000" i="1" dirty="0" smtClean="0"/>
              <a:t>…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n</a:t>
            </a:r>
            <a:r>
              <a:rPr lang="en-US" sz="2000" dirty="0" smtClean="0"/>
              <a:t>:</a:t>
            </a:r>
            <a:endParaRPr lang="en-US" sz="2000" i="1" dirty="0"/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7737195" y="746563"/>
            <a:ext cx="1329100" cy="3172832"/>
            <a:chOff x="10523174" y="2080731"/>
            <a:chExt cx="1329100" cy="3172832"/>
          </a:xfrm>
        </p:grpSpPr>
        <p:sp>
          <p:nvSpPr>
            <p:cNvPr id="9" name="Rectangle 8"/>
            <p:cNvSpPr/>
            <p:nvPr/>
          </p:nvSpPr>
          <p:spPr>
            <a:xfrm>
              <a:off x="10523174" y="2080731"/>
              <a:ext cx="132299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one-way functions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530985" y="2971595"/>
              <a:ext cx="132128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generators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523176" y="3858579"/>
              <a:ext cx="132128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functions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530985" y="4745563"/>
              <a:ext cx="1321289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private-key encryption</a:t>
              </a:r>
            </a:p>
          </p:txBody>
        </p:sp>
        <p:cxnSp>
          <p:nvCxnSpPr>
            <p:cNvPr id="15" name="Straight Arrow Connector 14"/>
            <p:cNvCxnSpPr>
              <a:stCxn id="9" idx="2"/>
              <a:endCxn id="10" idx="0"/>
            </p:cNvCxnSpPr>
            <p:nvPr/>
          </p:nvCxnSpPr>
          <p:spPr>
            <a:xfrm>
              <a:off x="11184671" y="2588734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1176859" y="3477658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1173380" y="4362701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557169" y="1351843"/>
            <a:ext cx="7015443" cy="45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tx1"/>
                </a:solidFill>
              </a:rPr>
              <a:t>Theorem [GGM86, HILL99, Z12]. </a:t>
            </a:r>
            <a:r>
              <a:rPr lang="en-US" sz="2000" dirty="0">
                <a:solidFill>
                  <a:schemeClr val="tx1"/>
                </a:solidFill>
              </a:rPr>
              <a:t>If </a:t>
            </a:r>
            <a:r>
              <a:rPr lang="en-US" sz="2000" dirty="0" smtClean="0">
                <a:solidFill>
                  <a:schemeClr val="tx1"/>
                </a:solidFill>
              </a:rPr>
              <a:t>PRGs exist, </a:t>
            </a:r>
            <a:r>
              <a:rPr lang="en-US" sz="2000" dirty="0">
                <a:solidFill>
                  <a:schemeClr val="tx1"/>
                </a:solidFill>
              </a:rPr>
              <a:t>then so do </a:t>
            </a:r>
            <a:r>
              <a:rPr lang="en-US" sz="2000" dirty="0" smtClean="0">
                <a:solidFill>
                  <a:schemeClr val="tx1"/>
                </a:solidFill>
              </a:rPr>
              <a:t>PRFs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41" y="2706138"/>
            <a:ext cx="2383239" cy="2727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12110" y="4008715"/>
            <a:ext cx="1813560" cy="163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65045" y="3498939"/>
            <a:ext cx="907690" cy="177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smtClean="0"/>
              <a:t>k</a:t>
            </a:r>
            <a:endParaRPr lang="en-US" sz="1400" i="1" dirty="0"/>
          </a:p>
        </p:txBody>
      </p:sp>
      <p:cxnSp>
        <p:nvCxnSpPr>
          <p:cNvPr id="5" name="Straight Arrow Connector 4"/>
          <p:cNvCxnSpPr>
            <a:stCxn id="3" idx="2"/>
            <a:endCxn id="2" idx="0"/>
          </p:cNvCxnSpPr>
          <p:nvPr/>
        </p:nvCxnSpPr>
        <p:spPr>
          <a:xfrm>
            <a:off x="4318890" y="3675958"/>
            <a:ext cx="0" cy="3327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69650" y="3688448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G</a:t>
            </a:r>
            <a:endParaRPr lang="en-US" sz="1400" i="1" dirty="0"/>
          </a:p>
        </p:txBody>
      </p:sp>
      <p:sp>
        <p:nvSpPr>
          <p:cNvPr id="21" name="Rectangle 20"/>
          <p:cNvSpPr/>
          <p:nvPr/>
        </p:nvSpPr>
        <p:spPr>
          <a:xfrm>
            <a:off x="2957355" y="4505166"/>
            <a:ext cx="907690" cy="163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i="1" dirty="0"/>
          </a:p>
        </p:txBody>
      </p:sp>
      <p:cxnSp>
        <p:nvCxnSpPr>
          <p:cNvPr id="25" name="Straight Connector 24"/>
          <p:cNvCxnSpPr>
            <a:stCxn id="2" idx="0"/>
            <a:endCxn id="2" idx="2"/>
          </p:cNvCxnSpPr>
          <p:nvPr/>
        </p:nvCxnSpPr>
        <p:spPr>
          <a:xfrm>
            <a:off x="4318890" y="4008715"/>
            <a:ext cx="0" cy="16369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1" idx="0"/>
          </p:cNvCxnSpPr>
          <p:nvPr/>
        </p:nvCxnSpPr>
        <p:spPr>
          <a:xfrm flipH="1">
            <a:off x="3411200" y="4172409"/>
            <a:ext cx="453845" cy="3327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 flipH="1">
            <a:off x="4774795" y="4505166"/>
            <a:ext cx="907690" cy="163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i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771824" y="4172409"/>
            <a:ext cx="453846" cy="3327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411200" y="4156618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=0</a:t>
            </a:r>
            <a:endParaRPr lang="en-US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4709312" y="4151974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=1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7141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2992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5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Pseudorandomness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Primitives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Pseudorandom functions from PRGs.</a:t>
            </a:r>
            <a:endParaRPr lang="en-US" sz="2000" b="1" dirty="0"/>
          </a:p>
          <a:p>
            <a:endParaRPr lang="en-US" sz="2000" b="1" dirty="0"/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b="1" dirty="0"/>
          </a:p>
          <a:p>
            <a:r>
              <a:rPr lang="en-US" sz="2000" dirty="0"/>
              <a:t>Proof idea [GGM86]:</a:t>
            </a:r>
            <a:endParaRPr lang="en-US" sz="2000" b="1" dirty="0"/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/>
              <a:t>start with a length-doubling PRG 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/>
              <a:t>t</a:t>
            </a:r>
            <a:r>
              <a:rPr lang="en-US" sz="2000" dirty="0" smtClean="0"/>
              <a:t>o compute </a:t>
            </a:r>
            <a:r>
              <a:rPr lang="en-US" sz="2000" i="1" dirty="0" err="1" smtClean="0"/>
              <a:t>f</a:t>
            </a:r>
            <a:r>
              <a:rPr lang="en-US" sz="2000" i="1" baseline="-25000" dirty="0" err="1" smtClean="0"/>
              <a:t>k</a:t>
            </a:r>
            <a:r>
              <a:rPr lang="en-US" sz="2000" i="1" dirty="0" smtClean="0"/>
              <a:t>(x) </a:t>
            </a:r>
            <a:r>
              <a:rPr lang="en-US" sz="2000" dirty="0" smtClean="0"/>
              <a:t>where </a:t>
            </a:r>
            <a:r>
              <a:rPr lang="en-US" sz="2000" i="1" dirty="0" smtClean="0"/>
              <a:t>x = x</a:t>
            </a:r>
            <a:r>
              <a:rPr lang="en-US" sz="2000" i="1" baseline="-25000" dirty="0" smtClean="0"/>
              <a:t>0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2</a:t>
            </a:r>
            <a:r>
              <a:rPr lang="en-US" sz="2000" i="1" dirty="0" smtClean="0"/>
              <a:t>…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n</a:t>
            </a:r>
            <a:r>
              <a:rPr lang="en-US" sz="2000" dirty="0" smtClean="0"/>
              <a:t>:</a:t>
            </a:r>
            <a:endParaRPr lang="en-US" sz="2000" i="1" dirty="0"/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7737195" y="746563"/>
            <a:ext cx="1329100" cy="3172832"/>
            <a:chOff x="10523174" y="2080731"/>
            <a:chExt cx="1329100" cy="3172832"/>
          </a:xfrm>
        </p:grpSpPr>
        <p:sp>
          <p:nvSpPr>
            <p:cNvPr id="9" name="Rectangle 8"/>
            <p:cNvSpPr/>
            <p:nvPr/>
          </p:nvSpPr>
          <p:spPr>
            <a:xfrm>
              <a:off x="10523174" y="2080731"/>
              <a:ext cx="132299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one-way functions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530985" y="2971595"/>
              <a:ext cx="132128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generators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523176" y="3858579"/>
              <a:ext cx="132128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functions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530985" y="4745563"/>
              <a:ext cx="1321289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private-key encryption</a:t>
              </a:r>
            </a:p>
          </p:txBody>
        </p:sp>
        <p:cxnSp>
          <p:nvCxnSpPr>
            <p:cNvPr id="15" name="Straight Arrow Connector 14"/>
            <p:cNvCxnSpPr>
              <a:stCxn id="9" idx="2"/>
              <a:endCxn id="10" idx="0"/>
            </p:cNvCxnSpPr>
            <p:nvPr/>
          </p:nvCxnSpPr>
          <p:spPr>
            <a:xfrm>
              <a:off x="11184671" y="2588734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1176859" y="3477658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1173380" y="4362701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557169" y="1351843"/>
            <a:ext cx="7015443" cy="45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tx1"/>
                </a:solidFill>
              </a:rPr>
              <a:t>Theorem [GGM86, HILL99, Z12]. </a:t>
            </a:r>
            <a:r>
              <a:rPr lang="en-US" sz="2000" dirty="0">
                <a:solidFill>
                  <a:schemeClr val="tx1"/>
                </a:solidFill>
              </a:rPr>
              <a:t>If </a:t>
            </a:r>
            <a:r>
              <a:rPr lang="en-US" sz="2000" dirty="0" smtClean="0">
                <a:solidFill>
                  <a:schemeClr val="tx1"/>
                </a:solidFill>
              </a:rPr>
              <a:t>PRGs exist, </a:t>
            </a:r>
            <a:r>
              <a:rPr lang="en-US" sz="2000" dirty="0">
                <a:solidFill>
                  <a:schemeClr val="tx1"/>
                </a:solidFill>
              </a:rPr>
              <a:t>then so do </a:t>
            </a:r>
            <a:r>
              <a:rPr lang="en-US" sz="2000" dirty="0" smtClean="0">
                <a:solidFill>
                  <a:schemeClr val="tx1"/>
                </a:solidFill>
              </a:rPr>
              <a:t>PRFs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41" y="2706138"/>
            <a:ext cx="2383239" cy="2727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12110" y="4008715"/>
            <a:ext cx="1813560" cy="163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65045" y="3498939"/>
            <a:ext cx="907690" cy="177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smtClean="0"/>
              <a:t>k</a:t>
            </a:r>
            <a:endParaRPr lang="en-US" sz="1400" i="1" dirty="0"/>
          </a:p>
        </p:txBody>
      </p:sp>
      <p:cxnSp>
        <p:nvCxnSpPr>
          <p:cNvPr id="5" name="Straight Arrow Connector 4"/>
          <p:cNvCxnSpPr>
            <a:stCxn id="3" idx="2"/>
            <a:endCxn id="2" idx="0"/>
          </p:cNvCxnSpPr>
          <p:nvPr/>
        </p:nvCxnSpPr>
        <p:spPr>
          <a:xfrm>
            <a:off x="4318890" y="3675958"/>
            <a:ext cx="0" cy="3327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69650" y="3688448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G</a:t>
            </a:r>
            <a:endParaRPr lang="en-US" sz="1400" i="1" dirty="0"/>
          </a:p>
        </p:txBody>
      </p:sp>
      <p:sp>
        <p:nvSpPr>
          <p:cNvPr id="21" name="Rectangle 20"/>
          <p:cNvSpPr/>
          <p:nvPr/>
        </p:nvSpPr>
        <p:spPr>
          <a:xfrm>
            <a:off x="2957355" y="4505166"/>
            <a:ext cx="907690" cy="163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i="1" dirty="0"/>
          </a:p>
        </p:txBody>
      </p:sp>
      <p:cxnSp>
        <p:nvCxnSpPr>
          <p:cNvPr id="25" name="Straight Connector 24"/>
          <p:cNvCxnSpPr>
            <a:stCxn id="2" idx="0"/>
            <a:endCxn id="2" idx="2"/>
          </p:cNvCxnSpPr>
          <p:nvPr/>
        </p:nvCxnSpPr>
        <p:spPr>
          <a:xfrm>
            <a:off x="4318890" y="4008715"/>
            <a:ext cx="0" cy="16369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1" idx="0"/>
          </p:cNvCxnSpPr>
          <p:nvPr/>
        </p:nvCxnSpPr>
        <p:spPr>
          <a:xfrm flipH="1">
            <a:off x="3411200" y="4172409"/>
            <a:ext cx="453845" cy="3327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 flipH="1">
            <a:off x="4774795" y="4505166"/>
            <a:ext cx="907690" cy="163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i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771824" y="4172409"/>
            <a:ext cx="453846" cy="3327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936956" y="5001162"/>
            <a:ext cx="1813560" cy="163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21" idx="2"/>
            <a:endCxn id="30" idx="0"/>
          </p:cNvCxnSpPr>
          <p:nvPr/>
        </p:nvCxnSpPr>
        <p:spPr>
          <a:xfrm flipH="1">
            <a:off x="2843736" y="4668859"/>
            <a:ext cx="567464" cy="3323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998190" y="4668405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G</a:t>
            </a:r>
            <a:endParaRPr lang="en-US" sz="1400" i="1" dirty="0"/>
          </a:p>
        </p:txBody>
      </p:sp>
      <p:cxnSp>
        <p:nvCxnSpPr>
          <p:cNvPr id="34" name="Straight Connector 33"/>
          <p:cNvCxnSpPr>
            <a:stCxn id="30" idx="0"/>
            <a:endCxn id="30" idx="2"/>
          </p:cNvCxnSpPr>
          <p:nvPr/>
        </p:nvCxnSpPr>
        <p:spPr>
          <a:xfrm>
            <a:off x="2843736" y="5001162"/>
            <a:ext cx="0" cy="16369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922885" y="5005655"/>
            <a:ext cx="1813560" cy="163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>
            <a:stCxn id="28" idx="2"/>
            <a:endCxn id="43" idx="0"/>
          </p:cNvCxnSpPr>
          <p:nvPr/>
        </p:nvCxnSpPr>
        <p:spPr>
          <a:xfrm>
            <a:off x="5228640" y="4668859"/>
            <a:ext cx="601025" cy="3367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375820" y="4676322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G</a:t>
            </a:r>
            <a:endParaRPr lang="en-US" sz="1400" i="1" dirty="0"/>
          </a:p>
        </p:txBody>
      </p:sp>
      <p:cxnSp>
        <p:nvCxnSpPr>
          <p:cNvPr id="47" name="Straight Connector 46"/>
          <p:cNvCxnSpPr>
            <a:stCxn id="43" idx="0"/>
            <a:endCxn id="43" idx="2"/>
          </p:cNvCxnSpPr>
          <p:nvPr/>
        </p:nvCxnSpPr>
        <p:spPr>
          <a:xfrm>
            <a:off x="5829665" y="5005655"/>
            <a:ext cx="0" cy="16369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411200" y="4156618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=0</a:t>
            </a:r>
            <a:endParaRPr lang="en-US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4709312" y="4151974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=1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7803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2992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5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Pseudorandomness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Primitives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Pseudorandom functions from PRGs.</a:t>
            </a:r>
            <a:endParaRPr lang="en-US" sz="2000" b="1" dirty="0"/>
          </a:p>
          <a:p>
            <a:endParaRPr lang="en-US" sz="2000" b="1" dirty="0"/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b="1" dirty="0"/>
          </a:p>
          <a:p>
            <a:r>
              <a:rPr lang="en-US" sz="2000" dirty="0"/>
              <a:t>Proof idea [GGM86]:</a:t>
            </a:r>
            <a:endParaRPr lang="en-US" sz="2000" b="1" dirty="0"/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/>
              <a:t>start with a length-doubling PRG 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/>
              <a:t>t</a:t>
            </a:r>
            <a:r>
              <a:rPr lang="en-US" sz="2000" dirty="0" smtClean="0"/>
              <a:t>o compute </a:t>
            </a:r>
            <a:r>
              <a:rPr lang="en-US" sz="2000" i="1" dirty="0" err="1" smtClean="0"/>
              <a:t>f</a:t>
            </a:r>
            <a:r>
              <a:rPr lang="en-US" sz="2000" i="1" baseline="-25000" dirty="0" err="1" smtClean="0"/>
              <a:t>k</a:t>
            </a:r>
            <a:r>
              <a:rPr lang="en-US" sz="2000" i="1" dirty="0" smtClean="0"/>
              <a:t>(x) </a:t>
            </a:r>
            <a:r>
              <a:rPr lang="en-US" sz="2000" dirty="0" smtClean="0"/>
              <a:t>where </a:t>
            </a:r>
            <a:r>
              <a:rPr lang="en-US" sz="2000" i="1" dirty="0" smtClean="0"/>
              <a:t>x = x</a:t>
            </a:r>
            <a:r>
              <a:rPr lang="en-US" sz="2000" i="1" baseline="-25000" dirty="0" smtClean="0"/>
              <a:t>0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2</a:t>
            </a:r>
            <a:r>
              <a:rPr lang="en-US" sz="2000" i="1" dirty="0" smtClean="0"/>
              <a:t>…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n</a:t>
            </a:r>
            <a:r>
              <a:rPr lang="en-US" sz="2000" dirty="0" smtClean="0"/>
              <a:t>:</a:t>
            </a:r>
            <a:endParaRPr lang="en-US" sz="2000" i="1" dirty="0"/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7737195" y="746563"/>
            <a:ext cx="1329100" cy="3172832"/>
            <a:chOff x="10523174" y="2080731"/>
            <a:chExt cx="1329100" cy="3172832"/>
          </a:xfrm>
        </p:grpSpPr>
        <p:sp>
          <p:nvSpPr>
            <p:cNvPr id="9" name="Rectangle 8"/>
            <p:cNvSpPr/>
            <p:nvPr/>
          </p:nvSpPr>
          <p:spPr>
            <a:xfrm>
              <a:off x="10523174" y="2080731"/>
              <a:ext cx="132299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one-way functions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530985" y="2971595"/>
              <a:ext cx="132128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generators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523176" y="3858579"/>
              <a:ext cx="132128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functions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530985" y="4745563"/>
              <a:ext cx="1321289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private-key encryption</a:t>
              </a:r>
            </a:p>
          </p:txBody>
        </p:sp>
        <p:cxnSp>
          <p:nvCxnSpPr>
            <p:cNvPr id="15" name="Straight Arrow Connector 14"/>
            <p:cNvCxnSpPr>
              <a:stCxn id="9" idx="2"/>
              <a:endCxn id="10" idx="0"/>
            </p:cNvCxnSpPr>
            <p:nvPr/>
          </p:nvCxnSpPr>
          <p:spPr>
            <a:xfrm>
              <a:off x="11184671" y="2588734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1176859" y="3477658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1173380" y="4362701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557169" y="1351843"/>
            <a:ext cx="7015443" cy="45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tx1"/>
                </a:solidFill>
              </a:rPr>
              <a:t>Theorem [GGM86, HILL99, Z12]. </a:t>
            </a:r>
            <a:r>
              <a:rPr lang="en-US" sz="2000" dirty="0">
                <a:solidFill>
                  <a:schemeClr val="tx1"/>
                </a:solidFill>
              </a:rPr>
              <a:t>If </a:t>
            </a:r>
            <a:r>
              <a:rPr lang="en-US" sz="2000" dirty="0" smtClean="0">
                <a:solidFill>
                  <a:schemeClr val="tx1"/>
                </a:solidFill>
              </a:rPr>
              <a:t>PRGs exist, </a:t>
            </a:r>
            <a:r>
              <a:rPr lang="en-US" sz="2000" dirty="0">
                <a:solidFill>
                  <a:schemeClr val="tx1"/>
                </a:solidFill>
              </a:rPr>
              <a:t>then so do </a:t>
            </a:r>
            <a:r>
              <a:rPr lang="en-US" sz="2000" dirty="0" smtClean="0">
                <a:solidFill>
                  <a:schemeClr val="tx1"/>
                </a:solidFill>
              </a:rPr>
              <a:t>PRFs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41" y="2706138"/>
            <a:ext cx="2383239" cy="2727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12110" y="4008715"/>
            <a:ext cx="1813560" cy="163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65045" y="3498939"/>
            <a:ext cx="907690" cy="177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smtClean="0"/>
              <a:t>k</a:t>
            </a:r>
            <a:endParaRPr lang="en-US" sz="1400" i="1" dirty="0"/>
          </a:p>
        </p:txBody>
      </p:sp>
      <p:cxnSp>
        <p:nvCxnSpPr>
          <p:cNvPr id="5" name="Straight Arrow Connector 4"/>
          <p:cNvCxnSpPr>
            <a:stCxn id="3" idx="2"/>
            <a:endCxn id="2" idx="0"/>
          </p:cNvCxnSpPr>
          <p:nvPr/>
        </p:nvCxnSpPr>
        <p:spPr>
          <a:xfrm>
            <a:off x="4318890" y="3675958"/>
            <a:ext cx="0" cy="3327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69650" y="3688448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G</a:t>
            </a:r>
            <a:endParaRPr lang="en-US" sz="1400" i="1" dirty="0"/>
          </a:p>
        </p:txBody>
      </p:sp>
      <p:sp>
        <p:nvSpPr>
          <p:cNvPr id="21" name="Rectangle 20"/>
          <p:cNvSpPr/>
          <p:nvPr/>
        </p:nvSpPr>
        <p:spPr>
          <a:xfrm>
            <a:off x="2957355" y="4505166"/>
            <a:ext cx="907690" cy="163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i="1" dirty="0"/>
          </a:p>
        </p:txBody>
      </p:sp>
      <p:cxnSp>
        <p:nvCxnSpPr>
          <p:cNvPr id="25" name="Straight Connector 24"/>
          <p:cNvCxnSpPr>
            <a:stCxn id="2" idx="0"/>
            <a:endCxn id="2" idx="2"/>
          </p:cNvCxnSpPr>
          <p:nvPr/>
        </p:nvCxnSpPr>
        <p:spPr>
          <a:xfrm>
            <a:off x="4318890" y="4008715"/>
            <a:ext cx="0" cy="16369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1" idx="0"/>
          </p:cNvCxnSpPr>
          <p:nvPr/>
        </p:nvCxnSpPr>
        <p:spPr>
          <a:xfrm flipH="1">
            <a:off x="3411200" y="4172409"/>
            <a:ext cx="453845" cy="3327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 flipH="1">
            <a:off x="4774795" y="4505166"/>
            <a:ext cx="907690" cy="163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i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771824" y="4172409"/>
            <a:ext cx="453846" cy="3327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936956" y="5001162"/>
            <a:ext cx="1813560" cy="163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21" idx="2"/>
            <a:endCxn id="30" idx="0"/>
          </p:cNvCxnSpPr>
          <p:nvPr/>
        </p:nvCxnSpPr>
        <p:spPr>
          <a:xfrm flipH="1">
            <a:off x="2843736" y="4668859"/>
            <a:ext cx="567464" cy="3323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998190" y="4668405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G</a:t>
            </a:r>
            <a:endParaRPr lang="en-US" sz="1400" i="1" dirty="0"/>
          </a:p>
        </p:txBody>
      </p:sp>
      <p:sp>
        <p:nvSpPr>
          <p:cNvPr id="33" name="Rectangle 32"/>
          <p:cNvSpPr/>
          <p:nvPr/>
        </p:nvSpPr>
        <p:spPr>
          <a:xfrm>
            <a:off x="1482201" y="5497613"/>
            <a:ext cx="907690" cy="163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i="1" dirty="0"/>
          </a:p>
        </p:txBody>
      </p:sp>
      <p:cxnSp>
        <p:nvCxnSpPr>
          <p:cNvPr id="34" name="Straight Connector 33"/>
          <p:cNvCxnSpPr>
            <a:stCxn id="30" idx="0"/>
            <a:endCxn id="30" idx="2"/>
          </p:cNvCxnSpPr>
          <p:nvPr/>
        </p:nvCxnSpPr>
        <p:spPr>
          <a:xfrm>
            <a:off x="2843736" y="5001162"/>
            <a:ext cx="0" cy="16369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3" idx="0"/>
          </p:cNvCxnSpPr>
          <p:nvPr/>
        </p:nvCxnSpPr>
        <p:spPr>
          <a:xfrm flipH="1">
            <a:off x="1936046" y="5164856"/>
            <a:ext cx="453845" cy="3327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 flipH="1">
            <a:off x="3299641" y="5497613"/>
            <a:ext cx="907690" cy="163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i="1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296670" y="5164856"/>
            <a:ext cx="453846" cy="3327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865130" y="5818554"/>
            <a:ext cx="45719" cy="70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865130" y="6042080"/>
            <a:ext cx="45719" cy="70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865130" y="6265606"/>
            <a:ext cx="45719" cy="70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922885" y="5005655"/>
            <a:ext cx="1813560" cy="163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>
            <a:stCxn id="28" idx="2"/>
            <a:endCxn id="43" idx="0"/>
          </p:cNvCxnSpPr>
          <p:nvPr/>
        </p:nvCxnSpPr>
        <p:spPr>
          <a:xfrm>
            <a:off x="5228640" y="4668859"/>
            <a:ext cx="601025" cy="3367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375820" y="4676322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G</a:t>
            </a:r>
            <a:endParaRPr lang="en-US" sz="1400" i="1" dirty="0"/>
          </a:p>
        </p:txBody>
      </p:sp>
      <p:sp>
        <p:nvSpPr>
          <p:cNvPr id="46" name="Rectangle 45"/>
          <p:cNvSpPr/>
          <p:nvPr/>
        </p:nvSpPr>
        <p:spPr>
          <a:xfrm>
            <a:off x="4468130" y="5502106"/>
            <a:ext cx="907690" cy="163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i="1" dirty="0"/>
          </a:p>
        </p:txBody>
      </p:sp>
      <p:cxnSp>
        <p:nvCxnSpPr>
          <p:cNvPr id="47" name="Straight Connector 46"/>
          <p:cNvCxnSpPr>
            <a:stCxn id="43" idx="0"/>
            <a:endCxn id="43" idx="2"/>
          </p:cNvCxnSpPr>
          <p:nvPr/>
        </p:nvCxnSpPr>
        <p:spPr>
          <a:xfrm>
            <a:off x="5829665" y="5005655"/>
            <a:ext cx="0" cy="16369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46" idx="0"/>
          </p:cNvCxnSpPr>
          <p:nvPr/>
        </p:nvCxnSpPr>
        <p:spPr>
          <a:xfrm flipH="1">
            <a:off x="4921975" y="5169349"/>
            <a:ext cx="453845" cy="3327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 flipH="1">
            <a:off x="6285570" y="5502106"/>
            <a:ext cx="907690" cy="163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i="1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6282599" y="5169349"/>
            <a:ext cx="453846" cy="3327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411200" y="4156618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=0</a:t>
            </a:r>
            <a:endParaRPr lang="en-US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4709312" y="4151974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=1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1959490" y="5158943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</a:t>
            </a:r>
            <a:r>
              <a:rPr lang="en-US" sz="1400" baseline="-25000" dirty="0"/>
              <a:t>1</a:t>
            </a:r>
            <a:r>
              <a:rPr lang="en-US" sz="1400" dirty="0" smtClean="0"/>
              <a:t>=0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4905890" y="5160898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</a:t>
            </a:r>
            <a:r>
              <a:rPr lang="en-US" sz="1400" baseline="-25000" dirty="0"/>
              <a:t>1</a:t>
            </a:r>
            <a:r>
              <a:rPr lang="en-US" sz="1400" dirty="0" smtClean="0"/>
              <a:t>=0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6195429" y="5155038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=1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3286157" y="5156993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=1</a:t>
            </a:r>
            <a:endParaRPr lang="en-US" sz="1400" dirty="0"/>
          </a:p>
        </p:txBody>
      </p:sp>
      <p:sp>
        <p:nvSpPr>
          <p:cNvPr id="58" name="Oval 57"/>
          <p:cNvSpPr/>
          <p:nvPr/>
        </p:nvSpPr>
        <p:spPr>
          <a:xfrm>
            <a:off x="2834715" y="5820509"/>
            <a:ext cx="45719" cy="70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834715" y="6044035"/>
            <a:ext cx="45719" cy="70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834715" y="6267561"/>
            <a:ext cx="45719" cy="70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8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2992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5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Pseudorandomness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Primitives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Pseudorandom functions from PRGs.</a:t>
            </a:r>
            <a:endParaRPr lang="en-US" sz="2000" b="1" dirty="0"/>
          </a:p>
          <a:p>
            <a:endParaRPr lang="en-US" sz="2000" b="1" dirty="0"/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b="1" dirty="0"/>
          </a:p>
          <a:p>
            <a:r>
              <a:rPr lang="en-US" sz="2000" dirty="0"/>
              <a:t>Proof idea [GGM86]:</a:t>
            </a:r>
            <a:endParaRPr lang="en-US" sz="2000" b="1" dirty="0"/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/>
              <a:t>start with a length-doubling PRG </a:t>
            </a:r>
            <a:endParaRPr lang="en-US" sz="2000" i="1" dirty="0"/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/>
              <a:t>define </a:t>
            </a:r>
            <a:r>
              <a:rPr lang="en-US" sz="2000" i="1" dirty="0"/>
              <a:t>G</a:t>
            </a:r>
            <a:r>
              <a:rPr lang="en-US" sz="2000" i="1" baseline="-25000" dirty="0"/>
              <a:t>0</a:t>
            </a:r>
            <a:r>
              <a:rPr lang="en-US" sz="2000" dirty="0"/>
              <a:t> (resp. </a:t>
            </a:r>
            <a:r>
              <a:rPr lang="en-US" sz="2000" i="1" dirty="0"/>
              <a:t>G</a:t>
            </a:r>
            <a:r>
              <a:rPr lang="en-US" sz="2000" i="1" baseline="-25000" dirty="0"/>
              <a:t>1</a:t>
            </a:r>
            <a:r>
              <a:rPr lang="en-US" sz="2000" dirty="0"/>
              <a:t>) to be the first half (resp. second half) of </a:t>
            </a:r>
            <a:r>
              <a:rPr lang="en-US" sz="2000" i="1" dirty="0" smtClean="0"/>
              <a:t>G;</a:t>
            </a:r>
            <a:endParaRPr lang="en-US" sz="2000" i="1" dirty="0"/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/>
              <a:t>define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smtClean="0"/>
              <a:t>now </a:t>
            </a:r>
            <a:r>
              <a:rPr lang="en-US" sz="2000" dirty="0"/>
              <a:t>you need a hybrid argument that works over a binary tree;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/>
              <a:t>caution: extra work needed if adversary has quantum access [Z12].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737195" y="746563"/>
            <a:ext cx="1329100" cy="3172832"/>
            <a:chOff x="10523174" y="2080731"/>
            <a:chExt cx="1329100" cy="3172832"/>
          </a:xfrm>
        </p:grpSpPr>
        <p:sp>
          <p:nvSpPr>
            <p:cNvPr id="9" name="Rectangle 8"/>
            <p:cNvSpPr/>
            <p:nvPr/>
          </p:nvSpPr>
          <p:spPr>
            <a:xfrm>
              <a:off x="10523174" y="2080731"/>
              <a:ext cx="132299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one-way functions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530985" y="2971595"/>
              <a:ext cx="132128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generators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523176" y="3858579"/>
              <a:ext cx="132128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functions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530985" y="4745563"/>
              <a:ext cx="1321289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private-key encryption</a:t>
              </a:r>
            </a:p>
          </p:txBody>
        </p:sp>
        <p:cxnSp>
          <p:nvCxnSpPr>
            <p:cNvPr id="15" name="Straight Arrow Connector 14"/>
            <p:cNvCxnSpPr>
              <a:stCxn id="9" idx="2"/>
              <a:endCxn id="10" idx="0"/>
            </p:cNvCxnSpPr>
            <p:nvPr/>
          </p:nvCxnSpPr>
          <p:spPr>
            <a:xfrm>
              <a:off x="11184671" y="2588734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1176859" y="3477658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1173380" y="4362701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557169" y="1351843"/>
            <a:ext cx="7015443" cy="45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tx1"/>
                </a:solidFill>
              </a:rPr>
              <a:t>Theorem [GGM86, HILL99, Z12]. </a:t>
            </a:r>
            <a:r>
              <a:rPr lang="en-US" sz="2000" dirty="0">
                <a:solidFill>
                  <a:schemeClr val="tx1"/>
                </a:solidFill>
              </a:rPr>
              <a:t>If </a:t>
            </a:r>
            <a:r>
              <a:rPr lang="en-US" sz="2000" dirty="0" smtClean="0">
                <a:solidFill>
                  <a:schemeClr val="tx1"/>
                </a:solidFill>
              </a:rPr>
              <a:t>PRGs exist, </a:t>
            </a:r>
            <a:r>
              <a:rPr lang="en-US" sz="2000" dirty="0">
                <a:solidFill>
                  <a:schemeClr val="tx1"/>
                </a:solidFill>
              </a:rPr>
              <a:t>then so do </a:t>
            </a:r>
            <a:r>
              <a:rPr lang="en-US" sz="2000" dirty="0" smtClean="0">
                <a:solidFill>
                  <a:schemeClr val="tx1"/>
                </a:solidFill>
              </a:rPr>
              <a:t>PRFs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867" y="3926899"/>
            <a:ext cx="4374857" cy="2544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41" y="2706138"/>
            <a:ext cx="2383239" cy="27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0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1855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What’s next?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Primitives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 the next lecture:</a:t>
            </a:r>
          </a:p>
          <a:p>
            <a:endParaRPr lang="en-US" sz="2000" b="1" dirty="0"/>
          </a:p>
          <a:p>
            <a:r>
              <a:rPr lang="en-US" sz="2000" dirty="0"/>
              <a:t>How to use the primitives we discussed to construct </a:t>
            </a:r>
            <a:r>
              <a:rPr lang="en-US" sz="2000" dirty="0" smtClean="0"/>
              <a:t>			encryption </a:t>
            </a:r>
            <a:r>
              <a:rPr lang="en-US" sz="2000" dirty="0"/>
              <a:t>schemes.</a:t>
            </a:r>
          </a:p>
          <a:p>
            <a:endParaRPr lang="en-US" sz="2000" b="1" dirty="0"/>
          </a:p>
          <a:p>
            <a:r>
              <a:rPr lang="en-US" sz="2000" b="1" dirty="0"/>
              <a:t>II. Schemes</a:t>
            </a:r>
          </a:p>
          <a:p>
            <a:pPr marL="800060" lvl="1" indent="-342882">
              <a:buFont typeface="+mj-lt"/>
              <a:buAutoNum type="arabicPeriod"/>
            </a:pPr>
            <a:r>
              <a:rPr lang="en-US" sz="2000" dirty="0"/>
              <a:t>Perfect secrecy</a:t>
            </a:r>
          </a:p>
          <a:p>
            <a:pPr marL="800060" lvl="1" indent="-342882">
              <a:buFont typeface="+mj-lt"/>
              <a:buAutoNum type="arabicPeriod"/>
            </a:pPr>
            <a:r>
              <a:rPr lang="en-US" sz="2000" dirty="0"/>
              <a:t>Private-key encryption</a:t>
            </a:r>
          </a:p>
          <a:p>
            <a:pPr marL="800060" lvl="1" indent="-342882">
              <a:buFont typeface="+mj-lt"/>
              <a:buAutoNum type="arabicPeriod"/>
            </a:pPr>
            <a:r>
              <a:rPr lang="en-US" sz="2000" dirty="0"/>
              <a:t>Public-key encryption</a:t>
            </a:r>
          </a:p>
          <a:p>
            <a:pPr marL="800060" lvl="1" indent="-342882">
              <a:buFont typeface="+mj-lt"/>
              <a:buAutoNum type="arabicPeriod"/>
            </a:pPr>
            <a:r>
              <a:rPr lang="en-US" sz="2000" dirty="0"/>
              <a:t>Open problems</a:t>
            </a:r>
          </a:p>
          <a:p>
            <a:pPr marL="800060" lvl="1" indent="-342882">
              <a:buFont typeface="+mj-lt"/>
              <a:buAutoNum type="arabicPeriod"/>
            </a:pPr>
            <a:endParaRPr lang="en-US" sz="2000" dirty="0" smtClean="0"/>
          </a:p>
          <a:p>
            <a:pPr marL="457178" lvl="1"/>
            <a:r>
              <a:rPr lang="en-US" sz="2800" b="1" dirty="0" smtClean="0"/>
              <a:t>			Thanks</a:t>
            </a:r>
            <a:endParaRPr lang="en-US" sz="28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7737195" y="746563"/>
            <a:ext cx="1329100" cy="3172832"/>
            <a:chOff x="10523174" y="2080731"/>
            <a:chExt cx="1329100" cy="3172832"/>
          </a:xfrm>
        </p:grpSpPr>
        <p:sp>
          <p:nvSpPr>
            <p:cNvPr id="9" name="Rectangle 8"/>
            <p:cNvSpPr/>
            <p:nvPr/>
          </p:nvSpPr>
          <p:spPr>
            <a:xfrm>
              <a:off x="10523174" y="2080731"/>
              <a:ext cx="132299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one-way functions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530985" y="2971595"/>
              <a:ext cx="132128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generators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523176" y="3858579"/>
              <a:ext cx="132128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functions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530985" y="4745563"/>
              <a:ext cx="1321289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private-key encryption</a:t>
              </a:r>
            </a:p>
          </p:txBody>
        </p:sp>
        <p:cxnSp>
          <p:nvCxnSpPr>
            <p:cNvPr id="15" name="Straight Arrow Connector 14"/>
            <p:cNvCxnSpPr>
              <a:stCxn id="9" idx="2"/>
              <a:endCxn id="10" idx="0"/>
            </p:cNvCxnSpPr>
            <p:nvPr/>
          </p:nvCxnSpPr>
          <p:spPr>
            <a:xfrm>
              <a:off x="11184671" y="2588734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1176859" y="3477658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1173380" y="4362701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onut 2"/>
          <p:cNvSpPr/>
          <p:nvPr/>
        </p:nvSpPr>
        <p:spPr>
          <a:xfrm>
            <a:off x="7518138" y="3209615"/>
            <a:ext cx="1747782" cy="914400"/>
          </a:xfrm>
          <a:prstGeom prst="donut">
            <a:avLst>
              <a:gd name="adj" fmla="val 1333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8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98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1911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1. Motivation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Primitives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What do we want?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 smtClean="0"/>
              <a:t>securely transmit data over completely insecure channels;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 smtClean="0"/>
              <a:t>adversary can never learn our messages;</a:t>
            </a:r>
            <a:endParaRPr lang="en-US" sz="2000" dirty="0"/>
          </a:p>
        </p:txBody>
      </p:sp>
      <p:cxnSp>
        <p:nvCxnSpPr>
          <p:cNvPr id="6" name="Straight Arrow Connector 5"/>
          <p:cNvCxnSpPr>
            <a:stCxn id="9" idx="3"/>
          </p:cNvCxnSpPr>
          <p:nvPr/>
        </p:nvCxnSpPr>
        <p:spPr>
          <a:xfrm>
            <a:off x="2805074" y="4721521"/>
            <a:ext cx="3401695" cy="0"/>
          </a:xfrm>
          <a:prstGeom prst="straightConnector1">
            <a:avLst/>
          </a:prstGeom>
          <a:ln w="50800">
            <a:solidFill>
              <a:srgbClr val="C00000"/>
            </a:solidFill>
            <a:headEnd type="none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71908" y="4088501"/>
            <a:ext cx="1533165" cy="126604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b="1" dirty="0"/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66309" y="4267200"/>
            <a:ext cx="9144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800760" y="5354548"/>
            <a:ext cx="1567259" cy="85065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61431" y="6157520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83717" y="4521465"/>
            <a:ext cx="391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93220" y="4521470"/>
            <a:ext cx="707011" cy="40011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Enc</a:t>
            </a:r>
            <a:r>
              <a:rPr lang="en-US" sz="2000" b="1" baseline="-25000" dirty="0" err="1"/>
              <a:t>k</a:t>
            </a:r>
            <a:endParaRPr lang="en-US" sz="2000" b="1" baseline="-25000" dirty="0"/>
          </a:p>
        </p:txBody>
      </p:sp>
      <p:cxnSp>
        <p:nvCxnSpPr>
          <p:cNvPr id="17" name="Straight Arrow Connector 16"/>
          <p:cNvCxnSpPr>
            <a:stCxn id="15" idx="3"/>
          </p:cNvCxnSpPr>
          <p:nvPr/>
        </p:nvCxnSpPr>
        <p:spPr>
          <a:xfrm>
            <a:off x="1675171" y="4721520"/>
            <a:ext cx="201642" cy="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6" idx="3"/>
            <a:endCxn id="9" idx="3"/>
          </p:cNvCxnSpPr>
          <p:nvPr/>
        </p:nvCxnSpPr>
        <p:spPr>
          <a:xfrm>
            <a:off x="2600231" y="4721525"/>
            <a:ext cx="204843" cy="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206768" y="4088501"/>
            <a:ext cx="1533165" cy="126604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b="1" dirty="0"/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98073" y="4515724"/>
            <a:ext cx="391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411612" y="4515726"/>
            <a:ext cx="707011" cy="40011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Dec</a:t>
            </a:r>
            <a:r>
              <a:rPr lang="en-US" sz="2000" b="1" baseline="-25000" dirty="0"/>
              <a:t>k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206768" y="4733827"/>
            <a:ext cx="20484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118621" y="4725204"/>
            <a:ext cx="20484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636889" y="5351667"/>
            <a:ext cx="1567259" cy="85065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Brace 1"/>
          <p:cNvSpPr/>
          <p:nvPr/>
        </p:nvSpPr>
        <p:spPr>
          <a:xfrm>
            <a:off x="6838462" y="1453662"/>
            <a:ext cx="140676" cy="674761"/>
          </a:xfrm>
          <a:prstGeom prst="rightBrac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56100" y="1501096"/>
            <a:ext cx="1699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p</a:t>
            </a:r>
            <a:r>
              <a:rPr lang="en-US" sz="1600" b="1" dirty="0" smtClean="0"/>
              <a:t>ossible with</a:t>
            </a:r>
          </a:p>
          <a:p>
            <a:r>
              <a:rPr lang="en-US" sz="1600" b="1" dirty="0" smtClean="0"/>
              <a:t>“perfect security”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59907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916990"/>
            <a:ext cx="6858000" cy="473697"/>
          </a:xfrm>
        </p:spPr>
        <p:txBody>
          <a:bodyPr>
            <a:normAutofit/>
          </a:bodyPr>
          <a:lstStyle/>
          <a:p>
            <a:r>
              <a:rPr lang="en-US" sz="2700" b="1" dirty="0" smtClean="0">
                <a:latin typeface="Adobe Caslon Pro Bold" panose="0205070206050A020403" pitchFamily="18" charset="0"/>
              </a:rPr>
              <a:t>II. Schemes</a:t>
            </a:r>
            <a:endParaRPr lang="en-US" sz="2700" b="1" dirty="0">
              <a:latin typeface="Adobe Caslon Pro Bold" panose="0205070206050A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719570"/>
            <a:ext cx="6858000" cy="8692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Adobe Caslon Pro Bold" panose="0205070206050A020403" pitchFamily="18" charset="0"/>
              </a:rPr>
              <a:t>Gorjan Alagic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Adobe Caslon Pro Bold" panose="0205070206050A020403" pitchFamily="18" charset="0"/>
              </a:rPr>
              <a:t>Department of Mathematical Sciences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Adobe Caslon Pro Bold" panose="0205070206050A020403" pitchFamily="18" charset="0"/>
              </a:rPr>
              <a:t>University of Copenhagen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94910" y="3380847"/>
            <a:ext cx="8427563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94911" y="2727722"/>
            <a:ext cx="8427563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4910" y="1682488"/>
            <a:ext cx="84275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dobe Caslon Pro Bold" panose="0205070206050A020403" pitchFamily="18" charset="0"/>
              </a:rPr>
              <a:t>Foundations of Cryptography </a:t>
            </a:r>
            <a:endParaRPr lang="en-US" sz="3200" b="1" dirty="0" smtClean="0">
              <a:latin typeface="Adobe Caslon Pro Bold" panose="0205070206050A020403" pitchFamily="18" charset="0"/>
            </a:endParaRPr>
          </a:p>
          <a:p>
            <a:pPr algn="ctr"/>
            <a:r>
              <a:rPr lang="en-US" sz="3200" b="1" dirty="0" smtClean="0">
                <a:latin typeface="Adobe Caslon Pro Bold" panose="0205070206050A020403" pitchFamily="18" charset="0"/>
              </a:rPr>
              <a:t>in </a:t>
            </a:r>
            <a:r>
              <a:rPr lang="en-US" sz="3200" b="1" dirty="0">
                <a:latin typeface="Adobe Caslon Pro Bold" panose="0205070206050A020403" pitchFamily="18" charset="0"/>
              </a:rPr>
              <a:t>the Quantum World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94910" y="1539067"/>
            <a:ext cx="8427563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94909" y="3431516"/>
            <a:ext cx="8427563" cy="0"/>
          </a:xfrm>
          <a:prstGeom prst="line">
            <a:avLst/>
          </a:prstGeom>
          <a:ln w="508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94908" y="1488286"/>
            <a:ext cx="8427563" cy="0"/>
          </a:xfrm>
          <a:prstGeom prst="line">
            <a:avLst/>
          </a:prstGeom>
          <a:ln w="508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595520" y="177347"/>
            <a:ext cx="3461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dobe Caslon Pro Bold" panose="0205070206050A020403" pitchFamily="18" charset="0"/>
              </a:rPr>
              <a:t>CROSSING Winter School 2016</a:t>
            </a:r>
          </a:p>
          <a:p>
            <a:pPr algn="r"/>
            <a:r>
              <a:rPr lang="en-US" dirty="0">
                <a:latin typeface="Adobe Caslon Pro Bold" panose="0205070206050A020403" pitchFamily="18" charset="0"/>
              </a:rPr>
              <a:t>TU Darmstadt</a:t>
            </a:r>
          </a:p>
        </p:txBody>
      </p:sp>
    </p:spTree>
    <p:extLst>
      <p:ext uri="{BB962C8B-B14F-4D97-AF65-F5344CB8AC3E}">
        <p14:creationId xmlns:p14="http://schemas.microsoft.com/office/powerpoint/2010/main" val="176851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Outline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</a:t>
            </a:r>
            <a:r>
              <a:rPr lang="en-US" sz="1200" dirty="0" smtClean="0"/>
              <a:t>Schemes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I. Primitives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Modern crypto: classical vs quantum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Notation, conventions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One-way functions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Pseudorandomness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000" b="1" dirty="0"/>
          </a:p>
          <a:p>
            <a:r>
              <a:rPr lang="en-US" sz="2000" b="1" dirty="0"/>
              <a:t>II. Schemes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Perfect secrecy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Private-key encryption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Public-key encryption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Open problems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4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3188677" y="306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22245" y="2661138"/>
            <a:ext cx="1735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0. Reminder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</a:t>
            </a:r>
            <a:r>
              <a:rPr lang="en-US" sz="1200" dirty="0" smtClean="0"/>
              <a:t> Schemes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7923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1735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0. Reminder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</a:t>
            </a:r>
            <a:r>
              <a:rPr lang="en-US" sz="1200" dirty="0" smtClean="0"/>
              <a:t>Schemes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What do we want: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securely transmit data over completely insecure channels;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one key for </a:t>
            </a:r>
            <a:r>
              <a:rPr lang="en-US" sz="2000" dirty="0" smtClean="0"/>
              <a:t>many </a:t>
            </a:r>
            <a:r>
              <a:rPr lang="en-US" sz="2000" dirty="0"/>
              <a:t>messages (ideally, not exchange keys in person);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a</a:t>
            </a:r>
            <a:r>
              <a:rPr lang="en-US" sz="2000" i="1" dirty="0" smtClean="0"/>
              <a:t>dversaries (and maybe everything) </a:t>
            </a:r>
            <a:r>
              <a:rPr lang="en-US" sz="2000" i="1" dirty="0"/>
              <a:t>can be quantum;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rigorous security proofs.</a:t>
            </a:r>
          </a:p>
        </p:txBody>
      </p:sp>
      <p:cxnSp>
        <p:nvCxnSpPr>
          <p:cNvPr id="13" name="Straight Arrow Connector 12"/>
          <p:cNvCxnSpPr>
            <a:stCxn id="14" idx="3"/>
          </p:cNvCxnSpPr>
          <p:nvPr/>
        </p:nvCxnSpPr>
        <p:spPr>
          <a:xfrm>
            <a:off x="2805074" y="4213521"/>
            <a:ext cx="3401695" cy="0"/>
          </a:xfrm>
          <a:prstGeom prst="straightConnector1">
            <a:avLst/>
          </a:prstGeom>
          <a:ln w="50800">
            <a:solidFill>
              <a:srgbClr val="C00000"/>
            </a:solidFill>
            <a:headEnd type="none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271908" y="3580501"/>
            <a:ext cx="1533165" cy="126604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b="1" dirty="0"/>
              <a:t>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66309" y="3759200"/>
            <a:ext cx="9144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2800760" y="4846548"/>
            <a:ext cx="1567259" cy="85065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83717" y="4013465"/>
            <a:ext cx="391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93220" y="4013470"/>
            <a:ext cx="707011" cy="40011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Enc</a:t>
            </a:r>
            <a:r>
              <a:rPr lang="en-US" sz="2000" b="1" baseline="-25000" dirty="0" err="1"/>
              <a:t>k</a:t>
            </a:r>
            <a:endParaRPr lang="en-US" sz="2000" b="1" baseline="-25000" dirty="0"/>
          </a:p>
        </p:txBody>
      </p:sp>
      <p:cxnSp>
        <p:nvCxnSpPr>
          <p:cNvPr id="20" name="Straight Arrow Connector 19"/>
          <p:cNvCxnSpPr>
            <a:stCxn id="17" idx="3"/>
          </p:cNvCxnSpPr>
          <p:nvPr/>
        </p:nvCxnSpPr>
        <p:spPr>
          <a:xfrm>
            <a:off x="1675171" y="4213520"/>
            <a:ext cx="201642" cy="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8" idx="3"/>
            <a:endCxn id="14" idx="3"/>
          </p:cNvCxnSpPr>
          <p:nvPr/>
        </p:nvCxnSpPr>
        <p:spPr>
          <a:xfrm>
            <a:off x="2600231" y="4213525"/>
            <a:ext cx="204843" cy="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206768" y="3580501"/>
            <a:ext cx="1533165" cy="126604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b="1" dirty="0"/>
              <a:t>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98073" y="4007724"/>
            <a:ext cx="391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411612" y="4007726"/>
            <a:ext cx="707011" cy="40011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Dec</a:t>
            </a:r>
            <a:r>
              <a:rPr lang="en-US" sz="2000" b="1" baseline="-25000" dirty="0"/>
              <a:t>k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206768" y="4225827"/>
            <a:ext cx="20484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118621" y="4217204"/>
            <a:ext cx="20484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636889" y="4843667"/>
            <a:ext cx="1567259" cy="85065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361431" y="5649520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47483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1735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0. Reminder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</a:t>
            </a:r>
            <a:r>
              <a:rPr lang="en-US" sz="1200" dirty="0" smtClean="0"/>
              <a:t>Schemes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What does this theory look like </a:t>
            </a:r>
            <a:r>
              <a:rPr lang="en-US" sz="2000" b="1" dirty="0" err="1" smtClean="0">
                <a:solidFill>
                  <a:srgbClr val="FF0000"/>
                </a:solidFill>
              </a:rPr>
              <a:t>quantumly</a:t>
            </a:r>
            <a:r>
              <a:rPr lang="en-US" sz="2000" b="1" dirty="0" smtClean="0"/>
              <a:t>?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" y="1689626"/>
            <a:ext cx="9102745" cy="22102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333" y="5365110"/>
            <a:ext cx="91027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“Fully-quantum cryptography”</a:t>
            </a:r>
          </a:p>
          <a:p>
            <a:pPr algn="ctr"/>
            <a:r>
              <a:rPr lang="en-US" dirty="0" smtClean="0"/>
              <a:t>quantum cryptography using quantum computers;</a:t>
            </a:r>
          </a:p>
          <a:p>
            <a:pPr algn="ctr"/>
            <a:r>
              <a:rPr lang="en-US" dirty="0"/>
              <a:t>s</a:t>
            </a:r>
            <a:r>
              <a:rPr lang="en-US" dirty="0" smtClean="0"/>
              <a:t>ecure against quantum adversaries.</a:t>
            </a:r>
            <a:endParaRPr lang="en-US" dirty="0"/>
          </a:p>
        </p:txBody>
      </p:sp>
      <p:sp>
        <p:nvSpPr>
          <p:cNvPr id="3" name="Up Arrow Callout 2"/>
          <p:cNvSpPr/>
          <p:nvPr/>
        </p:nvSpPr>
        <p:spPr>
          <a:xfrm>
            <a:off x="1883508" y="3927210"/>
            <a:ext cx="1414584" cy="1246575"/>
          </a:xfrm>
          <a:prstGeom prst="up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q</a:t>
            </a:r>
            <a:r>
              <a:rPr lang="en-US" sz="1600" b="1" dirty="0" smtClean="0">
                <a:solidFill>
                  <a:srgbClr val="FF0000"/>
                </a:solidFill>
              </a:rPr>
              <a:t>uantum</a:t>
            </a:r>
          </a:p>
          <a:p>
            <a:pPr algn="ctr"/>
            <a:r>
              <a:rPr lang="en-US" sz="1600" b="1" dirty="0" smtClean="0"/>
              <a:t>assumptions go here</a:t>
            </a:r>
            <a:endParaRPr lang="en-US" sz="1600" b="1" dirty="0"/>
          </a:p>
        </p:txBody>
      </p:sp>
      <p:sp>
        <p:nvSpPr>
          <p:cNvPr id="9" name="Left Brace 8"/>
          <p:cNvSpPr/>
          <p:nvPr/>
        </p:nvSpPr>
        <p:spPr>
          <a:xfrm rot="5400000">
            <a:off x="2340709" y="93789"/>
            <a:ext cx="242277" cy="3094894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73908" y="1232426"/>
            <a:ext cx="2454030" cy="2658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e</a:t>
            </a:r>
            <a:r>
              <a:rPr lang="en-US" sz="1600" b="1" dirty="0" smtClean="0">
                <a:solidFill>
                  <a:schemeClr val="tx1"/>
                </a:solidFill>
              </a:rPr>
              <a:t>ncrypt quantum data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Left Brace 13"/>
          <p:cNvSpPr/>
          <p:nvPr/>
        </p:nvSpPr>
        <p:spPr>
          <a:xfrm rot="5400000">
            <a:off x="6546201" y="-12856"/>
            <a:ext cx="234785" cy="3319587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435603" y="1234381"/>
            <a:ext cx="2454030" cy="2658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q</a:t>
            </a:r>
            <a:r>
              <a:rPr lang="en-US" sz="1600" b="1" dirty="0" smtClean="0">
                <a:solidFill>
                  <a:schemeClr val="tx1"/>
                </a:solidFill>
              </a:rPr>
              <a:t>uantum functionality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08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1735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0. Reminder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</a:t>
            </a:r>
            <a:r>
              <a:rPr lang="en-US" sz="1200" dirty="0" smtClean="0"/>
              <a:t>Schemes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Notation.</a:t>
            </a: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algorithm: a program in any programming language (formally, circuit model);</a:t>
            </a:r>
            <a:r>
              <a:rPr lang="en-US" sz="2000" b="1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PT: </a:t>
            </a:r>
            <a:r>
              <a:rPr lang="en-US" sz="2000" dirty="0"/>
              <a:t>polynomial-time algorithm where the circuits are </a:t>
            </a:r>
            <a:r>
              <a:rPr lang="en-US" sz="2000" dirty="0" err="1"/>
              <a:t>boolean</a:t>
            </a:r>
            <a:r>
              <a:rPr lang="en-US" sz="2000" dirty="0"/>
              <a:t>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PPT: </a:t>
            </a:r>
            <a:r>
              <a:rPr lang="en-US" sz="2000" dirty="0"/>
              <a:t>PT + circuits are also allowed to ask for some random input bits;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QPT: </a:t>
            </a:r>
            <a:r>
              <a:rPr lang="en-US" sz="2000" dirty="0"/>
              <a:t>PPT + circuits are </a:t>
            </a:r>
            <a:r>
              <a:rPr lang="en-US" sz="2000" dirty="0" smtClean="0"/>
              <a:t>quantum </a:t>
            </a:r>
            <a:r>
              <a:rPr lang="en-US" sz="2000" dirty="0"/>
              <a:t>+ can measure and/or discard qubits;</a:t>
            </a: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poly(n)</a:t>
            </a:r>
            <a:r>
              <a:rPr lang="en-US" sz="2000" dirty="0"/>
              <a:t>: some polynomial function of </a:t>
            </a:r>
            <a:r>
              <a:rPr lang="en-US" sz="2000" i="1" dirty="0"/>
              <a:t>n;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 err="1"/>
              <a:t>negl</a:t>
            </a:r>
            <a:r>
              <a:rPr lang="en-US" sz="2000" i="1" dirty="0"/>
              <a:t>(n)</a:t>
            </a:r>
            <a:r>
              <a:rPr lang="en-US" sz="2000" dirty="0"/>
              <a:t>: some function which is smaller than all inverse-polynomials.	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67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2954" y="804984"/>
            <a:ext cx="850313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Primitives.</a:t>
            </a:r>
            <a:endParaRPr lang="en-US" sz="2000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Assumption</a:t>
            </a:r>
            <a:r>
              <a:rPr lang="en-US" sz="2000" b="1" dirty="0"/>
              <a:t>:</a:t>
            </a:r>
            <a:r>
              <a:rPr lang="en-US" sz="2000" dirty="0"/>
              <a:t> quantum-secure one-way functions (OWFs) exist				</a:t>
            </a:r>
            <a:r>
              <a:rPr lang="en-US" sz="2000" dirty="0" smtClean="0"/>
              <a:t>easy</a:t>
            </a:r>
            <a:r>
              <a:rPr lang="en-US" sz="2000" dirty="0"/>
              <a:t>:			hard: </a:t>
            </a:r>
            <a:endParaRPr lang="en-US" sz="2000" b="1" dirty="0" smtClean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Theorem</a:t>
            </a:r>
            <a:r>
              <a:rPr lang="en-US" sz="2000" b="1" dirty="0"/>
              <a:t>: </a:t>
            </a:r>
            <a:r>
              <a:rPr lang="en-US" sz="2000" dirty="0"/>
              <a:t>OWFs imply pseudorandom generators (PRGs</a:t>
            </a:r>
            <a:r>
              <a:rPr lang="en-US" sz="2000" dirty="0" smtClean="0"/>
              <a:t>):</a:t>
            </a:r>
            <a:endParaRPr lang="en-US" sz="2000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b="1" dirty="0" smtClean="0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1735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0. Reminder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</a:t>
            </a:r>
            <a:r>
              <a:rPr lang="en-US" sz="1200" dirty="0" smtClean="0"/>
              <a:t>Schemes</a:t>
            </a:r>
            <a:endParaRPr lang="en-US" sz="1200" dirty="0"/>
          </a:p>
        </p:txBody>
      </p:sp>
      <p:grpSp>
        <p:nvGrpSpPr>
          <p:cNvPr id="6" name="Group 5"/>
          <p:cNvGrpSpPr/>
          <p:nvPr/>
        </p:nvGrpSpPr>
        <p:grpSpPr>
          <a:xfrm>
            <a:off x="7737195" y="746563"/>
            <a:ext cx="1329100" cy="3172832"/>
            <a:chOff x="10523174" y="2080731"/>
            <a:chExt cx="1329100" cy="3172832"/>
          </a:xfrm>
        </p:grpSpPr>
        <p:sp>
          <p:nvSpPr>
            <p:cNvPr id="9" name="Rectangle 8"/>
            <p:cNvSpPr/>
            <p:nvPr/>
          </p:nvSpPr>
          <p:spPr>
            <a:xfrm>
              <a:off x="10523174" y="2080731"/>
              <a:ext cx="132299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one-way functions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530985" y="2971595"/>
              <a:ext cx="132128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generators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523176" y="3858579"/>
              <a:ext cx="132128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functions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530985" y="4745563"/>
              <a:ext cx="1321289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private-key encryption</a:t>
              </a:r>
            </a:p>
          </p:txBody>
        </p:sp>
        <p:cxnSp>
          <p:nvCxnSpPr>
            <p:cNvPr id="15" name="Straight Arrow Connector 14"/>
            <p:cNvCxnSpPr>
              <a:stCxn id="9" idx="2"/>
              <a:endCxn id="10" idx="0"/>
            </p:cNvCxnSpPr>
            <p:nvPr/>
          </p:nvCxnSpPr>
          <p:spPr>
            <a:xfrm>
              <a:off x="11184671" y="2588734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1176859" y="3477658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1173380" y="4362701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250" y="1605118"/>
            <a:ext cx="1229714" cy="2514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77" y="1604475"/>
            <a:ext cx="1222096" cy="25142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67508" y="2411048"/>
            <a:ext cx="6744677" cy="1101969"/>
            <a:chOff x="867508" y="2696308"/>
            <a:chExt cx="6744677" cy="1101969"/>
          </a:xfrm>
        </p:grpSpPr>
        <p:sp>
          <p:nvSpPr>
            <p:cNvPr id="2" name="Rectangle 1"/>
            <p:cNvSpPr/>
            <p:nvPr/>
          </p:nvSpPr>
          <p:spPr>
            <a:xfrm>
              <a:off x="867508" y="2696308"/>
              <a:ext cx="6744677" cy="110196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PRG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5275" y="2799643"/>
              <a:ext cx="2406095" cy="25295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643" y="3050997"/>
              <a:ext cx="6566095" cy="6201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697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2954" y="804984"/>
            <a:ext cx="850313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Primitives.</a:t>
            </a:r>
            <a:endParaRPr lang="en-US" sz="2000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Assumption</a:t>
            </a:r>
            <a:r>
              <a:rPr lang="en-US" sz="2000" b="1" dirty="0"/>
              <a:t>:</a:t>
            </a:r>
            <a:r>
              <a:rPr lang="en-US" sz="2000" dirty="0"/>
              <a:t> quantum-secure one-way functions (OWFs) exist				</a:t>
            </a:r>
            <a:r>
              <a:rPr lang="en-US" sz="2000" dirty="0" smtClean="0"/>
              <a:t>easy</a:t>
            </a:r>
            <a:r>
              <a:rPr lang="en-US" sz="2000" dirty="0"/>
              <a:t>:			hard: </a:t>
            </a:r>
            <a:endParaRPr lang="en-US" sz="2000" b="1" dirty="0" smtClean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Theorem</a:t>
            </a:r>
            <a:r>
              <a:rPr lang="en-US" sz="2000" b="1" dirty="0"/>
              <a:t>: </a:t>
            </a:r>
            <a:r>
              <a:rPr lang="en-US" sz="2000" dirty="0"/>
              <a:t>OWFs imply pseudorandom generators (PRGs</a:t>
            </a:r>
            <a:r>
              <a:rPr lang="en-US" sz="2000" dirty="0" smtClean="0"/>
              <a:t>):</a:t>
            </a:r>
            <a:endParaRPr lang="en-US" sz="2000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Theorem</a:t>
            </a:r>
            <a:r>
              <a:rPr lang="en-US" sz="2000" b="1" dirty="0"/>
              <a:t>: </a:t>
            </a:r>
            <a:r>
              <a:rPr lang="en-US" sz="2000" dirty="0"/>
              <a:t>PRGs imply pseudorandom functions (PRFs</a:t>
            </a:r>
            <a:r>
              <a:rPr lang="en-US" sz="2000" dirty="0" smtClean="0"/>
              <a:t>):</a:t>
            </a:r>
            <a:endParaRPr lang="en-US" sz="2000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120000"/>
              </a:lnSpc>
            </a:pPr>
            <a:endParaRPr lang="en-US" sz="2000" dirty="0" smtClean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security </a:t>
            </a:r>
            <a:r>
              <a:rPr lang="en-US" sz="2000" dirty="0"/>
              <a:t>against quantum adversaries maintained for all of the above</a:t>
            </a:r>
            <a:r>
              <a:rPr lang="en-US" sz="2000" dirty="0" smtClean="0"/>
              <a:t>;</a:t>
            </a:r>
            <a:endParaRPr lang="en-US" sz="2000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in the case of PRFs, there’s a choice: classical vs quantum oracle access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1735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0. Reminder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</a:t>
            </a:r>
            <a:r>
              <a:rPr lang="en-US" sz="1200" dirty="0" smtClean="0"/>
              <a:t>Schemes</a:t>
            </a:r>
            <a:endParaRPr lang="en-US" sz="1200" dirty="0"/>
          </a:p>
        </p:txBody>
      </p:sp>
      <p:grpSp>
        <p:nvGrpSpPr>
          <p:cNvPr id="6" name="Group 5"/>
          <p:cNvGrpSpPr/>
          <p:nvPr/>
        </p:nvGrpSpPr>
        <p:grpSpPr>
          <a:xfrm>
            <a:off x="7737195" y="746563"/>
            <a:ext cx="1329100" cy="3172832"/>
            <a:chOff x="10523174" y="2080731"/>
            <a:chExt cx="1329100" cy="3172832"/>
          </a:xfrm>
        </p:grpSpPr>
        <p:sp>
          <p:nvSpPr>
            <p:cNvPr id="9" name="Rectangle 8"/>
            <p:cNvSpPr/>
            <p:nvPr/>
          </p:nvSpPr>
          <p:spPr>
            <a:xfrm>
              <a:off x="10523174" y="2080731"/>
              <a:ext cx="132299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one-way functions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530985" y="2971595"/>
              <a:ext cx="132128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generators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523176" y="3858579"/>
              <a:ext cx="132128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functions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530985" y="4745563"/>
              <a:ext cx="1321289" cy="5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private-key encryption</a:t>
              </a:r>
            </a:p>
          </p:txBody>
        </p:sp>
        <p:cxnSp>
          <p:nvCxnSpPr>
            <p:cNvPr id="15" name="Straight Arrow Connector 14"/>
            <p:cNvCxnSpPr>
              <a:stCxn id="9" idx="2"/>
              <a:endCxn id="10" idx="0"/>
            </p:cNvCxnSpPr>
            <p:nvPr/>
          </p:nvCxnSpPr>
          <p:spPr>
            <a:xfrm>
              <a:off x="11184671" y="2588734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1176859" y="3477658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1173380" y="4362701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250" y="1605118"/>
            <a:ext cx="1229714" cy="2514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77" y="1604475"/>
            <a:ext cx="1222096" cy="25142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67508" y="2411048"/>
            <a:ext cx="6744677" cy="1101969"/>
            <a:chOff x="867508" y="2696308"/>
            <a:chExt cx="6744677" cy="1101969"/>
          </a:xfrm>
        </p:grpSpPr>
        <p:sp>
          <p:nvSpPr>
            <p:cNvPr id="2" name="Rectangle 1"/>
            <p:cNvSpPr/>
            <p:nvPr/>
          </p:nvSpPr>
          <p:spPr>
            <a:xfrm>
              <a:off x="867508" y="2696308"/>
              <a:ext cx="6744677" cy="110196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PRG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5275" y="2799643"/>
              <a:ext cx="2406095" cy="25295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643" y="3050997"/>
              <a:ext cx="6566095" cy="620191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869463" y="4212488"/>
            <a:ext cx="6744677" cy="1101969"/>
            <a:chOff x="869463" y="4245708"/>
            <a:chExt cx="6744677" cy="1101969"/>
          </a:xfrm>
        </p:grpSpPr>
        <p:sp>
          <p:nvSpPr>
            <p:cNvPr id="24" name="Rectangle 23"/>
            <p:cNvSpPr/>
            <p:nvPr/>
          </p:nvSpPr>
          <p:spPr>
            <a:xfrm>
              <a:off x="869463" y="4245708"/>
              <a:ext cx="6744677" cy="110196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PRF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3690" y="4341276"/>
              <a:ext cx="3423999" cy="25295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42" y="4610347"/>
              <a:ext cx="6486859" cy="6201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75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3188677" y="306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22245" y="2661138"/>
            <a:ext cx="2408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1. Perfect secrecy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Primitives</a:t>
            </a:r>
          </a:p>
        </p:txBody>
      </p:sp>
    </p:spTree>
    <p:extLst>
      <p:ext uri="{BB962C8B-B14F-4D97-AF65-F5344CB8AC3E}">
        <p14:creationId xmlns:p14="http://schemas.microsoft.com/office/powerpoint/2010/main" val="426778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2408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1. Perfect secrecy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</a:t>
            </a:r>
            <a:r>
              <a:rPr lang="en-US" sz="1200" dirty="0" smtClean="0"/>
              <a:t>Schemes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Encryption schemes, informally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557169" y="1351842"/>
            <a:ext cx="7015443" cy="23213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tx1"/>
                </a:solidFill>
              </a:rPr>
              <a:t>Definition. </a:t>
            </a:r>
            <a:r>
              <a:rPr lang="en-US" sz="2000" dirty="0">
                <a:solidFill>
                  <a:schemeClr val="tx1"/>
                </a:solidFill>
              </a:rPr>
              <a:t>An </a:t>
            </a:r>
            <a:r>
              <a:rPr lang="en-US" sz="2000" i="1" dirty="0">
                <a:solidFill>
                  <a:schemeClr val="tx1"/>
                </a:solidFill>
              </a:rPr>
              <a:t>encryption scheme </a:t>
            </a:r>
            <a:r>
              <a:rPr lang="en-US" sz="2000" dirty="0">
                <a:solidFill>
                  <a:schemeClr val="tx1"/>
                </a:solidFill>
              </a:rPr>
              <a:t>consists of three </a:t>
            </a:r>
            <a:r>
              <a:rPr lang="en-US" sz="2000" dirty="0" smtClean="0">
                <a:solidFill>
                  <a:schemeClr val="tx1"/>
                </a:solidFill>
              </a:rPr>
              <a:t>polynomial-time algorithms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</a:rPr>
              <a:t>KeyGen</a:t>
            </a:r>
            <a:r>
              <a:rPr lang="en-US" sz="2000" dirty="0">
                <a:solidFill>
                  <a:schemeClr val="tx1"/>
                </a:solidFill>
              </a:rPr>
              <a:t>: key generation;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</a:rPr>
              <a:t>Enc</a:t>
            </a:r>
            <a:r>
              <a:rPr lang="en-US" sz="2000" baseline="-25000" dirty="0" err="1">
                <a:solidFill>
                  <a:schemeClr val="tx1"/>
                </a:solidFill>
              </a:rPr>
              <a:t>k</a:t>
            </a:r>
            <a:r>
              <a:rPr lang="en-US" sz="2000" dirty="0">
                <a:solidFill>
                  <a:schemeClr val="tx1"/>
                </a:solidFill>
              </a:rPr>
              <a:t>: encrypt with key </a:t>
            </a:r>
            <a:r>
              <a:rPr lang="en-US" sz="2000" i="1" dirty="0">
                <a:solidFill>
                  <a:schemeClr val="tx1"/>
                </a:solidFill>
              </a:rPr>
              <a:t>k</a:t>
            </a:r>
            <a:r>
              <a:rPr lang="en-US" sz="2000" dirty="0">
                <a:solidFill>
                  <a:schemeClr val="tx1"/>
                </a:solidFill>
              </a:rPr>
              <a:t>;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Dec</a:t>
            </a:r>
            <a:r>
              <a:rPr lang="en-US" sz="2000" baseline="-25000" dirty="0">
                <a:solidFill>
                  <a:schemeClr val="tx1"/>
                </a:solidFill>
              </a:rPr>
              <a:t>k</a:t>
            </a:r>
            <a:r>
              <a:rPr lang="en-US" sz="2000" dirty="0">
                <a:solidFill>
                  <a:schemeClr val="tx1"/>
                </a:solidFill>
              </a:rPr>
              <a:t>: decrypt with key </a:t>
            </a:r>
            <a:r>
              <a:rPr lang="en-US" sz="2000" i="1" dirty="0">
                <a:solidFill>
                  <a:schemeClr val="tx1"/>
                </a:solidFill>
              </a:rPr>
              <a:t>k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such that Dec</a:t>
            </a:r>
            <a:r>
              <a:rPr lang="en-US" sz="2000" baseline="-25000" dirty="0">
                <a:solidFill>
                  <a:schemeClr val="tx1"/>
                </a:solidFill>
              </a:rPr>
              <a:t>k 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dirty="0" err="1">
                <a:solidFill>
                  <a:schemeClr val="tx1"/>
                </a:solidFill>
              </a:rPr>
              <a:t>Enc</a:t>
            </a:r>
            <a:r>
              <a:rPr lang="en-US" sz="2000" baseline="-25000" dirty="0" err="1">
                <a:solidFill>
                  <a:schemeClr val="tx1"/>
                </a:solidFill>
              </a:rPr>
              <a:t>k</a:t>
            </a:r>
            <a:r>
              <a:rPr lang="en-US" sz="2000" baseline="-25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i="1" dirty="0">
                <a:solidFill>
                  <a:schemeClr val="tx1"/>
                </a:solidFill>
              </a:rPr>
              <a:t>m</a:t>
            </a:r>
            <a:r>
              <a:rPr lang="en-US" sz="2000" dirty="0">
                <a:solidFill>
                  <a:schemeClr val="tx1"/>
                </a:solidFill>
              </a:rPr>
              <a:t>)) = </a:t>
            </a:r>
            <a:r>
              <a:rPr lang="en-US" sz="2000" i="1" dirty="0">
                <a:solidFill>
                  <a:schemeClr val="tx1"/>
                </a:solidFill>
              </a:rPr>
              <a:t>m</a:t>
            </a:r>
            <a:r>
              <a:rPr lang="en-US" sz="2000" dirty="0">
                <a:solidFill>
                  <a:schemeClr val="tx1"/>
                </a:solidFill>
              </a:rPr>
              <a:t> for all messages </a:t>
            </a:r>
            <a:r>
              <a:rPr lang="en-US" sz="2000" i="1" dirty="0">
                <a:solidFill>
                  <a:schemeClr val="tx1"/>
                </a:solidFill>
              </a:rPr>
              <a:t>m</a:t>
            </a:r>
            <a:r>
              <a:rPr lang="en-US" sz="2000" dirty="0">
                <a:solidFill>
                  <a:schemeClr val="tx1"/>
                </a:solidFill>
              </a:rPr>
              <a:t> and keys </a:t>
            </a:r>
            <a:r>
              <a:rPr lang="en-US" sz="2000" i="1" dirty="0">
                <a:solidFill>
                  <a:schemeClr val="tx1"/>
                </a:solidFill>
              </a:rPr>
              <a:t>k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39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1911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1. Motivation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Primitives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What do we want?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 smtClean="0"/>
              <a:t>securely transmit data over completely insecure channels;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 smtClean="0"/>
              <a:t>adversary can never learn our messages;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 smtClean="0"/>
              <a:t>one key for transmitting many messages;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 smtClean="0"/>
              <a:t>ideally, don’t need to exchange keys in person;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 smtClean="0"/>
              <a:t>high efficiency;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 smtClean="0"/>
              <a:t>rigorous security proofs.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cxnSp>
        <p:nvCxnSpPr>
          <p:cNvPr id="6" name="Straight Arrow Connector 5"/>
          <p:cNvCxnSpPr>
            <a:stCxn id="9" idx="3"/>
          </p:cNvCxnSpPr>
          <p:nvPr/>
        </p:nvCxnSpPr>
        <p:spPr>
          <a:xfrm>
            <a:off x="2805074" y="4721521"/>
            <a:ext cx="3401695" cy="0"/>
          </a:xfrm>
          <a:prstGeom prst="straightConnector1">
            <a:avLst/>
          </a:prstGeom>
          <a:ln w="50800">
            <a:solidFill>
              <a:srgbClr val="C00000"/>
            </a:solidFill>
            <a:headEnd type="none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71908" y="4088501"/>
            <a:ext cx="1533165" cy="126604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b="1" dirty="0"/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66309" y="4267200"/>
            <a:ext cx="9144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800760" y="5354548"/>
            <a:ext cx="1567259" cy="85065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61431" y="6157520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83717" y="4521465"/>
            <a:ext cx="391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93220" y="4521470"/>
            <a:ext cx="707011" cy="40011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Enc</a:t>
            </a:r>
            <a:r>
              <a:rPr lang="en-US" sz="2000" b="1" baseline="-25000" dirty="0" err="1"/>
              <a:t>k</a:t>
            </a:r>
            <a:endParaRPr lang="en-US" sz="2000" b="1" baseline="-25000" dirty="0"/>
          </a:p>
        </p:txBody>
      </p:sp>
      <p:cxnSp>
        <p:nvCxnSpPr>
          <p:cNvPr id="17" name="Straight Arrow Connector 16"/>
          <p:cNvCxnSpPr>
            <a:stCxn id="15" idx="3"/>
          </p:cNvCxnSpPr>
          <p:nvPr/>
        </p:nvCxnSpPr>
        <p:spPr>
          <a:xfrm>
            <a:off x="1675171" y="4721520"/>
            <a:ext cx="201642" cy="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6" idx="3"/>
            <a:endCxn id="9" idx="3"/>
          </p:cNvCxnSpPr>
          <p:nvPr/>
        </p:nvCxnSpPr>
        <p:spPr>
          <a:xfrm>
            <a:off x="2600231" y="4721525"/>
            <a:ext cx="204843" cy="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206768" y="4088501"/>
            <a:ext cx="1533165" cy="126604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b="1" dirty="0"/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98073" y="4515724"/>
            <a:ext cx="391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411612" y="4515726"/>
            <a:ext cx="707011" cy="40011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Dec</a:t>
            </a:r>
            <a:r>
              <a:rPr lang="en-US" sz="2000" b="1" baseline="-25000" dirty="0"/>
              <a:t>k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206768" y="4733827"/>
            <a:ext cx="20484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118621" y="4725204"/>
            <a:ext cx="20484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636889" y="5351667"/>
            <a:ext cx="1567259" cy="85065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ight Brace 24"/>
          <p:cNvSpPr/>
          <p:nvPr/>
        </p:nvSpPr>
        <p:spPr>
          <a:xfrm>
            <a:off x="6846276" y="1453662"/>
            <a:ext cx="125047" cy="1892940"/>
          </a:xfrm>
          <a:prstGeom prst="rightBrac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056100" y="2136096"/>
            <a:ext cx="1699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p</a:t>
            </a:r>
            <a:r>
              <a:rPr lang="en-US" sz="1600" b="1" dirty="0" smtClean="0"/>
              <a:t>ossible with</a:t>
            </a:r>
          </a:p>
          <a:p>
            <a:r>
              <a:rPr lang="en-US" sz="1600" b="1" dirty="0" smtClean="0"/>
              <a:t>“perfect security”</a:t>
            </a:r>
            <a:endParaRPr lang="en-US" sz="16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7084839" y="2138466"/>
            <a:ext cx="1543509" cy="610175"/>
            <a:chOff x="7211839" y="1630466"/>
            <a:chExt cx="3035173" cy="610175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7211839" y="1630466"/>
              <a:ext cx="3009773" cy="58477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7237239" y="1655866"/>
              <a:ext cx="3009773" cy="58477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062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2408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1. Perfect secrecy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</a:t>
            </a:r>
            <a:r>
              <a:rPr lang="en-US" sz="1200" dirty="0" smtClean="0"/>
              <a:t>Schemes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Encryption schemes, informally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 assume that Alice and Bob share the key </a:t>
            </a:r>
            <a:r>
              <a:rPr lang="en-US" sz="2000" i="1" dirty="0"/>
              <a:t>after</a:t>
            </a:r>
            <a:r>
              <a:rPr lang="en-US" sz="2000" dirty="0"/>
              <a:t> key generation;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message </a:t>
            </a:r>
            <a:r>
              <a:rPr lang="en-US" sz="2000" i="1" dirty="0"/>
              <a:t>m </a:t>
            </a:r>
            <a:r>
              <a:rPr lang="en-US" sz="2000" dirty="0"/>
              <a:t>is called the </a:t>
            </a:r>
            <a:r>
              <a:rPr lang="en-US" sz="2000" i="1" dirty="0"/>
              <a:t>plaintext</a:t>
            </a:r>
            <a:r>
              <a:rPr lang="en-US" sz="20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encrypted message </a:t>
            </a:r>
            <a:r>
              <a:rPr lang="en-US" sz="2000" dirty="0" err="1"/>
              <a:t>Enc</a:t>
            </a:r>
            <a:r>
              <a:rPr lang="en-US" sz="2000" baseline="-25000" dirty="0" err="1"/>
              <a:t>k</a:t>
            </a:r>
            <a:r>
              <a:rPr lang="en-US" sz="2000" baseline="-25000" dirty="0"/>
              <a:t> </a:t>
            </a:r>
            <a:r>
              <a:rPr lang="en-US" sz="2000" dirty="0"/>
              <a:t>(</a:t>
            </a:r>
            <a:r>
              <a:rPr lang="en-US" sz="2000" i="1" dirty="0"/>
              <a:t>m</a:t>
            </a:r>
            <a:r>
              <a:rPr lang="en-US" sz="2000" dirty="0"/>
              <a:t>) is called the </a:t>
            </a:r>
            <a:r>
              <a:rPr lang="en-US" sz="2000" i="1" dirty="0" err="1"/>
              <a:t>ciphertext</a:t>
            </a:r>
            <a:r>
              <a:rPr lang="en-US" sz="2000" i="1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notice: no security requirement yet—only correctness!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7169" y="1351842"/>
            <a:ext cx="7015443" cy="23213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tx1"/>
                </a:solidFill>
              </a:rPr>
              <a:t>Definition. </a:t>
            </a:r>
            <a:r>
              <a:rPr lang="en-US" sz="2000" dirty="0">
                <a:solidFill>
                  <a:schemeClr val="tx1"/>
                </a:solidFill>
              </a:rPr>
              <a:t>An </a:t>
            </a:r>
            <a:r>
              <a:rPr lang="en-US" sz="2000" i="1" dirty="0">
                <a:solidFill>
                  <a:schemeClr val="tx1"/>
                </a:solidFill>
              </a:rPr>
              <a:t>encryption scheme </a:t>
            </a:r>
            <a:r>
              <a:rPr lang="en-US" sz="2000" dirty="0">
                <a:solidFill>
                  <a:schemeClr val="tx1"/>
                </a:solidFill>
              </a:rPr>
              <a:t>consists of three </a:t>
            </a:r>
            <a:r>
              <a:rPr lang="en-US" sz="2000" dirty="0" smtClean="0">
                <a:solidFill>
                  <a:schemeClr val="tx1"/>
                </a:solidFill>
              </a:rPr>
              <a:t>polynomial-time algorithms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</a:rPr>
              <a:t>KeyGen</a:t>
            </a:r>
            <a:r>
              <a:rPr lang="en-US" sz="2000" dirty="0">
                <a:solidFill>
                  <a:schemeClr val="tx1"/>
                </a:solidFill>
              </a:rPr>
              <a:t>: key generation;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</a:rPr>
              <a:t>Enc</a:t>
            </a:r>
            <a:r>
              <a:rPr lang="en-US" sz="2000" baseline="-25000" dirty="0" err="1">
                <a:solidFill>
                  <a:schemeClr val="tx1"/>
                </a:solidFill>
              </a:rPr>
              <a:t>k</a:t>
            </a:r>
            <a:r>
              <a:rPr lang="en-US" sz="2000" dirty="0">
                <a:solidFill>
                  <a:schemeClr val="tx1"/>
                </a:solidFill>
              </a:rPr>
              <a:t>: encrypt with key </a:t>
            </a:r>
            <a:r>
              <a:rPr lang="en-US" sz="2000" i="1" dirty="0">
                <a:solidFill>
                  <a:schemeClr val="tx1"/>
                </a:solidFill>
              </a:rPr>
              <a:t>k</a:t>
            </a:r>
            <a:r>
              <a:rPr lang="en-US" sz="2000" dirty="0">
                <a:solidFill>
                  <a:schemeClr val="tx1"/>
                </a:solidFill>
              </a:rPr>
              <a:t>;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Dec</a:t>
            </a:r>
            <a:r>
              <a:rPr lang="en-US" sz="2000" baseline="-25000" dirty="0">
                <a:solidFill>
                  <a:schemeClr val="tx1"/>
                </a:solidFill>
              </a:rPr>
              <a:t>k</a:t>
            </a:r>
            <a:r>
              <a:rPr lang="en-US" sz="2000" dirty="0">
                <a:solidFill>
                  <a:schemeClr val="tx1"/>
                </a:solidFill>
              </a:rPr>
              <a:t>: decrypt with key </a:t>
            </a:r>
            <a:r>
              <a:rPr lang="en-US" sz="2000" i="1" dirty="0">
                <a:solidFill>
                  <a:schemeClr val="tx1"/>
                </a:solidFill>
              </a:rPr>
              <a:t>k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such that Dec</a:t>
            </a:r>
            <a:r>
              <a:rPr lang="en-US" sz="2000" baseline="-25000" dirty="0">
                <a:solidFill>
                  <a:schemeClr val="tx1"/>
                </a:solidFill>
              </a:rPr>
              <a:t>k 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dirty="0" err="1">
                <a:solidFill>
                  <a:schemeClr val="tx1"/>
                </a:solidFill>
              </a:rPr>
              <a:t>Enc</a:t>
            </a:r>
            <a:r>
              <a:rPr lang="en-US" sz="2000" baseline="-25000" dirty="0" err="1">
                <a:solidFill>
                  <a:schemeClr val="tx1"/>
                </a:solidFill>
              </a:rPr>
              <a:t>k</a:t>
            </a:r>
            <a:r>
              <a:rPr lang="en-US" sz="2000" baseline="-25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i="1" dirty="0">
                <a:solidFill>
                  <a:schemeClr val="tx1"/>
                </a:solidFill>
              </a:rPr>
              <a:t>m</a:t>
            </a:r>
            <a:r>
              <a:rPr lang="en-US" sz="2000" dirty="0">
                <a:solidFill>
                  <a:schemeClr val="tx1"/>
                </a:solidFill>
              </a:rPr>
              <a:t>)) = </a:t>
            </a:r>
            <a:r>
              <a:rPr lang="en-US" sz="2000" i="1" dirty="0">
                <a:solidFill>
                  <a:schemeClr val="tx1"/>
                </a:solidFill>
              </a:rPr>
              <a:t>m</a:t>
            </a:r>
            <a:r>
              <a:rPr lang="en-US" sz="2000" dirty="0">
                <a:solidFill>
                  <a:schemeClr val="tx1"/>
                </a:solidFill>
              </a:rPr>
              <a:t> for all messages </a:t>
            </a:r>
            <a:r>
              <a:rPr lang="en-US" sz="2000" i="1" dirty="0">
                <a:solidFill>
                  <a:schemeClr val="tx1"/>
                </a:solidFill>
              </a:rPr>
              <a:t>m</a:t>
            </a:r>
            <a:r>
              <a:rPr lang="en-US" sz="2000" dirty="0">
                <a:solidFill>
                  <a:schemeClr val="tx1"/>
                </a:solidFill>
              </a:rPr>
              <a:t> and keys </a:t>
            </a:r>
            <a:r>
              <a:rPr lang="en-US" sz="2000" i="1" dirty="0">
                <a:solidFill>
                  <a:schemeClr val="tx1"/>
                </a:solidFill>
              </a:rPr>
              <a:t>k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12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2408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1. Perfect secrecy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</a:t>
            </a:r>
            <a:r>
              <a:rPr lang="en-US" sz="1200" dirty="0" smtClean="0"/>
              <a:t>Schemes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One-time pad encryption.</a:t>
            </a:r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to encrypt, flip each bit of message with probability </a:t>
            </a:r>
            <a:r>
              <a:rPr lang="en-US" sz="2000" dirty="0" smtClean="0"/>
              <a:t>½, as determined </a:t>
            </a:r>
            <a:r>
              <a:rPr lang="en-US" sz="2000" dirty="0"/>
              <a:t>by </a:t>
            </a:r>
            <a:r>
              <a:rPr lang="en-US" sz="2000" i="1" dirty="0"/>
              <a:t>k</a:t>
            </a:r>
            <a:r>
              <a:rPr lang="en-US" sz="20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to decrypt, undo the flips (easy since you know </a:t>
            </a:r>
            <a:r>
              <a:rPr lang="en-US" sz="2000" i="1" dirty="0"/>
              <a:t>k</a:t>
            </a:r>
            <a:r>
              <a:rPr lang="en-US" sz="2000" dirty="0" smtClean="0"/>
              <a:t>);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557169" y="1351842"/>
            <a:ext cx="7015443" cy="17821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tx1"/>
                </a:solidFill>
              </a:rPr>
              <a:t>Definition. </a:t>
            </a:r>
            <a:r>
              <a:rPr lang="en-US" sz="2000" dirty="0">
                <a:solidFill>
                  <a:schemeClr val="tx1"/>
                </a:solidFill>
              </a:rPr>
              <a:t>The </a:t>
            </a:r>
            <a:r>
              <a:rPr lang="en-US" sz="2000" i="1" dirty="0">
                <a:solidFill>
                  <a:schemeClr val="tx1"/>
                </a:solidFill>
              </a:rPr>
              <a:t>one-time pad scheme </a:t>
            </a:r>
            <a:r>
              <a:rPr lang="en-US" sz="2000" dirty="0">
                <a:solidFill>
                  <a:schemeClr val="tx1"/>
                </a:solidFill>
              </a:rPr>
              <a:t>consists of </a:t>
            </a:r>
            <a:r>
              <a:rPr lang="en-US" sz="2000" dirty="0" smtClean="0">
                <a:solidFill>
                  <a:schemeClr val="tx1"/>
                </a:solidFill>
              </a:rPr>
              <a:t>the algorithms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endParaRPr lang="en-US" sz="2000" dirty="0">
              <a:solidFill>
                <a:schemeClr val="tx1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40" y="2055579"/>
            <a:ext cx="3329522" cy="2529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87" y="2374518"/>
            <a:ext cx="2244570" cy="224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835" y="2677771"/>
            <a:ext cx="2012951" cy="2240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3937766" y="2495204"/>
            <a:ext cx="105752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60655" y="2308531"/>
            <a:ext cx="1754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a</a:t>
            </a:r>
            <a:r>
              <a:rPr lang="en-US" sz="1600" b="1" dirty="0" smtClean="0"/>
              <a:t>ddition modulo 2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32217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2408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1. Perfect secrecy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</a:t>
            </a:r>
            <a:r>
              <a:rPr lang="en-US" sz="1200" dirty="0" smtClean="0"/>
              <a:t>Schemes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One-time pad encryption.</a:t>
            </a:r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to encrypt, flip each bit of message with probability </a:t>
            </a:r>
            <a:r>
              <a:rPr lang="en-US" sz="2000" dirty="0" smtClean="0"/>
              <a:t>½, as determined </a:t>
            </a:r>
            <a:r>
              <a:rPr lang="en-US" sz="2000" dirty="0"/>
              <a:t>by </a:t>
            </a:r>
            <a:r>
              <a:rPr lang="en-US" sz="2000" i="1" dirty="0"/>
              <a:t>k</a:t>
            </a:r>
            <a:r>
              <a:rPr lang="en-US" sz="20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to decrypt, undo the flips (easy since you know </a:t>
            </a:r>
            <a:r>
              <a:rPr lang="en-US" sz="2000" i="1" dirty="0"/>
              <a:t>k</a:t>
            </a:r>
            <a:r>
              <a:rPr lang="en-US" sz="2000" dirty="0"/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b="1" i="1" dirty="0"/>
              <a:t>Exercise</a:t>
            </a:r>
            <a:r>
              <a:rPr lang="en-US" sz="2000" i="1" dirty="0"/>
              <a:t>: the </a:t>
            </a:r>
            <a:r>
              <a:rPr lang="en-US" sz="2000" i="1" dirty="0" err="1"/>
              <a:t>ciphertext</a:t>
            </a:r>
            <a:r>
              <a:rPr lang="en-US" sz="2000" i="1" dirty="0"/>
              <a:t> is perfectly </a:t>
            </a:r>
            <a:r>
              <a:rPr lang="en-US" sz="2000" i="1" dirty="0" smtClean="0"/>
              <a:t>random </a:t>
            </a:r>
            <a:r>
              <a:rPr lang="en-US" sz="2000" i="1" dirty="0"/>
              <a:t>to parties completely ignorant of k </a:t>
            </a:r>
            <a:r>
              <a:rPr lang="en-US" sz="2000" i="1" dirty="0" smtClean="0"/>
              <a:t>		(</a:t>
            </a:r>
            <a:r>
              <a:rPr lang="en-US" sz="2000" i="1" dirty="0"/>
              <a:t>perfect secrecy</a:t>
            </a:r>
            <a:r>
              <a:rPr lang="en-US" sz="2000" i="1" dirty="0" smtClean="0"/>
              <a:t>);</a:t>
            </a:r>
            <a:endParaRPr lang="en-US" sz="2000" dirty="0"/>
          </a:p>
          <a:p>
            <a:r>
              <a:rPr lang="en-US" sz="2000" b="1" i="1" dirty="0"/>
              <a:t>Exercise</a:t>
            </a:r>
            <a:r>
              <a:rPr lang="en-US" sz="2000" i="1" dirty="0"/>
              <a:t>: if you try to use the same key twice, Eve will be able to extract </a:t>
            </a:r>
            <a:r>
              <a:rPr lang="en-US" sz="2000" i="1" dirty="0" smtClean="0"/>
              <a:t>		information </a:t>
            </a:r>
            <a:r>
              <a:rPr lang="en-US" sz="2000" i="1" dirty="0"/>
              <a:t>about the plaintexts.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7169" y="1351842"/>
            <a:ext cx="7015443" cy="17821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tx1"/>
                </a:solidFill>
              </a:rPr>
              <a:t>Definition. </a:t>
            </a:r>
            <a:r>
              <a:rPr lang="en-US" sz="2000" dirty="0">
                <a:solidFill>
                  <a:schemeClr val="tx1"/>
                </a:solidFill>
              </a:rPr>
              <a:t>The </a:t>
            </a:r>
            <a:r>
              <a:rPr lang="en-US" sz="2000" i="1" dirty="0">
                <a:solidFill>
                  <a:schemeClr val="tx1"/>
                </a:solidFill>
              </a:rPr>
              <a:t>one-time pad scheme </a:t>
            </a:r>
            <a:r>
              <a:rPr lang="en-US" sz="2000" dirty="0">
                <a:solidFill>
                  <a:schemeClr val="tx1"/>
                </a:solidFill>
              </a:rPr>
              <a:t>consists of </a:t>
            </a:r>
            <a:r>
              <a:rPr lang="en-US" sz="2000" dirty="0" smtClean="0">
                <a:solidFill>
                  <a:schemeClr val="tx1"/>
                </a:solidFill>
              </a:rPr>
              <a:t>the algorithms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endParaRPr lang="en-US" sz="2000" dirty="0">
              <a:solidFill>
                <a:schemeClr val="tx1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40" y="2055579"/>
            <a:ext cx="3329522" cy="2529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87" y="2374518"/>
            <a:ext cx="2244570" cy="224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835" y="2677771"/>
            <a:ext cx="2012951" cy="2240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3937766" y="2495204"/>
            <a:ext cx="105752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60655" y="2308531"/>
            <a:ext cx="1754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a</a:t>
            </a:r>
            <a:r>
              <a:rPr lang="en-US" sz="1600" b="1" dirty="0" smtClean="0"/>
              <a:t>ddition modulo 2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26426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2408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1. Perfect secrecy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Schemes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One-time pad encryption, </a:t>
            </a:r>
            <a:r>
              <a:rPr lang="en-US" sz="2000" b="1" dirty="0" err="1" smtClean="0"/>
              <a:t>quantumly</a:t>
            </a:r>
            <a:r>
              <a:rPr lang="en-US" sz="2000" b="1" dirty="0" smtClean="0"/>
              <a:t>.</a:t>
            </a:r>
            <a:endParaRPr lang="en-US" sz="2000" b="1" dirty="0"/>
          </a:p>
          <a:p>
            <a:endParaRPr lang="en-US" sz="2000" b="1" dirty="0"/>
          </a:p>
          <a:p>
            <a:r>
              <a:rPr lang="en-US" sz="2000" dirty="0" smtClean="0"/>
              <a:t>Does one-time pad encryption work for quantum states? Look at one qubit:</a:t>
            </a:r>
            <a:endParaRPr lang="en-US" sz="2000" dirty="0"/>
          </a:p>
          <a:p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one-time pad applies the </a:t>
            </a:r>
            <a:r>
              <a:rPr lang="en-US" sz="2000" i="1" dirty="0" smtClean="0"/>
              <a:t>X </a:t>
            </a:r>
            <a:r>
              <a:rPr lang="en-US" sz="2000" dirty="0" smtClean="0"/>
              <a:t>gate with probability ½: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what happens to                              ? </a:t>
            </a:r>
            <a:r>
              <a:rPr lang="en-US" sz="2000" dirty="0"/>
              <a:t>P</a:t>
            </a:r>
            <a:r>
              <a:rPr lang="en-US" sz="2000" dirty="0" smtClean="0"/>
              <a:t>roblem: we’re not hiding phases</a:t>
            </a:r>
            <a:r>
              <a:rPr lang="en-US" sz="2000" dirty="0" smtClean="0"/>
              <a:t>;</a:t>
            </a:r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500925"/>
            <a:ext cx="1545143" cy="6339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317629"/>
            <a:ext cx="1546667" cy="25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6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2408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1. Perfect secrecy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Schemes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One-time pad encryption, </a:t>
            </a:r>
            <a:r>
              <a:rPr lang="en-US" sz="2000" b="1" dirty="0" err="1" smtClean="0"/>
              <a:t>quantumly</a:t>
            </a:r>
            <a:r>
              <a:rPr lang="en-US" sz="2000" b="1" dirty="0" smtClean="0"/>
              <a:t>.</a:t>
            </a:r>
            <a:endParaRPr lang="en-US" sz="2000" b="1" dirty="0"/>
          </a:p>
          <a:p>
            <a:endParaRPr lang="en-US" sz="2000" b="1" dirty="0"/>
          </a:p>
          <a:p>
            <a:r>
              <a:rPr lang="en-US" sz="2000" dirty="0" smtClean="0"/>
              <a:t>Does one-time pad encryption work for quantum states? Look at one qubit:</a:t>
            </a:r>
            <a:endParaRPr lang="en-US" sz="2000" dirty="0"/>
          </a:p>
          <a:p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one-time pad applies the </a:t>
            </a:r>
            <a:r>
              <a:rPr lang="en-US" sz="2000" i="1" dirty="0" smtClean="0"/>
              <a:t>X </a:t>
            </a:r>
            <a:r>
              <a:rPr lang="en-US" sz="2000" dirty="0" smtClean="0"/>
              <a:t>gate with probability ½: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what happens to                              ? </a:t>
            </a:r>
            <a:r>
              <a:rPr lang="en-US" sz="2000" dirty="0"/>
              <a:t>P</a:t>
            </a:r>
            <a:r>
              <a:rPr lang="en-US" sz="2000" dirty="0" smtClean="0"/>
              <a:t>roblem: we’re not hiding phases;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solution: with probability ½, also apply a </a:t>
            </a:r>
            <a:r>
              <a:rPr lang="en-US" sz="2000" i="1" dirty="0" smtClean="0"/>
              <a:t>Z: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 smtClean="0"/>
          </a:p>
          <a:p>
            <a:endParaRPr lang="en-US" sz="20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</a:t>
            </a:r>
            <a:r>
              <a:rPr lang="en-US" sz="2000" dirty="0" smtClean="0"/>
              <a:t>eally, we apply a uniformly random element of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(</a:t>
            </a:r>
            <a:r>
              <a:rPr lang="en-US" sz="2000" dirty="0" smtClean="0"/>
              <a:t>note: we needed two bits of randomness.)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500925"/>
            <a:ext cx="1545143" cy="6339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317629"/>
            <a:ext cx="1546667" cy="2544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955" y="4407880"/>
            <a:ext cx="1696000" cy="633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5152295"/>
            <a:ext cx="1319619" cy="25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7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2408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1. Perfect secrecy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Schemes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One-time pad encryption, </a:t>
            </a:r>
            <a:r>
              <a:rPr lang="en-US" sz="2000" b="1" dirty="0" err="1" smtClean="0"/>
              <a:t>quantumly</a:t>
            </a:r>
            <a:r>
              <a:rPr lang="en-US" sz="2000" b="1" dirty="0" smtClean="0"/>
              <a:t>.</a:t>
            </a:r>
            <a:endParaRPr lang="en-US" sz="2000" b="1" dirty="0"/>
          </a:p>
          <a:p>
            <a:endParaRPr lang="en-US" sz="2000" b="1" dirty="0" smtClean="0"/>
          </a:p>
          <a:p>
            <a:r>
              <a:rPr lang="en-US" sz="2000" dirty="0" smtClean="0"/>
              <a:t>Given two bits </a:t>
            </a:r>
            <a:r>
              <a:rPr lang="en-US" sz="2000" i="1" dirty="0" smtClean="0"/>
              <a:t>a</a:t>
            </a:r>
            <a:r>
              <a:rPr lang="en-US" sz="2000" dirty="0" smtClean="0"/>
              <a:t> and </a:t>
            </a:r>
            <a:r>
              <a:rPr lang="en-US" sz="2000" i="1" dirty="0" smtClean="0"/>
              <a:t>b, </a:t>
            </a:r>
            <a:r>
              <a:rPr lang="en-US" sz="2000" dirty="0" smtClean="0"/>
              <a:t>let </a:t>
            </a:r>
            <a:r>
              <a:rPr lang="en-US" sz="2000" i="1" dirty="0" err="1" smtClean="0"/>
              <a:t>P</a:t>
            </a:r>
            <a:r>
              <a:rPr lang="en-US" sz="2000" i="1" baseline="-25000" dirty="0" err="1" smtClean="0"/>
              <a:t>ab</a:t>
            </a:r>
            <a:r>
              <a:rPr lang="en-US" sz="2000" dirty="0" smtClean="0"/>
              <a:t> be the corresponding element of </a:t>
            </a:r>
            <a:endParaRPr lang="en-US" sz="2000" i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557169" y="2240842"/>
            <a:ext cx="7015443" cy="1782127"/>
            <a:chOff x="557169" y="2240842"/>
            <a:chExt cx="7015443" cy="1782127"/>
          </a:xfrm>
        </p:grpSpPr>
        <p:sp>
          <p:nvSpPr>
            <p:cNvPr id="14" name="Rectangle 13"/>
            <p:cNvSpPr/>
            <p:nvPr/>
          </p:nvSpPr>
          <p:spPr>
            <a:xfrm>
              <a:off x="557169" y="2240842"/>
              <a:ext cx="7015443" cy="178212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Definition. </a:t>
              </a:r>
              <a:r>
                <a:rPr lang="en-US" sz="2000" dirty="0">
                  <a:solidFill>
                    <a:schemeClr val="tx1"/>
                  </a:solidFill>
                </a:rPr>
                <a:t>The </a:t>
              </a:r>
              <a:r>
                <a:rPr lang="en-US" sz="2000" i="1" dirty="0" smtClean="0">
                  <a:solidFill>
                    <a:schemeClr val="tx1"/>
                  </a:solidFill>
                </a:rPr>
                <a:t>quantum one-time </a:t>
              </a:r>
              <a:r>
                <a:rPr lang="en-US" sz="2000" i="1" dirty="0">
                  <a:solidFill>
                    <a:schemeClr val="tx1"/>
                  </a:solidFill>
                </a:rPr>
                <a:t>pad </a:t>
              </a:r>
              <a:r>
                <a:rPr lang="en-US" sz="2000" i="1" dirty="0" smtClean="0">
                  <a:solidFill>
                    <a:schemeClr val="tx1"/>
                  </a:solidFill>
                </a:rPr>
                <a:t>(QOTP) scheme </a:t>
              </a:r>
              <a:r>
                <a:rPr lang="en-US" sz="2000" dirty="0">
                  <a:solidFill>
                    <a:schemeClr val="tx1"/>
                  </a:solidFill>
                </a:rPr>
                <a:t>consists of </a:t>
              </a:r>
            </a:p>
            <a:p>
              <a:pPr lvl="1"/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5740" y="2778502"/>
              <a:ext cx="3867426" cy="28647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289" y="3136516"/>
              <a:ext cx="4963044" cy="2560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8837" y="3439768"/>
              <a:ext cx="4943234" cy="256000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15" y="1508370"/>
            <a:ext cx="1319619" cy="25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5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2408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1. Perfect secrecy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Schemes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One-time pad encryption, </a:t>
            </a:r>
            <a:r>
              <a:rPr lang="en-US" sz="2000" b="1" dirty="0" err="1" smtClean="0"/>
              <a:t>quantumly</a:t>
            </a:r>
            <a:r>
              <a:rPr lang="en-US" sz="2000" b="1" dirty="0" smtClean="0"/>
              <a:t>.</a:t>
            </a:r>
            <a:endParaRPr lang="en-US" sz="2000" b="1" dirty="0"/>
          </a:p>
          <a:p>
            <a:endParaRPr lang="en-US" sz="2000" b="1" dirty="0" smtClean="0"/>
          </a:p>
          <a:p>
            <a:r>
              <a:rPr lang="en-US" sz="2000" dirty="0" smtClean="0"/>
              <a:t>Given two bits </a:t>
            </a:r>
            <a:r>
              <a:rPr lang="en-US" sz="2000" i="1" dirty="0" smtClean="0"/>
              <a:t>a</a:t>
            </a:r>
            <a:r>
              <a:rPr lang="en-US" sz="2000" dirty="0" smtClean="0"/>
              <a:t> and </a:t>
            </a:r>
            <a:r>
              <a:rPr lang="en-US" sz="2000" i="1" dirty="0" smtClean="0"/>
              <a:t>b, </a:t>
            </a:r>
            <a:r>
              <a:rPr lang="en-US" sz="2000" dirty="0" smtClean="0"/>
              <a:t>let </a:t>
            </a:r>
            <a:r>
              <a:rPr lang="en-US" sz="2000" i="1" dirty="0" err="1" smtClean="0"/>
              <a:t>P</a:t>
            </a:r>
            <a:r>
              <a:rPr lang="en-US" sz="2000" i="1" baseline="-25000" dirty="0" err="1" smtClean="0"/>
              <a:t>ab</a:t>
            </a:r>
            <a:r>
              <a:rPr lang="en-US" sz="2000" dirty="0" smtClean="0"/>
              <a:t> be the corresponding element of </a:t>
            </a:r>
            <a:endParaRPr lang="en-US" sz="2000" i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dirty="0"/>
          </a:p>
          <a:p>
            <a:r>
              <a:rPr lang="en-US" sz="2000" b="1" i="1" dirty="0"/>
              <a:t>Exercise</a:t>
            </a:r>
            <a:r>
              <a:rPr lang="en-US" sz="2000" i="1" dirty="0"/>
              <a:t>: the </a:t>
            </a:r>
            <a:r>
              <a:rPr lang="en-US" sz="2000" i="1" dirty="0" err="1"/>
              <a:t>ciphertext</a:t>
            </a:r>
            <a:r>
              <a:rPr lang="en-US" sz="2000" i="1" dirty="0"/>
              <a:t> is perfectly </a:t>
            </a:r>
            <a:r>
              <a:rPr lang="en-US" sz="2000" i="1" dirty="0" smtClean="0"/>
              <a:t>random </a:t>
            </a:r>
            <a:r>
              <a:rPr lang="en-US" sz="2000" i="1" dirty="0"/>
              <a:t>to parties completely ignorant of k </a:t>
            </a:r>
            <a:r>
              <a:rPr lang="en-US" sz="2000" i="1" dirty="0" smtClean="0"/>
              <a:t>		(</a:t>
            </a:r>
            <a:r>
              <a:rPr lang="en-US" sz="2000" i="1" dirty="0"/>
              <a:t>perfect secrecy</a:t>
            </a:r>
            <a:r>
              <a:rPr lang="en-US" sz="2000" i="1" dirty="0" smtClean="0"/>
              <a:t>).</a:t>
            </a:r>
            <a:endParaRPr lang="en-US" sz="2000" dirty="0"/>
          </a:p>
          <a:p>
            <a:endParaRPr lang="en-US" sz="2000" b="1" i="1" dirty="0" smtClean="0"/>
          </a:p>
          <a:p>
            <a:r>
              <a:rPr lang="en-US" sz="2000" b="1" i="1" dirty="0" smtClean="0"/>
              <a:t>Exercise</a:t>
            </a:r>
            <a:r>
              <a:rPr lang="en-US" sz="2000" i="1" dirty="0"/>
              <a:t>: if you try to use the same key twice, Eve will be able to extract </a:t>
            </a:r>
            <a:r>
              <a:rPr lang="en-US" sz="2000" i="1" dirty="0" smtClean="0"/>
              <a:t>		information </a:t>
            </a:r>
            <a:r>
              <a:rPr lang="en-US" sz="2000" i="1" dirty="0"/>
              <a:t>about the </a:t>
            </a:r>
            <a:r>
              <a:rPr lang="en-US" sz="2000" i="1" dirty="0" smtClean="0"/>
              <a:t>plaintexts (try classical plaintexts.)</a:t>
            </a:r>
            <a:endParaRPr lang="en-US" sz="2000" i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557169" y="2240842"/>
            <a:ext cx="7015443" cy="1782127"/>
            <a:chOff x="557169" y="2240842"/>
            <a:chExt cx="7015443" cy="1782127"/>
          </a:xfrm>
        </p:grpSpPr>
        <p:sp>
          <p:nvSpPr>
            <p:cNvPr id="14" name="Rectangle 13"/>
            <p:cNvSpPr/>
            <p:nvPr/>
          </p:nvSpPr>
          <p:spPr>
            <a:xfrm>
              <a:off x="557169" y="2240842"/>
              <a:ext cx="7015443" cy="178212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Definition. </a:t>
              </a:r>
              <a:r>
                <a:rPr lang="en-US" sz="2000" dirty="0">
                  <a:solidFill>
                    <a:schemeClr val="tx1"/>
                  </a:solidFill>
                </a:rPr>
                <a:t>The </a:t>
              </a:r>
              <a:r>
                <a:rPr lang="en-US" sz="2000" i="1" dirty="0" smtClean="0">
                  <a:solidFill>
                    <a:schemeClr val="tx1"/>
                  </a:solidFill>
                </a:rPr>
                <a:t>quantum one-time </a:t>
              </a:r>
              <a:r>
                <a:rPr lang="en-US" sz="2000" i="1" dirty="0">
                  <a:solidFill>
                    <a:schemeClr val="tx1"/>
                  </a:solidFill>
                </a:rPr>
                <a:t>pad </a:t>
              </a:r>
              <a:r>
                <a:rPr lang="en-US" sz="2000" i="1" dirty="0" smtClean="0">
                  <a:solidFill>
                    <a:schemeClr val="tx1"/>
                  </a:solidFill>
                </a:rPr>
                <a:t>(QOTP) scheme </a:t>
              </a:r>
              <a:r>
                <a:rPr lang="en-US" sz="2000" dirty="0">
                  <a:solidFill>
                    <a:schemeClr val="tx1"/>
                  </a:solidFill>
                </a:rPr>
                <a:t>consists of </a:t>
              </a:r>
            </a:p>
            <a:p>
              <a:pPr lvl="1"/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5740" y="2778502"/>
              <a:ext cx="3867426" cy="28647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289" y="3136516"/>
              <a:ext cx="4963044" cy="2560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8837" y="3439768"/>
              <a:ext cx="4943234" cy="256000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15" y="1508370"/>
            <a:ext cx="1319619" cy="25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7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2408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1. Perfect secrecy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Schemes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How do I do the first exercise (security of QOTP)?</a:t>
            </a:r>
            <a:endParaRPr lang="en-US" sz="2000" b="1" dirty="0"/>
          </a:p>
          <a:p>
            <a:endParaRPr lang="en-US" sz="2000" b="1" dirty="0"/>
          </a:p>
          <a:p>
            <a:r>
              <a:rPr lang="en-US" sz="2000" dirty="0"/>
              <a:t>How do you prove that the one-time pad is secure? How do you do it </a:t>
            </a:r>
            <a:r>
              <a:rPr lang="en-US" sz="2000" i="1" dirty="0"/>
              <a:t>classically</a:t>
            </a:r>
            <a:r>
              <a:rPr lang="en-US" sz="2000" dirty="0"/>
              <a:t>?</a:t>
            </a:r>
          </a:p>
          <a:p>
            <a:endParaRPr lang="en-US" sz="2000" dirty="0"/>
          </a:p>
          <a:p>
            <a:r>
              <a:rPr lang="en-US" sz="2000" dirty="0" smtClean="0"/>
              <a:t>In the density matrix formalism, the desired property is that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/>
              <a:t>f</a:t>
            </a:r>
            <a:r>
              <a:rPr lang="en-US" sz="2000" dirty="0" smtClean="0"/>
              <a:t>or any </a:t>
            </a:r>
            <a:r>
              <a:rPr lang="en-US" sz="2000" i="1" dirty="0" smtClean="0"/>
              <a:t>n</a:t>
            </a:r>
            <a:r>
              <a:rPr lang="en-US" sz="2000" dirty="0" smtClean="0"/>
              <a:t>-qubit input </a:t>
            </a:r>
            <a:r>
              <a:rPr lang="en-US" sz="2000" dirty="0" smtClean="0"/>
              <a:t>state</a:t>
            </a:r>
            <a:endParaRPr lang="en-US" sz="2000" i="1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635739"/>
            <a:ext cx="2145524" cy="6567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925" y="3706445"/>
            <a:ext cx="173714" cy="166095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5545015" y="2885832"/>
            <a:ext cx="88313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28154" y="2593444"/>
            <a:ext cx="1594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f</a:t>
            </a:r>
            <a:r>
              <a:rPr lang="en-US" sz="1600" b="1" dirty="0" smtClean="0"/>
              <a:t>ully mixed state</a:t>
            </a:r>
          </a:p>
          <a:p>
            <a:r>
              <a:rPr lang="en-US" sz="1600" b="1" dirty="0" smtClean="0"/>
              <a:t>(no information)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61059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2408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1. Perfect secrecy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Schemes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How do I do the first exercise (security of QOTP)?</a:t>
            </a:r>
            <a:endParaRPr lang="en-US" sz="2000" b="1" dirty="0"/>
          </a:p>
          <a:p>
            <a:endParaRPr lang="en-US" sz="2000" b="1" dirty="0"/>
          </a:p>
          <a:p>
            <a:r>
              <a:rPr lang="en-US" sz="2000" dirty="0"/>
              <a:t>How do you prove that the one-time pad is secure? How do you do it </a:t>
            </a:r>
            <a:r>
              <a:rPr lang="en-US" sz="2000" i="1" dirty="0"/>
              <a:t>classically</a:t>
            </a:r>
            <a:r>
              <a:rPr lang="en-US" sz="2000" dirty="0"/>
              <a:t>?</a:t>
            </a:r>
          </a:p>
          <a:p>
            <a:endParaRPr lang="en-US" sz="2000" dirty="0"/>
          </a:p>
          <a:p>
            <a:r>
              <a:rPr lang="en-US" sz="2000" dirty="0" smtClean="0"/>
              <a:t>In the density matrix formalism, the desired property is that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/>
              <a:t>f</a:t>
            </a:r>
            <a:r>
              <a:rPr lang="en-US" sz="2000" dirty="0" smtClean="0"/>
              <a:t>or any </a:t>
            </a:r>
            <a:r>
              <a:rPr lang="en-US" sz="2000" i="1" dirty="0" smtClean="0"/>
              <a:t>n</a:t>
            </a:r>
            <a:r>
              <a:rPr lang="en-US" sz="2000" dirty="0" smtClean="0"/>
              <a:t>-qubit input </a:t>
            </a:r>
            <a:r>
              <a:rPr lang="en-US" sz="2000" dirty="0"/>
              <a:t>state </a:t>
            </a:r>
            <a:r>
              <a:rPr lang="en-US" sz="2000" dirty="0" smtClean="0"/>
              <a:t>     </a:t>
            </a:r>
            <a:r>
              <a:rPr lang="en-US" sz="2000" b="1" i="1" dirty="0"/>
              <a:t>Exercise: </a:t>
            </a:r>
            <a:r>
              <a:rPr lang="en-US" sz="2000" i="1" dirty="0"/>
              <a:t>the Pauli matrices are a one-design.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i="1" dirty="0" smtClean="0"/>
              <a:t>So, any 1-design can be used to encrypt quantum states perfectly.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635739"/>
            <a:ext cx="2145524" cy="6567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925" y="3706445"/>
            <a:ext cx="173714" cy="166095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5545015" y="2885832"/>
            <a:ext cx="88313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28154" y="2593444"/>
            <a:ext cx="1594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f</a:t>
            </a:r>
            <a:r>
              <a:rPr lang="en-US" sz="1600" b="1" dirty="0" smtClean="0"/>
              <a:t>ully mixed state</a:t>
            </a:r>
          </a:p>
          <a:p>
            <a:r>
              <a:rPr lang="en-US" sz="1600" b="1" dirty="0" smtClean="0"/>
              <a:t>(no information)</a:t>
            </a:r>
            <a:endParaRPr lang="en-US" sz="1600" b="1" dirty="0"/>
          </a:p>
        </p:txBody>
      </p:sp>
      <p:sp>
        <p:nvSpPr>
          <p:cNvPr id="21" name="Rectangle 20"/>
          <p:cNvSpPr/>
          <p:nvPr/>
        </p:nvSpPr>
        <p:spPr>
          <a:xfrm>
            <a:off x="557169" y="4225952"/>
            <a:ext cx="7015443" cy="1495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tx1"/>
                </a:solidFill>
              </a:rPr>
              <a:t>Definition. </a:t>
            </a:r>
            <a:r>
              <a:rPr lang="en-US" sz="2000" dirty="0" smtClean="0">
                <a:solidFill>
                  <a:schemeClr val="tx1"/>
                </a:solidFill>
              </a:rPr>
              <a:t>A unitary 1-design is a finite set of </a:t>
            </a:r>
            <a:r>
              <a:rPr lang="en-US" sz="2000" dirty="0" err="1" smtClean="0">
                <a:solidFill>
                  <a:schemeClr val="tx1"/>
                </a:solidFill>
              </a:rPr>
              <a:t>unitaries</a:t>
            </a:r>
            <a:r>
              <a:rPr lang="en-US" sz="2000" dirty="0" smtClean="0">
                <a:solidFill>
                  <a:schemeClr val="tx1"/>
                </a:solidFill>
              </a:rPr>
              <a:t> satisfying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008" y="4187762"/>
            <a:ext cx="1505160" cy="15337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2" y="4755659"/>
            <a:ext cx="3917716" cy="66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9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2408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1. Perfect secrecy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Schemes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How do I do the first exercise (security of QOTP)?</a:t>
            </a:r>
            <a:endParaRPr lang="en-US" sz="2000" b="1" dirty="0"/>
          </a:p>
          <a:p>
            <a:endParaRPr lang="en-US" sz="2000" b="1" dirty="0"/>
          </a:p>
          <a:p>
            <a:r>
              <a:rPr lang="en-US" sz="2000" dirty="0"/>
              <a:t>How do you prove that the one-time pad is secure? How do you do it </a:t>
            </a:r>
            <a:r>
              <a:rPr lang="en-US" sz="2000" i="1" dirty="0"/>
              <a:t>classically</a:t>
            </a:r>
            <a:r>
              <a:rPr lang="en-US" sz="2000" dirty="0"/>
              <a:t>?</a:t>
            </a:r>
          </a:p>
          <a:p>
            <a:endParaRPr lang="en-US" sz="2000" dirty="0"/>
          </a:p>
          <a:p>
            <a:r>
              <a:rPr lang="en-US" sz="2000" dirty="0" smtClean="0"/>
              <a:t>In the density matrix formalism, the desired property is that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/>
              <a:t>f</a:t>
            </a:r>
            <a:r>
              <a:rPr lang="en-US" sz="2000" dirty="0" smtClean="0"/>
              <a:t>or any </a:t>
            </a:r>
            <a:r>
              <a:rPr lang="en-US" sz="2000" i="1" dirty="0" smtClean="0"/>
              <a:t>n</a:t>
            </a:r>
            <a:r>
              <a:rPr lang="en-US" sz="2000" dirty="0" smtClean="0"/>
              <a:t>-qubit input </a:t>
            </a:r>
            <a:r>
              <a:rPr lang="en-US" sz="2000" dirty="0"/>
              <a:t>state </a:t>
            </a:r>
            <a:r>
              <a:rPr lang="en-US" sz="2000" dirty="0" smtClean="0"/>
              <a:t>     </a:t>
            </a:r>
            <a:r>
              <a:rPr lang="en-US" sz="2000" b="1" i="1" dirty="0" smtClean="0"/>
              <a:t>Exercise: </a:t>
            </a:r>
            <a:r>
              <a:rPr lang="en-US" sz="2000" i="1" dirty="0" smtClean="0"/>
              <a:t>the Pauli matrices are a one-design.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i="1" dirty="0" smtClean="0"/>
              <a:t>So, any 1-design can be used to encrypt quantum states perfectly.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635739"/>
            <a:ext cx="2145524" cy="6567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925" y="3706445"/>
            <a:ext cx="173714" cy="166095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5545015" y="2885832"/>
            <a:ext cx="88313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28154" y="2593444"/>
            <a:ext cx="1594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f</a:t>
            </a:r>
            <a:r>
              <a:rPr lang="en-US" sz="1600" b="1" dirty="0" smtClean="0"/>
              <a:t>ully mixed state</a:t>
            </a:r>
          </a:p>
          <a:p>
            <a:r>
              <a:rPr lang="en-US" sz="1600" b="1" dirty="0" smtClean="0"/>
              <a:t>(no information)</a:t>
            </a:r>
            <a:endParaRPr lang="en-US" sz="1600" b="1" dirty="0"/>
          </a:p>
        </p:txBody>
      </p:sp>
      <p:sp>
        <p:nvSpPr>
          <p:cNvPr id="21" name="Rectangle 20"/>
          <p:cNvSpPr/>
          <p:nvPr/>
        </p:nvSpPr>
        <p:spPr>
          <a:xfrm>
            <a:off x="557169" y="4225952"/>
            <a:ext cx="7015443" cy="1495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tx1"/>
                </a:solidFill>
              </a:rPr>
              <a:t>Definition. </a:t>
            </a:r>
            <a:r>
              <a:rPr lang="en-US" sz="2000" dirty="0" smtClean="0">
                <a:solidFill>
                  <a:schemeClr val="tx1"/>
                </a:solidFill>
              </a:rPr>
              <a:t>A unitary 1-design is a finite set of </a:t>
            </a:r>
            <a:r>
              <a:rPr lang="en-US" sz="2000" dirty="0" err="1" smtClean="0">
                <a:solidFill>
                  <a:schemeClr val="tx1"/>
                </a:solidFill>
              </a:rPr>
              <a:t>unitaries</a:t>
            </a:r>
            <a:r>
              <a:rPr lang="en-US" sz="2000" dirty="0" smtClean="0">
                <a:solidFill>
                  <a:schemeClr val="tx1"/>
                </a:solidFill>
              </a:rPr>
              <a:t> satisfying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2" y="4804509"/>
            <a:ext cx="4917335" cy="661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008" y="4187762"/>
            <a:ext cx="1505160" cy="15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6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Outline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Primitives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How do we achieve this?</a:t>
            </a:r>
          </a:p>
          <a:p>
            <a:endParaRPr lang="en-US" sz="2000" b="1" dirty="0" smtClean="0"/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 smtClean="0"/>
              <a:t>start with a well-motivated “hardness assumption” (ala P ≠ NP);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 smtClean="0"/>
              <a:t>give a clear definition of the security requirements;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 smtClean="0"/>
              <a:t>design a scheme together with a rigorous security proof:			</a:t>
            </a:r>
            <a:r>
              <a:rPr lang="en-US" sz="2000" i="1" dirty="0" smtClean="0"/>
              <a:t>if hardness assumption holds, then scheme is secure.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7231149" y="2262573"/>
            <a:ext cx="1508289" cy="4691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assumption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7231149" y="3920640"/>
            <a:ext cx="1508289" cy="6964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encryption</a:t>
            </a:r>
          </a:p>
          <a:p>
            <a:pPr algn="ctr"/>
            <a:r>
              <a:rPr lang="en-US" sz="2000" dirty="0"/>
              <a:t>scheme</a:t>
            </a:r>
          </a:p>
        </p:txBody>
      </p:sp>
      <p:cxnSp>
        <p:nvCxnSpPr>
          <p:cNvPr id="10" name="Straight Arrow Connector 9"/>
          <p:cNvCxnSpPr>
            <a:stCxn id="6" idx="2"/>
          </p:cNvCxnSpPr>
          <p:nvPr/>
        </p:nvCxnSpPr>
        <p:spPr>
          <a:xfrm flipH="1">
            <a:off x="7985293" y="2731682"/>
            <a:ext cx="1" cy="118895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7381976" y="2967350"/>
            <a:ext cx="1244339" cy="5750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security</a:t>
            </a:r>
          </a:p>
          <a:p>
            <a:pPr algn="ctr"/>
            <a:r>
              <a:rPr lang="en-US" dirty="0"/>
              <a:t>proof</a:t>
            </a:r>
          </a:p>
        </p:txBody>
      </p:sp>
    </p:spTree>
    <p:extLst>
      <p:ext uri="{BB962C8B-B14F-4D97-AF65-F5344CB8AC3E}">
        <p14:creationId xmlns:p14="http://schemas.microsoft.com/office/powerpoint/2010/main" val="294094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2408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1. Perfect secrecy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Schemes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Aside: non-malleable encryption.</a:t>
            </a:r>
            <a:endParaRPr lang="en-US" sz="2000" b="1" dirty="0"/>
          </a:p>
          <a:p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</a:t>
            </a:r>
            <a:r>
              <a:rPr lang="en-US" sz="2000" dirty="0" smtClean="0"/>
              <a:t>roblem with OTP: adversary can flip the bits of plaintext, just by flipping the corresponding bits of the </a:t>
            </a:r>
            <a:r>
              <a:rPr lang="en-US" sz="2000" dirty="0" err="1" smtClean="0"/>
              <a:t>ciphertext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disastrous: attacker can intercept bank transmissions and change amounts!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4133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2408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1. Perfect secrecy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Schemes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Aside: non-malleable encryption.</a:t>
            </a:r>
            <a:endParaRPr lang="en-US" sz="2000" b="1" dirty="0"/>
          </a:p>
          <a:p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</a:t>
            </a:r>
            <a:r>
              <a:rPr lang="en-US" sz="2000" dirty="0" smtClean="0"/>
              <a:t>roblem with OTP: adversary can flip the bits of plaintext, just by flipping the corresponding bits of the </a:t>
            </a:r>
            <a:r>
              <a:rPr lang="en-US" sz="2000" dirty="0" err="1" smtClean="0"/>
              <a:t>ciphertext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disastrous: attacker can intercept bank transmissions and change amounts!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i="1" dirty="0" smtClean="0"/>
          </a:p>
          <a:p>
            <a:endParaRPr lang="en-US" sz="2000" i="1" dirty="0"/>
          </a:p>
          <a:p>
            <a:r>
              <a:rPr lang="en-US" sz="2000" b="1" dirty="0" smtClean="0"/>
              <a:t>Example: </a:t>
            </a:r>
            <a:r>
              <a:rPr lang="en-US" sz="2000" dirty="0" smtClean="0"/>
              <a:t>Clifford group:</a:t>
            </a:r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r>
              <a:rPr lang="en-US" sz="2000" dirty="0" smtClean="0"/>
              <a:t>(very important in quantum error correction)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557169" y="2955952"/>
            <a:ext cx="7015443" cy="1495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tx1"/>
                </a:solidFill>
              </a:rPr>
              <a:t>Definition. </a:t>
            </a:r>
            <a:r>
              <a:rPr lang="en-US" sz="2000" dirty="0" smtClean="0">
                <a:solidFill>
                  <a:schemeClr val="tx1"/>
                </a:solidFill>
              </a:rPr>
              <a:t>A unitary 2-design is a finite set of </a:t>
            </a:r>
            <a:r>
              <a:rPr lang="en-US" sz="2000" dirty="0" err="1" smtClean="0">
                <a:solidFill>
                  <a:schemeClr val="tx1"/>
                </a:solidFill>
              </a:rPr>
              <a:t>unitaries</a:t>
            </a:r>
            <a:r>
              <a:rPr lang="en-US" sz="2000" dirty="0" smtClean="0">
                <a:solidFill>
                  <a:schemeClr val="tx1"/>
                </a:solidFill>
              </a:rPr>
              <a:t> satisfying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2" y="3534509"/>
            <a:ext cx="4978287" cy="6613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555" y="4857259"/>
            <a:ext cx="3160381" cy="2529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371" y="5310554"/>
            <a:ext cx="4048761" cy="60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009" y="2966613"/>
            <a:ext cx="1493604" cy="143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7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2408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1. Perfect secrecy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Schemes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Aside: non-malleable encryption.</a:t>
            </a:r>
            <a:endParaRPr lang="en-US" sz="2000" b="1" dirty="0"/>
          </a:p>
          <a:p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</a:t>
            </a:r>
            <a:r>
              <a:rPr lang="en-US" sz="2000" dirty="0" smtClean="0"/>
              <a:t>roblem with OTP: adversary can flip the bits of plaintext, just by flipping the corresponding bits of the </a:t>
            </a:r>
            <a:r>
              <a:rPr lang="en-US" sz="2000" dirty="0" err="1" smtClean="0"/>
              <a:t>ciphertext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disastrous: attacker can intercept bank transmissions and change amounts!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i="1" dirty="0" smtClean="0"/>
          </a:p>
          <a:p>
            <a:endParaRPr lang="en-US" sz="2000" i="1" dirty="0"/>
          </a:p>
          <a:p>
            <a:endParaRPr lang="en-US" sz="2000" i="1" dirty="0" smtClean="0"/>
          </a:p>
          <a:p>
            <a:endParaRPr lang="en-US" sz="2000" i="1" dirty="0"/>
          </a:p>
          <a:p>
            <a:endParaRPr lang="en-US" sz="2000" i="1" dirty="0" smtClean="0"/>
          </a:p>
          <a:p>
            <a:endParaRPr lang="en-US" sz="2000" i="1" dirty="0" smtClean="0"/>
          </a:p>
          <a:p>
            <a:r>
              <a:rPr lang="en-US" sz="2000" dirty="0" smtClean="0"/>
              <a:t>[nontrivial: the output is a non-constant function of the input.]</a:t>
            </a:r>
            <a:r>
              <a:rPr lang="en-US" sz="2000" i="1" dirty="0" smtClean="0"/>
              <a:t> </a:t>
            </a:r>
            <a:endParaRPr lang="en-US" sz="2000" i="1" dirty="0"/>
          </a:p>
        </p:txBody>
      </p:sp>
      <p:sp>
        <p:nvSpPr>
          <p:cNvPr id="21" name="Rectangle 20"/>
          <p:cNvSpPr/>
          <p:nvPr/>
        </p:nvSpPr>
        <p:spPr>
          <a:xfrm>
            <a:off x="557169" y="2955952"/>
            <a:ext cx="7015443" cy="1495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tx1"/>
                </a:solidFill>
              </a:rPr>
              <a:t>Definition. </a:t>
            </a:r>
            <a:r>
              <a:rPr lang="en-US" sz="2000" dirty="0" smtClean="0">
                <a:solidFill>
                  <a:schemeClr val="tx1"/>
                </a:solidFill>
              </a:rPr>
              <a:t>A unitary 2-design is a finite set of </a:t>
            </a:r>
            <a:r>
              <a:rPr lang="en-US" sz="2000" dirty="0" err="1" smtClean="0">
                <a:solidFill>
                  <a:schemeClr val="tx1"/>
                </a:solidFill>
              </a:rPr>
              <a:t>unitaries</a:t>
            </a:r>
            <a:r>
              <a:rPr lang="en-US" sz="2000" dirty="0" smtClean="0">
                <a:solidFill>
                  <a:schemeClr val="tx1"/>
                </a:solidFill>
              </a:rPr>
              <a:t> satisfying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2" y="3534509"/>
            <a:ext cx="4978287" cy="66133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51309" y="4632353"/>
            <a:ext cx="7015443" cy="10885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Theorem [ABW08] (informal). </a:t>
            </a:r>
            <a:r>
              <a:rPr lang="en-US" sz="2000" dirty="0" smtClean="0">
                <a:solidFill>
                  <a:schemeClr val="tx1"/>
                </a:solidFill>
              </a:rPr>
              <a:t>If we encrypt with random elements of a 2-design, then Eve cannot apply nontrivial CPTP maps on the plaintexts.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009" y="2966613"/>
            <a:ext cx="1493604" cy="143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3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3188678" y="3063631"/>
            <a:ext cx="347003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22245" y="2661138"/>
            <a:ext cx="337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  <a:r>
              <a:rPr lang="en-US" sz="2400" b="1" dirty="0" smtClean="0"/>
              <a:t>. Private-key encryption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</a:t>
            </a:r>
            <a:r>
              <a:rPr lang="en-US" sz="1200" dirty="0" smtClean="0"/>
              <a:t>Schemes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4822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5728678" y="523631"/>
            <a:ext cx="330513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337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2. Private-key encryption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</a:t>
            </a:r>
            <a:r>
              <a:rPr lang="en-US" sz="1200" dirty="0" smtClean="0"/>
              <a:t>Schemes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Private-key encryption scheme.</a:t>
            </a:r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 smtClean="0"/>
          </a:p>
          <a:p>
            <a:pPr marL="457200" indent="-457200">
              <a:buFont typeface="+mj-lt"/>
              <a:buAutoNum type="arabicPeriod"/>
            </a:pPr>
            <a:endParaRPr lang="en-US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557169" y="1351842"/>
            <a:ext cx="7015443" cy="23213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tx1"/>
                </a:solidFill>
              </a:rPr>
              <a:t>Definition. </a:t>
            </a:r>
            <a:r>
              <a:rPr lang="en-US" sz="2000" dirty="0">
                <a:solidFill>
                  <a:schemeClr val="tx1"/>
                </a:solidFill>
              </a:rPr>
              <a:t>An </a:t>
            </a:r>
            <a:r>
              <a:rPr lang="en-US" sz="2000" i="1" dirty="0">
                <a:solidFill>
                  <a:schemeClr val="tx1"/>
                </a:solidFill>
              </a:rPr>
              <a:t>encryption scheme </a:t>
            </a:r>
            <a:r>
              <a:rPr lang="en-US" sz="2000" dirty="0">
                <a:solidFill>
                  <a:schemeClr val="tx1"/>
                </a:solidFill>
              </a:rPr>
              <a:t>consists of three polynomial-time algorithms: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</a:rPr>
              <a:t>KeyGen</a:t>
            </a:r>
            <a:r>
              <a:rPr lang="en-US" sz="2000" dirty="0">
                <a:solidFill>
                  <a:schemeClr val="tx1"/>
                </a:solidFill>
              </a:rPr>
              <a:t>: key generation;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</a:rPr>
              <a:t>Enc</a:t>
            </a:r>
            <a:r>
              <a:rPr lang="en-US" sz="2000" baseline="-25000" dirty="0" err="1">
                <a:solidFill>
                  <a:schemeClr val="tx1"/>
                </a:solidFill>
              </a:rPr>
              <a:t>k</a:t>
            </a:r>
            <a:r>
              <a:rPr lang="en-US" sz="2000" dirty="0">
                <a:solidFill>
                  <a:schemeClr val="tx1"/>
                </a:solidFill>
              </a:rPr>
              <a:t>: encrypt with key </a:t>
            </a:r>
            <a:r>
              <a:rPr lang="en-US" sz="2000" i="1" dirty="0">
                <a:solidFill>
                  <a:schemeClr val="tx1"/>
                </a:solidFill>
              </a:rPr>
              <a:t>k</a:t>
            </a:r>
            <a:r>
              <a:rPr lang="en-US" sz="2000" dirty="0">
                <a:solidFill>
                  <a:schemeClr val="tx1"/>
                </a:solidFill>
              </a:rPr>
              <a:t>;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Dec</a:t>
            </a:r>
            <a:r>
              <a:rPr lang="en-US" sz="2000" baseline="-25000" dirty="0">
                <a:solidFill>
                  <a:schemeClr val="tx1"/>
                </a:solidFill>
              </a:rPr>
              <a:t>k</a:t>
            </a:r>
            <a:r>
              <a:rPr lang="en-US" sz="2000" dirty="0">
                <a:solidFill>
                  <a:schemeClr val="tx1"/>
                </a:solidFill>
              </a:rPr>
              <a:t>: decrypt with key </a:t>
            </a:r>
            <a:r>
              <a:rPr lang="en-US" sz="2000" i="1" dirty="0">
                <a:solidFill>
                  <a:schemeClr val="tx1"/>
                </a:solidFill>
              </a:rPr>
              <a:t>k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such that Dec</a:t>
            </a:r>
            <a:r>
              <a:rPr lang="en-US" sz="2000" baseline="-25000" dirty="0">
                <a:solidFill>
                  <a:schemeClr val="tx1"/>
                </a:solidFill>
              </a:rPr>
              <a:t>k 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dirty="0" err="1">
                <a:solidFill>
                  <a:schemeClr val="tx1"/>
                </a:solidFill>
              </a:rPr>
              <a:t>Enc</a:t>
            </a:r>
            <a:r>
              <a:rPr lang="en-US" sz="2000" baseline="-25000" dirty="0" err="1">
                <a:solidFill>
                  <a:schemeClr val="tx1"/>
                </a:solidFill>
              </a:rPr>
              <a:t>k</a:t>
            </a:r>
            <a:r>
              <a:rPr lang="en-US" sz="2000" baseline="-25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i="1" dirty="0">
                <a:solidFill>
                  <a:schemeClr val="tx1"/>
                </a:solidFill>
              </a:rPr>
              <a:t>m</a:t>
            </a:r>
            <a:r>
              <a:rPr lang="en-US" sz="2000" dirty="0">
                <a:solidFill>
                  <a:schemeClr val="tx1"/>
                </a:solidFill>
              </a:rPr>
              <a:t>)) = </a:t>
            </a:r>
            <a:r>
              <a:rPr lang="en-US" sz="2000" i="1" dirty="0">
                <a:solidFill>
                  <a:schemeClr val="tx1"/>
                </a:solidFill>
              </a:rPr>
              <a:t>m</a:t>
            </a:r>
            <a:r>
              <a:rPr lang="en-US" sz="2000" dirty="0">
                <a:solidFill>
                  <a:schemeClr val="tx1"/>
                </a:solidFill>
              </a:rPr>
              <a:t> for all messages </a:t>
            </a:r>
            <a:r>
              <a:rPr lang="en-US" sz="2000" i="1" dirty="0">
                <a:solidFill>
                  <a:schemeClr val="tx1"/>
                </a:solidFill>
              </a:rPr>
              <a:t>m</a:t>
            </a:r>
            <a:r>
              <a:rPr lang="en-US" sz="2000" dirty="0">
                <a:solidFill>
                  <a:schemeClr val="tx1"/>
                </a:solidFill>
              </a:rPr>
              <a:t> and keys </a:t>
            </a:r>
            <a:r>
              <a:rPr lang="en-US" sz="2000" i="1" dirty="0">
                <a:solidFill>
                  <a:schemeClr val="tx1"/>
                </a:solidFill>
              </a:rPr>
              <a:t>k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3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5728678" y="523631"/>
            <a:ext cx="330513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337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2. Private-key encryption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</a:t>
            </a:r>
            <a:r>
              <a:rPr lang="en-US" sz="1200" dirty="0" smtClean="0"/>
              <a:t>Schemes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Private-key encryption scheme.</a:t>
            </a:r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 smtClean="0"/>
          </a:p>
          <a:p>
            <a:r>
              <a:rPr lang="en-US" sz="2000" dirty="0" smtClean="0"/>
              <a:t>Suppose that we now try to send multiple large messages with same key </a:t>
            </a:r>
            <a:r>
              <a:rPr lang="en-US" sz="2000" i="1" dirty="0" smtClean="0"/>
              <a:t>k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How do we argue about security?</a:t>
            </a:r>
          </a:p>
          <a:p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Semantic: </a:t>
            </a:r>
            <a:r>
              <a:rPr lang="en-US" sz="2000" dirty="0" smtClean="0"/>
              <a:t>“regardless </a:t>
            </a:r>
            <a:r>
              <a:rPr lang="en-US" sz="2000" dirty="0"/>
              <a:t>of </a:t>
            </a:r>
            <a:r>
              <a:rPr lang="en-US" sz="2000" dirty="0" smtClean="0"/>
              <a:t>their prior knowledge or their goals, </a:t>
            </a:r>
            <a:r>
              <a:rPr lang="en-US" sz="2000" dirty="0"/>
              <a:t>QPT adversaries cannot benefit from possession of </a:t>
            </a:r>
            <a:r>
              <a:rPr lang="en-US" sz="2000" dirty="0" err="1"/>
              <a:t>ciphertext</a:t>
            </a:r>
            <a:r>
              <a:rPr lang="en-US" sz="2000" dirty="0" smtClean="0"/>
              <a:t>.”</a:t>
            </a:r>
            <a:endParaRPr lang="en-US" sz="2000" b="1" dirty="0"/>
          </a:p>
          <a:p>
            <a:pPr marL="457200" indent="-457200">
              <a:buFont typeface="+mj-lt"/>
              <a:buAutoNum type="arabicPeriod"/>
            </a:pPr>
            <a:endParaRPr lang="en-US" sz="20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Indistinguishability: </a:t>
            </a:r>
            <a:r>
              <a:rPr lang="en-US" sz="2000" dirty="0" smtClean="0"/>
              <a:t>“QPT adversaries cannot distinguish encryptions of different plaintexts.”</a:t>
            </a:r>
          </a:p>
          <a:p>
            <a:pPr marL="457200" indent="-457200">
              <a:buFont typeface="+mj-lt"/>
              <a:buAutoNum type="arabicPeriod"/>
            </a:pPr>
            <a:endParaRPr lang="en-US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557169" y="1351842"/>
            <a:ext cx="7015443" cy="23213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tx1"/>
                </a:solidFill>
              </a:rPr>
              <a:t>Definition. </a:t>
            </a:r>
            <a:r>
              <a:rPr lang="en-US" sz="2000" dirty="0">
                <a:solidFill>
                  <a:schemeClr val="tx1"/>
                </a:solidFill>
              </a:rPr>
              <a:t>An </a:t>
            </a:r>
            <a:r>
              <a:rPr lang="en-US" sz="2000" i="1" dirty="0">
                <a:solidFill>
                  <a:schemeClr val="tx1"/>
                </a:solidFill>
              </a:rPr>
              <a:t>encryption scheme </a:t>
            </a:r>
            <a:r>
              <a:rPr lang="en-US" sz="2000" dirty="0">
                <a:solidFill>
                  <a:schemeClr val="tx1"/>
                </a:solidFill>
              </a:rPr>
              <a:t>consists of three polynomial-time algorithms: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</a:rPr>
              <a:t>KeyGen</a:t>
            </a:r>
            <a:r>
              <a:rPr lang="en-US" sz="2000" dirty="0">
                <a:solidFill>
                  <a:schemeClr val="tx1"/>
                </a:solidFill>
              </a:rPr>
              <a:t>: key generation;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</a:rPr>
              <a:t>Enc</a:t>
            </a:r>
            <a:r>
              <a:rPr lang="en-US" sz="2000" baseline="-25000" dirty="0" err="1">
                <a:solidFill>
                  <a:schemeClr val="tx1"/>
                </a:solidFill>
              </a:rPr>
              <a:t>k</a:t>
            </a:r>
            <a:r>
              <a:rPr lang="en-US" sz="2000" dirty="0">
                <a:solidFill>
                  <a:schemeClr val="tx1"/>
                </a:solidFill>
              </a:rPr>
              <a:t>: encrypt with key </a:t>
            </a:r>
            <a:r>
              <a:rPr lang="en-US" sz="2000" i="1" dirty="0">
                <a:solidFill>
                  <a:schemeClr val="tx1"/>
                </a:solidFill>
              </a:rPr>
              <a:t>k</a:t>
            </a:r>
            <a:r>
              <a:rPr lang="en-US" sz="2000" dirty="0">
                <a:solidFill>
                  <a:schemeClr val="tx1"/>
                </a:solidFill>
              </a:rPr>
              <a:t>;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Dec</a:t>
            </a:r>
            <a:r>
              <a:rPr lang="en-US" sz="2000" baseline="-25000" dirty="0">
                <a:solidFill>
                  <a:schemeClr val="tx1"/>
                </a:solidFill>
              </a:rPr>
              <a:t>k</a:t>
            </a:r>
            <a:r>
              <a:rPr lang="en-US" sz="2000" dirty="0">
                <a:solidFill>
                  <a:schemeClr val="tx1"/>
                </a:solidFill>
              </a:rPr>
              <a:t>: decrypt with key </a:t>
            </a:r>
            <a:r>
              <a:rPr lang="en-US" sz="2000" i="1" dirty="0">
                <a:solidFill>
                  <a:schemeClr val="tx1"/>
                </a:solidFill>
              </a:rPr>
              <a:t>k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such that Dec</a:t>
            </a:r>
            <a:r>
              <a:rPr lang="en-US" sz="2000" baseline="-25000" dirty="0">
                <a:solidFill>
                  <a:schemeClr val="tx1"/>
                </a:solidFill>
              </a:rPr>
              <a:t>k 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dirty="0" err="1">
                <a:solidFill>
                  <a:schemeClr val="tx1"/>
                </a:solidFill>
              </a:rPr>
              <a:t>Enc</a:t>
            </a:r>
            <a:r>
              <a:rPr lang="en-US" sz="2000" baseline="-25000" dirty="0" err="1">
                <a:solidFill>
                  <a:schemeClr val="tx1"/>
                </a:solidFill>
              </a:rPr>
              <a:t>k</a:t>
            </a:r>
            <a:r>
              <a:rPr lang="en-US" sz="2000" baseline="-25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i="1" dirty="0">
                <a:solidFill>
                  <a:schemeClr val="tx1"/>
                </a:solidFill>
              </a:rPr>
              <a:t>m</a:t>
            </a:r>
            <a:r>
              <a:rPr lang="en-US" sz="2000" dirty="0">
                <a:solidFill>
                  <a:schemeClr val="tx1"/>
                </a:solidFill>
              </a:rPr>
              <a:t>)) = </a:t>
            </a:r>
            <a:r>
              <a:rPr lang="en-US" sz="2000" i="1" dirty="0">
                <a:solidFill>
                  <a:schemeClr val="tx1"/>
                </a:solidFill>
              </a:rPr>
              <a:t>m</a:t>
            </a:r>
            <a:r>
              <a:rPr lang="en-US" sz="2000" dirty="0">
                <a:solidFill>
                  <a:schemeClr val="tx1"/>
                </a:solidFill>
              </a:rPr>
              <a:t> for all messages </a:t>
            </a:r>
            <a:r>
              <a:rPr lang="en-US" sz="2000" i="1" dirty="0">
                <a:solidFill>
                  <a:schemeClr val="tx1"/>
                </a:solidFill>
              </a:rPr>
              <a:t>m</a:t>
            </a:r>
            <a:r>
              <a:rPr lang="en-US" sz="2000" dirty="0">
                <a:solidFill>
                  <a:schemeClr val="tx1"/>
                </a:solidFill>
              </a:rPr>
              <a:t> and keys </a:t>
            </a:r>
            <a:r>
              <a:rPr lang="en-US" sz="2000" i="1" dirty="0">
                <a:solidFill>
                  <a:schemeClr val="tx1"/>
                </a:solidFill>
              </a:rPr>
              <a:t>k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68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2954" y="1391138"/>
            <a:ext cx="8393723" cy="35012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728678" y="523631"/>
            <a:ext cx="330513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337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2. Private-key encryption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</a:t>
            </a:r>
            <a:r>
              <a:rPr lang="en-US" sz="1200" dirty="0" smtClean="0"/>
              <a:t>Schemes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Indistinguishability.</a:t>
            </a:r>
          </a:p>
          <a:p>
            <a:endParaRPr lang="en-US" sz="2000" b="1" dirty="0"/>
          </a:p>
          <a:p>
            <a:r>
              <a:rPr lang="en-US" sz="2000" dirty="0" smtClean="0"/>
              <a:t>Defined in terms of a game between a QPT challenger </a:t>
            </a:r>
            <a:r>
              <a:rPr lang="en-US" sz="2000" i="1" dirty="0" smtClean="0"/>
              <a:t>C </a:t>
            </a:r>
            <a:r>
              <a:rPr lang="en-US" sz="2000" dirty="0" smtClean="0"/>
              <a:t>and a QPT adversary </a:t>
            </a:r>
            <a:r>
              <a:rPr lang="en-US" sz="2000" i="1" dirty="0" smtClean="0"/>
              <a:t>A</a:t>
            </a:r>
            <a:r>
              <a:rPr lang="en-US" sz="2000" dirty="0"/>
              <a:t>:</a:t>
            </a:r>
            <a:endParaRPr lang="en-US" sz="2000" dirty="0" smtClean="0"/>
          </a:p>
          <a:p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 </a:t>
            </a:r>
            <a:r>
              <a:rPr lang="en-US" sz="2000" i="1" dirty="0"/>
              <a:t>C</a:t>
            </a:r>
            <a:r>
              <a:rPr lang="en-US" sz="2000" dirty="0" smtClean="0"/>
              <a:t> chooses a key </a:t>
            </a:r>
            <a:r>
              <a:rPr lang="en-US" sz="2000" i="1" dirty="0" smtClean="0"/>
              <a:t>k</a:t>
            </a:r>
            <a:r>
              <a:rPr lang="en-US" sz="2000" dirty="0"/>
              <a:t> </a:t>
            </a:r>
            <a:r>
              <a:rPr lang="en-US" sz="2000" dirty="0" smtClean="0"/>
              <a:t>of length </a:t>
            </a:r>
            <a:r>
              <a:rPr lang="en-US" sz="2000" i="1" dirty="0" smtClean="0"/>
              <a:t>n</a:t>
            </a:r>
            <a:r>
              <a:rPr lang="en-US" sz="20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 </a:t>
            </a:r>
            <a:r>
              <a:rPr lang="en-US" sz="2000" i="1" dirty="0" smtClean="0"/>
              <a:t>A</a:t>
            </a:r>
            <a:r>
              <a:rPr lang="en-US" sz="2000" dirty="0" smtClean="0"/>
              <a:t> chooses a plaintext </a:t>
            </a:r>
            <a:r>
              <a:rPr lang="en-US" sz="2000" i="1" dirty="0" smtClean="0"/>
              <a:t>m</a:t>
            </a:r>
            <a:r>
              <a:rPr lang="en-US" sz="2000" dirty="0" smtClean="0"/>
              <a:t>, and sends it to </a:t>
            </a:r>
            <a:r>
              <a:rPr lang="en-US" sz="2000" i="1" dirty="0" smtClean="0"/>
              <a:t>C</a:t>
            </a:r>
            <a:r>
              <a:rPr lang="en-US" sz="20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 </a:t>
            </a:r>
            <a:r>
              <a:rPr lang="en-US" sz="2000" dirty="0" smtClean="0"/>
              <a:t>C chooses a random bit b, and sends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back to </a:t>
            </a:r>
            <a:r>
              <a:rPr lang="en-US" sz="2000" i="1" dirty="0" smtClean="0"/>
              <a:t>A</a:t>
            </a:r>
            <a:r>
              <a:rPr lang="en-US" sz="2000" dirty="0" smtClean="0"/>
              <a:t>;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000" dirty="0" smtClean="0"/>
              <a:t> </a:t>
            </a:r>
            <a:r>
              <a:rPr lang="en-US" sz="2000" i="1" dirty="0" smtClean="0"/>
              <a:t>A</a:t>
            </a:r>
            <a:r>
              <a:rPr lang="en-US" sz="2000" dirty="0" smtClean="0"/>
              <a:t> outputs a guess </a:t>
            </a:r>
            <a:r>
              <a:rPr lang="en-US" sz="2000" i="1" dirty="0" smtClean="0"/>
              <a:t>b’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We say that scheme is secure if </a:t>
            </a:r>
            <a:r>
              <a:rPr lang="en-US" sz="2000" i="1" dirty="0"/>
              <a:t>b’ = b</a:t>
            </a:r>
            <a:r>
              <a:rPr lang="en-US" sz="2000" dirty="0"/>
              <a:t> with probability ½ + </a:t>
            </a:r>
            <a:r>
              <a:rPr lang="en-US" sz="2000" i="1" dirty="0" err="1"/>
              <a:t>negl</a:t>
            </a:r>
            <a:r>
              <a:rPr lang="en-US" sz="2000" i="1" dirty="0"/>
              <a:t>(n)</a:t>
            </a:r>
            <a:r>
              <a:rPr lang="en-US" sz="2000" dirty="0"/>
              <a:t>;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3112480"/>
            <a:ext cx="3222857" cy="75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5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2954" y="1391138"/>
            <a:ext cx="8393723" cy="35012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728678" y="523631"/>
            <a:ext cx="330513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337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2. Private-key encryption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</a:t>
            </a:r>
            <a:r>
              <a:rPr lang="en-US" sz="1200" dirty="0" smtClean="0"/>
              <a:t>Schemes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Indistinguishability.</a:t>
            </a:r>
          </a:p>
          <a:p>
            <a:endParaRPr lang="en-US" sz="2000" b="1" dirty="0"/>
          </a:p>
          <a:p>
            <a:r>
              <a:rPr lang="en-US" sz="2000" dirty="0" smtClean="0"/>
              <a:t>Defined in terms of a game between a QPT challenger </a:t>
            </a:r>
            <a:r>
              <a:rPr lang="en-US" sz="2000" i="1" dirty="0" smtClean="0"/>
              <a:t>C </a:t>
            </a:r>
            <a:r>
              <a:rPr lang="en-US" sz="2000" dirty="0" smtClean="0"/>
              <a:t>and a QPT adversary </a:t>
            </a:r>
            <a:r>
              <a:rPr lang="en-US" sz="2000" i="1" dirty="0" smtClean="0"/>
              <a:t>A</a:t>
            </a:r>
            <a:r>
              <a:rPr lang="en-US" sz="2000" dirty="0"/>
              <a:t>:</a:t>
            </a:r>
            <a:endParaRPr lang="en-US" sz="2000" dirty="0" smtClean="0"/>
          </a:p>
          <a:p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 </a:t>
            </a:r>
            <a:r>
              <a:rPr lang="en-US" sz="2000" i="1" dirty="0"/>
              <a:t>C</a:t>
            </a:r>
            <a:r>
              <a:rPr lang="en-US" sz="2000" dirty="0" smtClean="0"/>
              <a:t> chooses a key </a:t>
            </a:r>
            <a:r>
              <a:rPr lang="en-US" sz="2000" i="1" dirty="0" smtClean="0"/>
              <a:t>k</a:t>
            </a:r>
            <a:r>
              <a:rPr lang="en-US" sz="2000" dirty="0"/>
              <a:t> </a:t>
            </a:r>
            <a:r>
              <a:rPr lang="en-US" sz="2000" dirty="0" smtClean="0"/>
              <a:t>of length </a:t>
            </a:r>
            <a:r>
              <a:rPr lang="en-US" sz="2000" i="1" dirty="0" smtClean="0"/>
              <a:t>n</a:t>
            </a:r>
            <a:r>
              <a:rPr lang="en-US" sz="20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 </a:t>
            </a:r>
            <a:r>
              <a:rPr lang="en-US" sz="2000" i="1" dirty="0" smtClean="0"/>
              <a:t>A</a:t>
            </a:r>
            <a:r>
              <a:rPr lang="en-US" sz="2000" dirty="0" smtClean="0"/>
              <a:t> chooses a plaintext </a:t>
            </a:r>
            <a:r>
              <a:rPr lang="en-US" sz="2000" i="1" dirty="0" smtClean="0"/>
              <a:t>m</a:t>
            </a:r>
            <a:r>
              <a:rPr lang="en-US" sz="2000" dirty="0" smtClean="0"/>
              <a:t>, and sends it to </a:t>
            </a:r>
            <a:r>
              <a:rPr lang="en-US" sz="2000" i="1" dirty="0" smtClean="0"/>
              <a:t>C</a:t>
            </a:r>
            <a:r>
              <a:rPr lang="en-US" sz="20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 </a:t>
            </a:r>
            <a:r>
              <a:rPr lang="en-US" sz="2000" dirty="0" smtClean="0"/>
              <a:t>C chooses a random bit b, and sends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back to </a:t>
            </a:r>
            <a:r>
              <a:rPr lang="en-US" sz="2000" i="1" dirty="0" smtClean="0"/>
              <a:t>A</a:t>
            </a:r>
            <a:r>
              <a:rPr lang="en-US" sz="2000" dirty="0" smtClean="0"/>
              <a:t>;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000" dirty="0" smtClean="0"/>
              <a:t> </a:t>
            </a:r>
            <a:r>
              <a:rPr lang="en-US" sz="2000" i="1" dirty="0" smtClean="0"/>
              <a:t>A</a:t>
            </a:r>
            <a:r>
              <a:rPr lang="en-US" sz="2000" dirty="0" smtClean="0"/>
              <a:t> outputs a guess </a:t>
            </a:r>
            <a:r>
              <a:rPr lang="en-US" sz="2000" i="1" dirty="0" smtClean="0"/>
              <a:t>b’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We say that scheme is secure if </a:t>
            </a:r>
            <a:r>
              <a:rPr lang="en-US" sz="2000" i="1" dirty="0" smtClean="0"/>
              <a:t>b’ = b</a:t>
            </a:r>
            <a:r>
              <a:rPr lang="en-US" sz="2000" dirty="0"/>
              <a:t> </a:t>
            </a:r>
            <a:r>
              <a:rPr lang="en-US" sz="2000" dirty="0" smtClean="0"/>
              <a:t>with probability ½ + </a:t>
            </a:r>
            <a:r>
              <a:rPr lang="en-US" sz="2000" i="1" dirty="0" err="1" smtClean="0"/>
              <a:t>negl</a:t>
            </a:r>
            <a:r>
              <a:rPr lang="en-US" sz="2000" i="1" dirty="0" smtClean="0"/>
              <a:t>(n)</a:t>
            </a:r>
            <a:r>
              <a:rPr lang="en-US" sz="2000" dirty="0" smtClean="0"/>
              <a:t>;</a:t>
            </a:r>
          </a:p>
          <a:p>
            <a:endParaRPr lang="en-US" sz="2000" dirty="0"/>
          </a:p>
          <a:p>
            <a:r>
              <a:rPr lang="en-US" sz="2000" b="1" i="1" dirty="0" smtClean="0"/>
              <a:t>Flexible definition: </a:t>
            </a:r>
            <a:r>
              <a:rPr lang="en-US" sz="2000" i="1" dirty="0" smtClean="0"/>
              <a:t>works in the purely classical setting, can be adapted to the post-quantum setting, and to the fully-quantum setting.</a:t>
            </a:r>
            <a:endParaRPr lang="en-US" sz="2000" b="1" i="1" dirty="0" smtClean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3112480"/>
            <a:ext cx="3222857" cy="75885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35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82954" y="1168399"/>
            <a:ext cx="8393723" cy="21622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728678" y="523631"/>
            <a:ext cx="330513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337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2. Private-key encryption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</a:t>
            </a:r>
            <a:r>
              <a:rPr lang="en-US" sz="1200" dirty="0" smtClean="0"/>
              <a:t>Schemes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Indistinguishability.</a:t>
            </a:r>
            <a:endParaRPr lang="en-US" sz="2000" b="1" dirty="0"/>
          </a:p>
          <a:p>
            <a:r>
              <a:rPr lang="en-US" sz="2000" dirty="0" smtClean="0"/>
              <a:t>Defined in terms of a game between a QPT challenger </a:t>
            </a:r>
            <a:r>
              <a:rPr lang="en-US" sz="2000" i="1" dirty="0" smtClean="0"/>
              <a:t>C </a:t>
            </a:r>
            <a:r>
              <a:rPr lang="en-US" sz="2000" dirty="0" smtClean="0"/>
              <a:t>and a QPT adversary </a:t>
            </a:r>
            <a:r>
              <a:rPr lang="en-US" sz="2000" i="1" dirty="0" smtClean="0"/>
              <a:t>A</a:t>
            </a:r>
            <a:r>
              <a:rPr lang="en-US" sz="2000" dirty="0" smtClean="0"/>
              <a:t>: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 </a:t>
            </a:r>
            <a:r>
              <a:rPr lang="en-US" sz="2000" i="1" dirty="0"/>
              <a:t>C</a:t>
            </a:r>
            <a:r>
              <a:rPr lang="en-US" sz="2000" dirty="0" smtClean="0"/>
              <a:t> chooses a key </a:t>
            </a:r>
            <a:r>
              <a:rPr lang="en-US" sz="2000" i="1" dirty="0" smtClean="0"/>
              <a:t>k</a:t>
            </a:r>
            <a:r>
              <a:rPr lang="en-US" sz="2000" dirty="0"/>
              <a:t> </a:t>
            </a:r>
            <a:r>
              <a:rPr lang="en-US" sz="2000" dirty="0" smtClean="0"/>
              <a:t>of length </a:t>
            </a:r>
            <a:r>
              <a:rPr lang="en-US" sz="2000" i="1" dirty="0" smtClean="0"/>
              <a:t>n</a:t>
            </a:r>
            <a:r>
              <a:rPr lang="en-US" sz="20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 </a:t>
            </a:r>
            <a:r>
              <a:rPr lang="en-US" sz="2000" i="1" dirty="0" smtClean="0"/>
              <a:t>A</a:t>
            </a:r>
            <a:r>
              <a:rPr lang="en-US" sz="2000" dirty="0" smtClean="0"/>
              <a:t> chooses a plaintext </a:t>
            </a:r>
            <a:r>
              <a:rPr lang="en-US" sz="2000" i="1" dirty="0" smtClean="0"/>
              <a:t>m</a:t>
            </a:r>
            <a:r>
              <a:rPr lang="en-US" sz="2000" dirty="0" smtClean="0"/>
              <a:t>, and sends it to </a:t>
            </a:r>
            <a:r>
              <a:rPr lang="en-US" sz="2000" i="1" dirty="0" smtClean="0"/>
              <a:t>C</a:t>
            </a:r>
            <a:r>
              <a:rPr lang="en-US" sz="20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 </a:t>
            </a:r>
            <a:r>
              <a:rPr lang="en-US" sz="2000" dirty="0" smtClean="0"/>
              <a:t>C chooses a random bit b, and sends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back to </a:t>
            </a:r>
            <a:r>
              <a:rPr lang="en-US" sz="2000" i="1" dirty="0" smtClean="0"/>
              <a:t>A</a:t>
            </a:r>
            <a:r>
              <a:rPr lang="en-US" sz="2000" dirty="0" smtClean="0"/>
              <a:t>;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000" dirty="0" smtClean="0"/>
              <a:t> </a:t>
            </a:r>
            <a:r>
              <a:rPr lang="en-US" sz="2000" i="1" dirty="0" smtClean="0"/>
              <a:t>A</a:t>
            </a:r>
            <a:r>
              <a:rPr lang="en-US" sz="2000" dirty="0" smtClean="0"/>
              <a:t> outputs a guess </a:t>
            </a:r>
            <a:r>
              <a:rPr lang="en-US" sz="2000" i="1" dirty="0" smtClean="0"/>
              <a:t>b’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We say that scheme is secure if </a:t>
            </a:r>
            <a:r>
              <a:rPr lang="en-US" sz="2000" i="1" dirty="0" smtClean="0"/>
              <a:t>b’ = b</a:t>
            </a:r>
            <a:r>
              <a:rPr lang="en-US" sz="2000" dirty="0"/>
              <a:t> </a:t>
            </a:r>
            <a:r>
              <a:rPr lang="en-US" sz="2000" dirty="0" smtClean="0"/>
              <a:t>with probability ½ + </a:t>
            </a:r>
            <a:r>
              <a:rPr lang="en-US" sz="2000" i="1" dirty="0" err="1" smtClean="0"/>
              <a:t>negl</a:t>
            </a:r>
            <a:r>
              <a:rPr lang="en-US" sz="2000" i="1" dirty="0" smtClean="0"/>
              <a:t>(n)</a:t>
            </a:r>
            <a:r>
              <a:rPr lang="en-US" sz="2000" dirty="0" smtClean="0"/>
              <a:t>;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00110"/>
            <a:ext cx="5936153" cy="22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Brace 9"/>
          <p:cNvSpPr/>
          <p:nvPr/>
        </p:nvSpPr>
        <p:spPr>
          <a:xfrm rot="5400000">
            <a:off x="2360676" y="5232378"/>
            <a:ext cx="155448" cy="762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 rot="5400000">
            <a:off x="3884676" y="5156178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 rot="5400000">
            <a:off x="5180076" y="5156178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 rot="5400000">
            <a:off x="6475476" y="5232378"/>
            <a:ext cx="155448" cy="762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42164" y="5688053"/>
            <a:ext cx="1582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generate plaintext</a:t>
            </a:r>
          </a:p>
          <a:p>
            <a:pPr algn="ctr"/>
            <a:r>
              <a:rPr lang="en-US" sz="1400" b="1" dirty="0" smtClean="0"/>
              <a:t>and some side info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256809" y="5688053"/>
            <a:ext cx="1418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d</a:t>
            </a:r>
            <a:r>
              <a:rPr lang="en-US" sz="1400" b="1" dirty="0" smtClean="0"/>
              <a:t>iscard plaintext</a:t>
            </a:r>
          </a:p>
          <a:p>
            <a:pPr algn="ctr"/>
            <a:r>
              <a:rPr lang="en-US" sz="1400" b="1" dirty="0"/>
              <a:t>w</a:t>
            </a:r>
            <a:r>
              <a:rPr lang="en-US" sz="1400" b="1" dirty="0" smtClean="0"/>
              <a:t>ith prob. 1/2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877141" y="5688053"/>
            <a:ext cx="753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encrypt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72200" y="5681757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d</a:t>
            </a:r>
            <a:r>
              <a:rPr lang="en-US" sz="1400" b="1" dirty="0" smtClean="0"/>
              <a:t>id we </a:t>
            </a:r>
          </a:p>
          <a:p>
            <a:pPr algn="ctr"/>
            <a:r>
              <a:rPr lang="en-US" sz="1400" b="1" dirty="0" smtClean="0"/>
              <a:t>discard?</a:t>
            </a:r>
            <a:endParaRPr lang="en-US" sz="1400" b="1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414585" y="4398108"/>
            <a:ext cx="945661" cy="343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406769" y="4351215"/>
            <a:ext cx="4822093" cy="390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45945" y="4616945"/>
            <a:ext cx="1063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a</a:t>
            </a:r>
            <a:r>
              <a:rPr lang="en-US" sz="1400" b="1" dirty="0" smtClean="0"/>
              <a:t>dversary </a:t>
            </a:r>
            <a:r>
              <a:rPr lang="en-US" sz="1400" b="1" i="1" dirty="0" smtClean="0"/>
              <a:t>A</a:t>
            </a:r>
            <a:endParaRPr lang="en-US" sz="1400" b="1" i="1" dirty="0"/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60" y="1858110"/>
            <a:ext cx="3222857" cy="75885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088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95110"/>
            <a:ext cx="5936153" cy="22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Brace 9"/>
          <p:cNvSpPr/>
          <p:nvPr/>
        </p:nvSpPr>
        <p:spPr>
          <a:xfrm rot="5400000">
            <a:off x="2360676" y="3327378"/>
            <a:ext cx="155448" cy="762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 rot="5400000">
            <a:off x="3884676" y="3251178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 rot="5400000">
            <a:off x="5180076" y="3251178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 rot="5400000">
            <a:off x="6475476" y="3327378"/>
            <a:ext cx="155448" cy="762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42164" y="3783053"/>
            <a:ext cx="1582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generate plaintext</a:t>
            </a:r>
          </a:p>
          <a:p>
            <a:pPr algn="ctr"/>
            <a:r>
              <a:rPr lang="en-US" sz="1400" b="1" dirty="0" smtClean="0"/>
              <a:t>and some side info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256809" y="3783053"/>
            <a:ext cx="1418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d</a:t>
            </a:r>
            <a:r>
              <a:rPr lang="en-US" sz="1400" b="1" dirty="0" smtClean="0"/>
              <a:t>iscard plaintext</a:t>
            </a:r>
          </a:p>
          <a:p>
            <a:pPr algn="ctr"/>
            <a:r>
              <a:rPr lang="en-US" sz="1400" b="1" dirty="0"/>
              <a:t>w</a:t>
            </a:r>
            <a:r>
              <a:rPr lang="en-US" sz="1400" b="1" dirty="0" smtClean="0"/>
              <a:t>ith prob. 1/2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877141" y="3783053"/>
            <a:ext cx="753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encrypt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72200" y="3776757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d</a:t>
            </a:r>
            <a:r>
              <a:rPr lang="en-US" sz="1400" b="1" dirty="0" smtClean="0"/>
              <a:t>id we </a:t>
            </a:r>
          </a:p>
          <a:p>
            <a:pPr algn="ctr"/>
            <a:r>
              <a:rPr lang="en-US" sz="1400" b="1" dirty="0" smtClean="0"/>
              <a:t>discard?</a:t>
            </a:r>
            <a:endParaRPr lang="en-US" sz="1400" b="1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414585" y="2493108"/>
            <a:ext cx="945661" cy="343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406769" y="2446215"/>
            <a:ext cx="4822093" cy="390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728678" y="523631"/>
            <a:ext cx="330513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337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2. Private-key encryption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</a:t>
            </a:r>
            <a:r>
              <a:rPr lang="en-US" sz="1200" dirty="0" smtClean="0"/>
              <a:t>Schemes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Indistinguishability.</a:t>
            </a:r>
            <a:endParaRPr lang="en-US" sz="2000" b="1" dirty="0"/>
          </a:p>
          <a:p>
            <a:r>
              <a:rPr lang="en-US" sz="2000" dirty="0" smtClean="0"/>
              <a:t>Defined in terms of a game between a QPT challenger </a:t>
            </a:r>
            <a:r>
              <a:rPr lang="en-US" sz="2000" i="1" dirty="0" smtClean="0"/>
              <a:t>C </a:t>
            </a:r>
            <a:r>
              <a:rPr lang="en-US" sz="2000" dirty="0" smtClean="0"/>
              <a:t>and a QPT adversary </a:t>
            </a:r>
            <a:r>
              <a:rPr lang="en-US" sz="2000" i="1" dirty="0" smtClean="0"/>
              <a:t>A</a:t>
            </a:r>
            <a:r>
              <a:rPr lang="en-US" sz="2000" dirty="0" smtClean="0"/>
              <a:t>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45945" y="2711945"/>
            <a:ext cx="1063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a</a:t>
            </a:r>
            <a:r>
              <a:rPr lang="en-US" sz="1400" b="1" dirty="0" smtClean="0"/>
              <a:t>dversary </a:t>
            </a:r>
            <a:r>
              <a:rPr lang="en-US" sz="1400" b="1" i="1" dirty="0" smtClean="0"/>
              <a:t>A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377243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Outline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Primitives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How do we achieve this?</a:t>
            </a:r>
          </a:p>
          <a:p>
            <a:endParaRPr lang="en-US" sz="2000" b="1" dirty="0" smtClean="0"/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 smtClean="0"/>
              <a:t>start with a well-motivated “hardness assumption” (ala P ≠ NP);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 smtClean="0"/>
              <a:t>give a clear definition of the security requirements;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 smtClean="0"/>
              <a:t>design a scheme together with a rigorous security proof:			</a:t>
            </a:r>
            <a:r>
              <a:rPr lang="en-US" sz="2000" i="1" dirty="0" smtClean="0"/>
              <a:t>if hardness assumption holds, then scheme is secure.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dirty="0" smtClean="0"/>
              <a:t>Why is this the right approach?</a:t>
            </a:r>
          </a:p>
          <a:p>
            <a:endParaRPr lang="en-US" sz="2000" b="1" dirty="0" smtClean="0"/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 smtClean="0"/>
              <a:t>schemes are not “mysterious:” weaknesses known;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 smtClean="0"/>
              <a:t>easier adversarial testing;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 smtClean="0"/>
              <a:t>leverage rigor of mathematical proof to establish security;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 smtClean="0"/>
              <a:t>“plug and play” with different hardness assumptions;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 smtClean="0"/>
              <a:t>easier to plug schemes into other constructions.</a:t>
            </a:r>
          </a:p>
          <a:p>
            <a:r>
              <a:rPr lang="en-US" sz="2000" dirty="0" smtClean="0"/>
              <a:t> 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7231149" y="2262573"/>
            <a:ext cx="1508289" cy="4691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assumption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7231149" y="3920640"/>
            <a:ext cx="1508289" cy="6964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encryption</a:t>
            </a:r>
          </a:p>
          <a:p>
            <a:pPr algn="ctr"/>
            <a:r>
              <a:rPr lang="en-US" sz="2000" dirty="0"/>
              <a:t>scheme</a:t>
            </a:r>
          </a:p>
        </p:txBody>
      </p:sp>
      <p:cxnSp>
        <p:nvCxnSpPr>
          <p:cNvPr id="10" name="Straight Arrow Connector 9"/>
          <p:cNvCxnSpPr>
            <a:stCxn id="6" idx="2"/>
          </p:cNvCxnSpPr>
          <p:nvPr/>
        </p:nvCxnSpPr>
        <p:spPr>
          <a:xfrm flipH="1">
            <a:off x="7985293" y="2731682"/>
            <a:ext cx="1" cy="118895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7381976" y="2967350"/>
            <a:ext cx="1244339" cy="5750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security</a:t>
            </a:r>
          </a:p>
          <a:p>
            <a:pPr algn="ctr"/>
            <a:r>
              <a:rPr lang="en-US" dirty="0"/>
              <a:t>proof</a:t>
            </a:r>
          </a:p>
        </p:txBody>
      </p:sp>
    </p:spTree>
    <p:extLst>
      <p:ext uri="{BB962C8B-B14F-4D97-AF65-F5344CB8AC3E}">
        <p14:creationId xmlns:p14="http://schemas.microsoft.com/office/powerpoint/2010/main" val="378999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95110"/>
            <a:ext cx="5936153" cy="22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Brace 9"/>
          <p:cNvSpPr/>
          <p:nvPr/>
        </p:nvSpPr>
        <p:spPr>
          <a:xfrm rot="5400000">
            <a:off x="2360676" y="3327378"/>
            <a:ext cx="155448" cy="762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 rot="5400000">
            <a:off x="3884676" y="3251178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 rot="5400000">
            <a:off x="5180076" y="3251178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 rot="5400000">
            <a:off x="6475476" y="3327378"/>
            <a:ext cx="155448" cy="762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42164" y="3783053"/>
            <a:ext cx="1582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generate plaintext</a:t>
            </a:r>
          </a:p>
          <a:p>
            <a:pPr algn="ctr"/>
            <a:r>
              <a:rPr lang="en-US" sz="1400" b="1" dirty="0" smtClean="0"/>
              <a:t>and some side info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256809" y="3783053"/>
            <a:ext cx="1418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d</a:t>
            </a:r>
            <a:r>
              <a:rPr lang="en-US" sz="1400" b="1" dirty="0" smtClean="0"/>
              <a:t>iscard plaintext</a:t>
            </a:r>
          </a:p>
          <a:p>
            <a:pPr algn="ctr"/>
            <a:r>
              <a:rPr lang="en-US" sz="1400" b="1" dirty="0"/>
              <a:t>w</a:t>
            </a:r>
            <a:r>
              <a:rPr lang="en-US" sz="1400" b="1" dirty="0" smtClean="0"/>
              <a:t>ith prob. 1/2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877141" y="3783053"/>
            <a:ext cx="753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encrypt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72200" y="3776757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d</a:t>
            </a:r>
            <a:r>
              <a:rPr lang="en-US" sz="1400" b="1" dirty="0" smtClean="0"/>
              <a:t>id we </a:t>
            </a:r>
          </a:p>
          <a:p>
            <a:pPr algn="ctr"/>
            <a:r>
              <a:rPr lang="en-US" sz="1400" b="1" dirty="0" smtClean="0"/>
              <a:t>discard?</a:t>
            </a:r>
            <a:endParaRPr lang="en-US" sz="1400" b="1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414585" y="2493108"/>
            <a:ext cx="945661" cy="343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406769" y="2446215"/>
            <a:ext cx="4822093" cy="390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728678" y="523631"/>
            <a:ext cx="330513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337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2. Private-key encryption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</a:t>
            </a:r>
            <a:r>
              <a:rPr lang="en-US" sz="1200" dirty="0" smtClean="0"/>
              <a:t>Schemes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Indistinguishability.</a:t>
            </a:r>
            <a:endParaRPr lang="en-US" sz="2000" b="1" dirty="0"/>
          </a:p>
          <a:p>
            <a:r>
              <a:rPr lang="en-US" sz="2000" dirty="0" smtClean="0"/>
              <a:t>Defined in terms of a game between a QPT challenger </a:t>
            </a:r>
            <a:r>
              <a:rPr lang="en-US" sz="2000" i="1" dirty="0" smtClean="0"/>
              <a:t>C </a:t>
            </a:r>
            <a:r>
              <a:rPr lang="en-US" sz="2000" dirty="0" smtClean="0"/>
              <a:t>and a QPT adversary </a:t>
            </a:r>
            <a:r>
              <a:rPr lang="en-US" sz="2000" i="1" dirty="0" smtClean="0"/>
              <a:t>A</a:t>
            </a:r>
            <a:r>
              <a:rPr lang="en-US" sz="2000" dirty="0" smtClean="0"/>
              <a:t>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b="1" dirty="0" smtClean="0"/>
              <a:t>Strengthening #1: </a:t>
            </a:r>
            <a:r>
              <a:rPr lang="en-US" sz="2000" b="1" dirty="0"/>
              <a:t>chosen plaintext attack (CPA).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A </a:t>
            </a:r>
            <a:r>
              <a:rPr lang="en-US" sz="2000" dirty="0"/>
              <a:t>gets oracle access to </a:t>
            </a:r>
            <a:r>
              <a:rPr lang="en-US" sz="2000" dirty="0" err="1"/>
              <a:t>Enc</a:t>
            </a:r>
            <a:r>
              <a:rPr lang="en-US" sz="2000" baseline="-25000" dirty="0" err="1"/>
              <a:t>k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345945" y="2711945"/>
            <a:ext cx="1063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a</a:t>
            </a:r>
            <a:r>
              <a:rPr lang="en-US" sz="1400" b="1" dirty="0" smtClean="0"/>
              <a:t>dversary </a:t>
            </a:r>
            <a:r>
              <a:rPr lang="en-US" sz="1400" b="1" i="1" dirty="0" smtClean="0"/>
              <a:t>A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364743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95110"/>
            <a:ext cx="5936153" cy="22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Brace 9"/>
          <p:cNvSpPr/>
          <p:nvPr/>
        </p:nvSpPr>
        <p:spPr>
          <a:xfrm rot="5400000">
            <a:off x="2360676" y="3327378"/>
            <a:ext cx="155448" cy="762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 rot="5400000">
            <a:off x="3884676" y="3251178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 rot="5400000">
            <a:off x="5180076" y="3251178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 rot="5400000">
            <a:off x="6475476" y="3327378"/>
            <a:ext cx="155448" cy="762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42164" y="3783053"/>
            <a:ext cx="1582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generate plaintext</a:t>
            </a:r>
          </a:p>
          <a:p>
            <a:pPr algn="ctr"/>
            <a:r>
              <a:rPr lang="en-US" sz="1400" b="1" dirty="0" smtClean="0"/>
              <a:t>and some side info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256809" y="3783053"/>
            <a:ext cx="1418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d</a:t>
            </a:r>
            <a:r>
              <a:rPr lang="en-US" sz="1400" b="1" dirty="0" smtClean="0"/>
              <a:t>iscard plaintext</a:t>
            </a:r>
          </a:p>
          <a:p>
            <a:pPr algn="ctr"/>
            <a:r>
              <a:rPr lang="en-US" sz="1400" b="1" dirty="0"/>
              <a:t>w</a:t>
            </a:r>
            <a:r>
              <a:rPr lang="en-US" sz="1400" b="1" dirty="0" smtClean="0"/>
              <a:t>ith prob. 1/2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877141" y="3783053"/>
            <a:ext cx="753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encrypt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72200" y="3776757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d</a:t>
            </a:r>
            <a:r>
              <a:rPr lang="en-US" sz="1400" b="1" dirty="0" smtClean="0"/>
              <a:t>id we </a:t>
            </a:r>
          </a:p>
          <a:p>
            <a:pPr algn="ctr"/>
            <a:r>
              <a:rPr lang="en-US" sz="1400" b="1" dirty="0" smtClean="0"/>
              <a:t>discard?</a:t>
            </a:r>
            <a:endParaRPr lang="en-US" sz="1400" b="1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414585" y="2493108"/>
            <a:ext cx="945661" cy="343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406769" y="2446215"/>
            <a:ext cx="4822093" cy="390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728678" y="523631"/>
            <a:ext cx="330513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337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2. Private-key encryption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</a:t>
            </a:r>
            <a:r>
              <a:rPr lang="en-US" sz="1200" dirty="0" smtClean="0"/>
              <a:t>Schemes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Indistinguishability.</a:t>
            </a:r>
            <a:endParaRPr lang="en-US" sz="2000" b="1" dirty="0"/>
          </a:p>
          <a:p>
            <a:r>
              <a:rPr lang="en-US" sz="2000" dirty="0" smtClean="0"/>
              <a:t>Defined in terms of a game between a QPT challenger </a:t>
            </a:r>
            <a:r>
              <a:rPr lang="en-US" sz="2000" i="1" dirty="0" smtClean="0"/>
              <a:t>C </a:t>
            </a:r>
            <a:r>
              <a:rPr lang="en-US" sz="2000" dirty="0" smtClean="0"/>
              <a:t>and a QPT adversary </a:t>
            </a:r>
            <a:r>
              <a:rPr lang="en-US" sz="2000" i="1" dirty="0" smtClean="0"/>
              <a:t>A</a:t>
            </a:r>
            <a:r>
              <a:rPr lang="en-US" sz="2000" dirty="0" smtClean="0"/>
              <a:t>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b="1" dirty="0" smtClean="0"/>
              <a:t>Strengthening #1: </a:t>
            </a:r>
            <a:r>
              <a:rPr lang="en-US" sz="2000" b="1" dirty="0"/>
              <a:t>chosen plaintext attack (CPA).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A </a:t>
            </a:r>
            <a:r>
              <a:rPr lang="en-US" sz="2000" dirty="0"/>
              <a:t>gets oracle access to </a:t>
            </a:r>
            <a:r>
              <a:rPr lang="en-US" sz="2000" dirty="0" err="1"/>
              <a:t>Enc</a:t>
            </a:r>
            <a:r>
              <a:rPr lang="en-US" sz="2000" baseline="-25000" dirty="0" err="1"/>
              <a:t>k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b="1" dirty="0" smtClean="0"/>
              <a:t>Strengthening #2: </a:t>
            </a:r>
            <a:r>
              <a:rPr lang="en-US" sz="2000" b="1" dirty="0"/>
              <a:t>chosen </a:t>
            </a:r>
            <a:r>
              <a:rPr lang="en-US" sz="2000" b="1" dirty="0" err="1"/>
              <a:t>ciphertext</a:t>
            </a:r>
            <a:r>
              <a:rPr lang="en-US" sz="2000" b="1" dirty="0"/>
              <a:t> attack (CCA).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A </a:t>
            </a:r>
            <a:r>
              <a:rPr lang="en-US" sz="2000" dirty="0"/>
              <a:t>gets oracle access to </a:t>
            </a:r>
            <a:r>
              <a:rPr lang="en-US" sz="2000" dirty="0" err="1"/>
              <a:t>Enc</a:t>
            </a:r>
            <a:r>
              <a:rPr lang="en-US" sz="2000" baseline="-25000" dirty="0" err="1"/>
              <a:t>k</a:t>
            </a:r>
            <a:r>
              <a:rPr lang="en-US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A </a:t>
            </a:r>
            <a:r>
              <a:rPr lang="en-US" sz="2000" dirty="0"/>
              <a:t>gets oracle access to Dec</a:t>
            </a:r>
            <a:r>
              <a:rPr lang="en-US" sz="2000" baseline="-25000" dirty="0"/>
              <a:t>k</a:t>
            </a:r>
            <a:r>
              <a:rPr lang="en-US" sz="2000" dirty="0"/>
              <a:t> prior to </a:t>
            </a:r>
            <a:r>
              <a:rPr lang="en-US" sz="2000" dirty="0" smtClean="0"/>
              <a:t>challenge (step </a:t>
            </a:r>
            <a:r>
              <a:rPr lang="en-US" sz="2000" dirty="0"/>
              <a:t>3</a:t>
            </a:r>
            <a:r>
              <a:rPr lang="en-US" sz="2000" dirty="0" smtClean="0"/>
              <a:t>.)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345945" y="2711945"/>
            <a:ext cx="1063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a</a:t>
            </a:r>
            <a:r>
              <a:rPr lang="en-US" sz="1400" b="1" dirty="0" smtClean="0"/>
              <a:t>dversary </a:t>
            </a:r>
            <a:r>
              <a:rPr lang="en-US" sz="1400" b="1" i="1" dirty="0" smtClean="0"/>
              <a:t>A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192788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5728678" y="523631"/>
            <a:ext cx="330513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337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2. Private-key encryption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</a:t>
            </a:r>
            <a:r>
              <a:rPr lang="en-US" sz="1200" dirty="0" smtClean="0"/>
              <a:t>Schemes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IND-CCA: indistinguishability under chosen </a:t>
            </a:r>
            <a:r>
              <a:rPr lang="en-US" sz="2000" b="1" dirty="0" err="1" smtClean="0"/>
              <a:t>ciphertext</a:t>
            </a:r>
            <a:r>
              <a:rPr lang="en-US" sz="2000" b="1" dirty="0" smtClean="0"/>
              <a:t> attack.</a:t>
            </a:r>
          </a:p>
          <a:p>
            <a:endParaRPr lang="en-US" sz="2000" b="1" dirty="0"/>
          </a:p>
          <a:p>
            <a:r>
              <a:rPr lang="en-US" sz="2000" dirty="0" smtClean="0"/>
              <a:t>Can this very strong definition be met?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7737195" y="746563"/>
            <a:ext cx="1329100" cy="3172832"/>
            <a:chOff x="10523174" y="2080731"/>
            <a:chExt cx="1329100" cy="3172832"/>
          </a:xfrm>
        </p:grpSpPr>
        <p:sp>
          <p:nvSpPr>
            <p:cNvPr id="15" name="Rectangle 14"/>
            <p:cNvSpPr/>
            <p:nvPr/>
          </p:nvSpPr>
          <p:spPr>
            <a:xfrm>
              <a:off x="10523174" y="2080731"/>
              <a:ext cx="132299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one-way functions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30985" y="2971595"/>
              <a:ext cx="132128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generators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523176" y="3858579"/>
              <a:ext cx="132128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functions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530985" y="4745563"/>
              <a:ext cx="132128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private-key encryption</a:t>
              </a:r>
            </a:p>
          </p:txBody>
        </p:sp>
        <p:cxnSp>
          <p:nvCxnSpPr>
            <p:cNvPr id="20" name="Straight Arrow Connector 19"/>
            <p:cNvCxnSpPr>
              <a:stCxn id="15" idx="2"/>
              <a:endCxn id="16" idx="0"/>
            </p:cNvCxnSpPr>
            <p:nvPr/>
          </p:nvCxnSpPr>
          <p:spPr>
            <a:xfrm>
              <a:off x="11184671" y="2588734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1176859" y="3477658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1173380" y="4362701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5728678" y="523631"/>
            <a:ext cx="330513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337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2. Private-key encryption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</a:t>
            </a:r>
            <a:r>
              <a:rPr lang="en-US" sz="1200" dirty="0" smtClean="0"/>
              <a:t>Schemes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IND-CCA: indistinguishability under chosen </a:t>
            </a:r>
            <a:r>
              <a:rPr lang="en-US" sz="2000" b="1" dirty="0" err="1" smtClean="0"/>
              <a:t>ciphertext</a:t>
            </a:r>
            <a:r>
              <a:rPr lang="en-US" sz="2000" b="1" dirty="0" smtClean="0"/>
              <a:t> attack.</a:t>
            </a:r>
          </a:p>
          <a:p>
            <a:endParaRPr lang="en-US" sz="2000" b="1" dirty="0"/>
          </a:p>
          <a:p>
            <a:r>
              <a:rPr lang="en-US" sz="2000" dirty="0" smtClean="0"/>
              <a:t>Can this very strong definition be met?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557169" y="2240842"/>
            <a:ext cx="7015443" cy="2104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tx1"/>
                </a:solidFill>
              </a:rPr>
              <a:t>Definition. </a:t>
            </a:r>
            <a:r>
              <a:rPr lang="en-US" sz="2000" dirty="0" smtClean="0">
                <a:solidFill>
                  <a:schemeClr val="tx1"/>
                </a:solidFill>
              </a:rPr>
              <a:t>Let </a:t>
            </a:r>
            <a:r>
              <a:rPr lang="en-US" sz="2000" i="1" dirty="0">
                <a:solidFill>
                  <a:schemeClr val="tx1"/>
                </a:solidFill>
              </a:rPr>
              <a:t>	</a:t>
            </a:r>
            <a:r>
              <a:rPr lang="en-US" sz="2000" i="1" dirty="0" smtClean="0">
                <a:solidFill>
                  <a:schemeClr val="tx1"/>
                </a:solidFill>
              </a:rPr>
              <a:t>			           </a:t>
            </a:r>
            <a:r>
              <a:rPr lang="en-US" sz="2000" dirty="0" smtClean="0">
                <a:solidFill>
                  <a:schemeClr val="tx1"/>
                </a:solidFill>
              </a:rPr>
              <a:t>be a PRF. Define an encryption scheme:</a:t>
            </a:r>
            <a:endParaRPr lang="en-US" sz="2000" i="1" dirty="0">
              <a:solidFill>
                <a:schemeClr val="tx1"/>
              </a:solidFill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740" y="3032501"/>
            <a:ext cx="3766855" cy="2529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290" y="3413961"/>
            <a:ext cx="5369900" cy="3047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40" y="3812952"/>
            <a:ext cx="3440761" cy="3779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315" y="2330038"/>
            <a:ext cx="3455999" cy="27276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737195" y="746563"/>
            <a:ext cx="1329100" cy="3172832"/>
            <a:chOff x="10523174" y="2080731"/>
            <a:chExt cx="1329100" cy="3172832"/>
          </a:xfrm>
        </p:grpSpPr>
        <p:sp>
          <p:nvSpPr>
            <p:cNvPr id="15" name="Rectangle 14"/>
            <p:cNvSpPr/>
            <p:nvPr/>
          </p:nvSpPr>
          <p:spPr>
            <a:xfrm>
              <a:off x="10523174" y="2080731"/>
              <a:ext cx="132299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one-way functions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30985" y="2971595"/>
              <a:ext cx="132128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generators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523176" y="3858579"/>
              <a:ext cx="132128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functions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530985" y="4745563"/>
              <a:ext cx="132128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private-key encryption</a:t>
              </a:r>
            </a:p>
          </p:txBody>
        </p:sp>
        <p:cxnSp>
          <p:nvCxnSpPr>
            <p:cNvPr id="20" name="Straight Arrow Connector 19"/>
            <p:cNvCxnSpPr>
              <a:stCxn id="15" idx="2"/>
              <a:endCxn id="16" idx="0"/>
            </p:cNvCxnSpPr>
            <p:nvPr/>
          </p:nvCxnSpPr>
          <p:spPr>
            <a:xfrm>
              <a:off x="11184671" y="2588734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1176859" y="3477658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1173380" y="4362701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616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5728678" y="523631"/>
            <a:ext cx="330513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337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2. Private-key encryption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</a:t>
            </a:r>
            <a:r>
              <a:rPr lang="en-US" sz="1200" dirty="0" smtClean="0"/>
              <a:t>Schemes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IND-CCA: indistinguishability under chosen </a:t>
            </a:r>
            <a:r>
              <a:rPr lang="en-US" sz="2000" b="1" dirty="0" err="1" smtClean="0"/>
              <a:t>ciphertext</a:t>
            </a:r>
            <a:r>
              <a:rPr lang="en-US" sz="2000" b="1" dirty="0" smtClean="0"/>
              <a:t> attack.</a:t>
            </a:r>
          </a:p>
          <a:p>
            <a:endParaRPr lang="en-US" sz="2000" b="1" dirty="0"/>
          </a:p>
          <a:p>
            <a:r>
              <a:rPr lang="en-US" sz="2000" dirty="0" smtClean="0"/>
              <a:t>Can this very strong definition be met?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557169" y="2240842"/>
            <a:ext cx="7015443" cy="2104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tx1"/>
                </a:solidFill>
              </a:rPr>
              <a:t>Definition. </a:t>
            </a:r>
            <a:r>
              <a:rPr lang="en-US" sz="2000" dirty="0" smtClean="0">
                <a:solidFill>
                  <a:schemeClr val="tx1"/>
                </a:solidFill>
              </a:rPr>
              <a:t>Let </a:t>
            </a:r>
            <a:r>
              <a:rPr lang="en-US" sz="2000" i="1" dirty="0">
                <a:solidFill>
                  <a:schemeClr val="tx1"/>
                </a:solidFill>
              </a:rPr>
              <a:t>	</a:t>
            </a:r>
            <a:r>
              <a:rPr lang="en-US" sz="2000" i="1" dirty="0" smtClean="0">
                <a:solidFill>
                  <a:schemeClr val="tx1"/>
                </a:solidFill>
              </a:rPr>
              <a:t>			           </a:t>
            </a:r>
            <a:r>
              <a:rPr lang="en-US" sz="2000" dirty="0" smtClean="0">
                <a:solidFill>
                  <a:schemeClr val="tx1"/>
                </a:solidFill>
              </a:rPr>
              <a:t>be a PRF. Define an encryption scheme:</a:t>
            </a:r>
            <a:endParaRPr lang="en-US" sz="2000" i="1" dirty="0">
              <a:solidFill>
                <a:schemeClr val="tx1"/>
              </a:solidFill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740" y="3032501"/>
            <a:ext cx="3766855" cy="2529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290" y="3413961"/>
            <a:ext cx="5369900" cy="3047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315" y="2330038"/>
            <a:ext cx="3455999" cy="27276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4407877" y="3718723"/>
            <a:ext cx="867508" cy="556292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548554" y="4124593"/>
            <a:ext cx="695569" cy="142607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08951" y="4259385"/>
            <a:ext cx="2193164" cy="116955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o</a:t>
            </a:r>
            <a:r>
              <a:rPr lang="en-US" sz="1400" b="1" dirty="0" smtClean="0"/>
              <a:t>ne-time pad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q</a:t>
            </a:r>
            <a:r>
              <a:rPr lang="en-US" sz="1400" b="1" dirty="0" smtClean="0"/>
              <a:t>uantum one-time pad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1-design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2-design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…</a:t>
            </a:r>
            <a:endParaRPr lang="en-US" sz="14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7737195" y="746563"/>
            <a:ext cx="1329100" cy="3172832"/>
            <a:chOff x="10523174" y="2080731"/>
            <a:chExt cx="1329100" cy="3172832"/>
          </a:xfrm>
        </p:grpSpPr>
        <p:sp>
          <p:nvSpPr>
            <p:cNvPr id="15" name="Rectangle 14"/>
            <p:cNvSpPr/>
            <p:nvPr/>
          </p:nvSpPr>
          <p:spPr>
            <a:xfrm>
              <a:off x="10523174" y="2080731"/>
              <a:ext cx="132299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one-way functions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30985" y="2971595"/>
              <a:ext cx="132128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generators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523176" y="3858579"/>
              <a:ext cx="132128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functions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530985" y="4745563"/>
              <a:ext cx="132128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private-key encryption</a:t>
              </a:r>
            </a:p>
          </p:txBody>
        </p:sp>
        <p:cxnSp>
          <p:nvCxnSpPr>
            <p:cNvPr id="20" name="Straight Arrow Connector 19"/>
            <p:cNvCxnSpPr>
              <a:stCxn id="15" idx="2"/>
              <a:endCxn id="16" idx="0"/>
            </p:cNvCxnSpPr>
            <p:nvPr/>
          </p:nvCxnSpPr>
          <p:spPr>
            <a:xfrm>
              <a:off x="11184671" y="2588734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1176859" y="3477658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1173380" y="4362701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40" y="3812952"/>
            <a:ext cx="3440761" cy="3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7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5728678" y="523631"/>
            <a:ext cx="330513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337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2. Private-key encryption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</a:t>
            </a:r>
            <a:r>
              <a:rPr lang="en-US" sz="1200" dirty="0" smtClean="0"/>
              <a:t>Schemes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IND-CCA: indistinguishability under chosen </a:t>
            </a:r>
            <a:r>
              <a:rPr lang="en-US" sz="2000" b="1" dirty="0" err="1" smtClean="0"/>
              <a:t>ciphertext</a:t>
            </a:r>
            <a:r>
              <a:rPr lang="en-US" sz="2000" b="1" dirty="0" smtClean="0"/>
              <a:t> attack.</a:t>
            </a:r>
          </a:p>
          <a:p>
            <a:endParaRPr lang="en-US" sz="2000" b="1" dirty="0"/>
          </a:p>
          <a:p>
            <a:r>
              <a:rPr lang="en-US" sz="2000" dirty="0" smtClean="0"/>
              <a:t>Can this very strong definition be met?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b="1" dirty="0" smtClean="0"/>
              <a:t>Theorem: </a:t>
            </a:r>
            <a:r>
              <a:rPr lang="en-US" sz="2000" dirty="0" smtClean="0"/>
              <a:t>the above scheme is </a:t>
            </a:r>
            <a:r>
              <a:rPr lang="en-US" sz="2000" b="1" dirty="0" smtClean="0"/>
              <a:t>IND-CCA</a:t>
            </a:r>
            <a:r>
              <a:rPr lang="en-US" sz="2000" dirty="0" smtClean="0"/>
              <a:t> secure.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557169" y="2240842"/>
            <a:ext cx="7015443" cy="2104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tx1"/>
                </a:solidFill>
              </a:rPr>
              <a:t>Definition. </a:t>
            </a:r>
            <a:r>
              <a:rPr lang="en-US" sz="2000" dirty="0" smtClean="0">
                <a:solidFill>
                  <a:schemeClr val="tx1"/>
                </a:solidFill>
              </a:rPr>
              <a:t>Let </a:t>
            </a:r>
            <a:r>
              <a:rPr lang="en-US" sz="2000" i="1" dirty="0">
                <a:solidFill>
                  <a:schemeClr val="tx1"/>
                </a:solidFill>
              </a:rPr>
              <a:t>	</a:t>
            </a:r>
            <a:r>
              <a:rPr lang="en-US" sz="2000" i="1" dirty="0" smtClean="0">
                <a:solidFill>
                  <a:schemeClr val="tx1"/>
                </a:solidFill>
              </a:rPr>
              <a:t>			           </a:t>
            </a:r>
            <a:r>
              <a:rPr lang="en-US" sz="2000" dirty="0" smtClean="0">
                <a:solidFill>
                  <a:schemeClr val="tx1"/>
                </a:solidFill>
              </a:rPr>
              <a:t>be a PRF. Define an encryption scheme:</a:t>
            </a:r>
            <a:endParaRPr lang="en-US" sz="2000" i="1" dirty="0">
              <a:solidFill>
                <a:schemeClr val="tx1"/>
              </a:solidFill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740" y="3032501"/>
            <a:ext cx="3766855" cy="2529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290" y="3413961"/>
            <a:ext cx="5369900" cy="3047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315" y="2330038"/>
            <a:ext cx="3455999" cy="27276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4407877" y="3718723"/>
            <a:ext cx="867508" cy="556292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548554" y="4124593"/>
            <a:ext cx="695569" cy="142607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08951" y="4259385"/>
            <a:ext cx="2193164" cy="116955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o</a:t>
            </a:r>
            <a:r>
              <a:rPr lang="en-US" sz="1400" b="1" dirty="0" smtClean="0"/>
              <a:t>ne-time pad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q</a:t>
            </a:r>
            <a:r>
              <a:rPr lang="en-US" sz="1400" b="1" dirty="0" smtClean="0"/>
              <a:t>uantum one-time pad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1-design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2-design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…</a:t>
            </a:r>
            <a:endParaRPr lang="en-US" sz="1400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7737195" y="746563"/>
            <a:ext cx="1329100" cy="3172832"/>
            <a:chOff x="10523174" y="2080731"/>
            <a:chExt cx="1329100" cy="3172832"/>
          </a:xfrm>
        </p:grpSpPr>
        <p:sp>
          <p:nvSpPr>
            <p:cNvPr id="25" name="Rectangle 24"/>
            <p:cNvSpPr/>
            <p:nvPr/>
          </p:nvSpPr>
          <p:spPr>
            <a:xfrm>
              <a:off x="10523174" y="2080731"/>
              <a:ext cx="132299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one-way functions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530985" y="2971595"/>
              <a:ext cx="132128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generators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523176" y="3858579"/>
              <a:ext cx="132128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functions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530985" y="4745563"/>
              <a:ext cx="132128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private-key encryption</a:t>
              </a:r>
            </a:p>
          </p:txBody>
        </p:sp>
        <p:cxnSp>
          <p:nvCxnSpPr>
            <p:cNvPr id="29" name="Straight Arrow Connector 28"/>
            <p:cNvCxnSpPr>
              <a:stCxn id="25" idx="2"/>
              <a:endCxn id="26" idx="0"/>
            </p:cNvCxnSpPr>
            <p:nvPr/>
          </p:nvCxnSpPr>
          <p:spPr>
            <a:xfrm>
              <a:off x="11184671" y="2588734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11176859" y="3477658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11173380" y="4362701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3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40" y="3812952"/>
            <a:ext cx="3440761" cy="3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2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5728678" y="523631"/>
            <a:ext cx="330513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337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2. Private-key encryption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</a:t>
            </a:r>
            <a:r>
              <a:rPr lang="en-US" sz="1200" dirty="0" smtClean="0"/>
              <a:t>Schemes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IND-CCA: indistinguishability under chosen </a:t>
            </a:r>
            <a:r>
              <a:rPr lang="en-US" sz="2000" b="1" dirty="0" err="1" smtClean="0"/>
              <a:t>ciphertext</a:t>
            </a:r>
            <a:r>
              <a:rPr lang="en-US" sz="2000" b="1" dirty="0" smtClean="0"/>
              <a:t> attack.</a:t>
            </a:r>
          </a:p>
          <a:p>
            <a:endParaRPr lang="en-US" sz="2000" b="1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b="1" dirty="0" smtClean="0"/>
              <a:t>Theorem: </a:t>
            </a:r>
            <a:r>
              <a:rPr lang="en-US" sz="2000" dirty="0" smtClean="0"/>
              <a:t>the above scheme is </a:t>
            </a:r>
            <a:r>
              <a:rPr lang="en-US" sz="2000" b="1" dirty="0" smtClean="0"/>
              <a:t>IND-CCA</a:t>
            </a:r>
            <a:r>
              <a:rPr lang="en-US" sz="2000" dirty="0" smtClean="0"/>
              <a:t> secure.</a:t>
            </a:r>
          </a:p>
          <a:p>
            <a:endParaRPr lang="en-US" sz="2000" b="1" i="1" dirty="0" smtClean="0"/>
          </a:p>
          <a:p>
            <a:r>
              <a:rPr lang="en-US" sz="2000" b="1" i="1" dirty="0" smtClean="0"/>
              <a:t>Exercise: </a:t>
            </a:r>
            <a:r>
              <a:rPr lang="en-US" sz="2000" i="1" dirty="0" smtClean="0"/>
              <a:t>prove this theorem!</a:t>
            </a:r>
            <a:endParaRPr lang="en-US" sz="2000" dirty="0" smtClean="0"/>
          </a:p>
          <a:p>
            <a:r>
              <a:rPr lang="en-US" sz="2000" dirty="0" smtClean="0"/>
              <a:t>Hints: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Prove that it’s secure when              is perfectly randomizing;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Reduce each encryption query to learning	       for random </a:t>
            </a:r>
            <a:r>
              <a:rPr lang="en-US" sz="2000" i="1" dirty="0" smtClean="0"/>
              <a:t>r</a:t>
            </a:r>
            <a:r>
              <a:rPr lang="en-US" sz="20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Reduce each decryption query to learning 	       for </a:t>
            </a:r>
            <a:r>
              <a:rPr lang="en-US" sz="2000" i="1" dirty="0" smtClean="0"/>
              <a:t>A</a:t>
            </a:r>
            <a:r>
              <a:rPr lang="en-US" sz="2000" dirty="0" smtClean="0"/>
              <a:t>’s choice of </a:t>
            </a:r>
            <a:r>
              <a:rPr lang="en-US" sz="2000" i="1" dirty="0" smtClean="0"/>
              <a:t>r</a:t>
            </a:r>
            <a:r>
              <a:rPr lang="en-US" sz="20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From adversary that breaks scheme, produce adversary that breaks PRF.</a:t>
            </a:r>
            <a:endParaRPr lang="en-US" sz="2000" dirty="0"/>
          </a:p>
        </p:txBody>
      </p:sp>
      <p:grpSp>
        <p:nvGrpSpPr>
          <p:cNvPr id="2" name="Group 1"/>
          <p:cNvGrpSpPr/>
          <p:nvPr/>
        </p:nvGrpSpPr>
        <p:grpSpPr>
          <a:xfrm>
            <a:off x="557169" y="1224842"/>
            <a:ext cx="7015443" cy="2104512"/>
            <a:chOff x="557169" y="1224842"/>
            <a:chExt cx="7015443" cy="2104512"/>
          </a:xfrm>
        </p:grpSpPr>
        <p:sp>
          <p:nvSpPr>
            <p:cNvPr id="10" name="Rectangle 9"/>
            <p:cNvSpPr/>
            <p:nvPr/>
          </p:nvSpPr>
          <p:spPr>
            <a:xfrm>
              <a:off x="557169" y="1224842"/>
              <a:ext cx="7015443" cy="210451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Definition. </a:t>
              </a:r>
              <a:r>
                <a:rPr lang="en-US" sz="2000" dirty="0" smtClean="0">
                  <a:solidFill>
                    <a:schemeClr val="tx1"/>
                  </a:solidFill>
                </a:rPr>
                <a:t>Let </a:t>
              </a:r>
              <a:r>
                <a:rPr lang="en-US" sz="2000" i="1" dirty="0">
                  <a:solidFill>
                    <a:schemeClr val="tx1"/>
                  </a:solidFill>
                </a:rPr>
                <a:t>	</a:t>
              </a:r>
              <a:r>
                <a:rPr lang="en-US" sz="2000" i="1" dirty="0" smtClean="0">
                  <a:solidFill>
                    <a:schemeClr val="tx1"/>
                  </a:solidFill>
                </a:rPr>
                <a:t>			           </a:t>
              </a:r>
              <a:r>
                <a:rPr lang="en-US" sz="2000" dirty="0" smtClean="0">
                  <a:solidFill>
                    <a:schemeClr val="tx1"/>
                  </a:solidFill>
                </a:rPr>
                <a:t>be a PRF. Define an encryption scheme:</a:t>
              </a:r>
              <a:endParaRPr lang="en-US" sz="2000" i="1" dirty="0">
                <a:solidFill>
                  <a:schemeClr val="tx1"/>
                </a:solidFill>
              </a:endParaRPr>
            </a:p>
            <a:p>
              <a:pPr lvl="1"/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5740" y="2016501"/>
              <a:ext cx="3766855" cy="25295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290" y="2397961"/>
              <a:ext cx="5369900" cy="30476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1315" y="1314038"/>
              <a:ext cx="3455999" cy="272762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880705"/>
            <a:ext cx="600381" cy="2620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160110"/>
            <a:ext cx="934095" cy="2514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955" y="5462955"/>
            <a:ext cx="934095" cy="25142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737195" y="746563"/>
            <a:ext cx="1329100" cy="3172832"/>
            <a:chOff x="10523174" y="2080731"/>
            <a:chExt cx="1329100" cy="3172832"/>
          </a:xfrm>
        </p:grpSpPr>
        <p:sp>
          <p:nvSpPr>
            <p:cNvPr id="16" name="Rectangle 15"/>
            <p:cNvSpPr/>
            <p:nvPr/>
          </p:nvSpPr>
          <p:spPr>
            <a:xfrm>
              <a:off x="10523174" y="2080731"/>
              <a:ext cx="132299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one-way functions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530985" y="2971595"/>
              <a:ext cx="132128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generators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523176" y="3858579"/>
              <a:ext cx="132128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pseudorandom functions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530985" y="4745563"/>
              <a:ext cx="1321289" cy="5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private-key encryption</a:t>
              </a:r>
            </a:p>
          </p:txBody>
        </p:sp>
        <p:cxnSp>
          <p:nvCxnSpPr>
            <p:cNvPr id="23" name="Straight Arrow Connector 22"/>
            <p:cNvCxnSpPr>
              <a:stCxn id="16" idx="2"/>
              <a:endCxn id="19" idx="0"/>
            </p:cNvCxnSpPr>
            <p:nvPr/>
          </p:nvCxnSpPr>
          <p:spPr>
            <a:xfrm>
              <a:off x="11184671" y="2588734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1176859" y="3477658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1173380" y="4362701"/>
              <a:ext cx="6957" cy="3828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40" y="2796952"/>
            <a:ext cx="3440761" cy="3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5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3188678" y="3063631"/>
            <a:ext cx="347003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22245" y="2661138"/>
            <a:ext cx="3369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3. Public-key encryption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</a:t>
            </a:r>
            <a:r>
              <a:rPr lang="en-US" sz="1200"/>
              <a:t>::  </a:t>
            </a:r>
            <a:r>
              <a:rPr lang="en-US" sz="1200" smtClean="0"/>
              <a:t>Schemes</a:t>
            </a:r>
          </a:p>
        </p:txBody>
      </p:sp>
    </p:spTree>
    <p:extLst>
      <p:ext uri="{BB962C8B-B14F-4D97-AF65-F5344CB8AC3E}">
        <p14:creationId xmlns:p14="http://schemas.microsoft.com/office/powerpoint/2010/main" val="404094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</a:t>
            </a:r>
            <a:r>
              <a:rPr lang="en-US" sz="1200" dirty="0" smtClean="0"/>
              <a:t>Schemes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What do we want: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</a:t>
            </a:r>
            <a:r>
              <a:rPr lang="en-US" sz="2000" dirty="0" smtClean="0"/>
              <a:t>ll the stuff we wanted before, plus…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Alice can send messages to Bob without exchanging keys first;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(by symmetry, can do other direction as well.)</a:t>
            </a:r>
            <a:endParaRPr lang="en-US" sz="2000" dirty="0"/>
          </a:p>
        </p:txBody>
      </p:sp>
      <p:cxnSp>
        <p:nvCxnSpPr>
          <p:cNvPr id="13" name="Straight Arrow Connector 12"/>
          <p:cNvCxnSpPr>
            <a:stCxn id="14" idx="3"/>
          </p:cNvCxnSpPr>
          <p:nvPr/>
        </p:nvCxnSpPr>
        <p:spPr>
          <a:xfrm>
            <a:off x="2805074" y="4213521"/>
            <a:ext cx="3401695" cy="0"/>
          </a:xfrm>
          <a:prstGeom prst="straightConnector1">
            <a:avLst/>
          </a:prstGeom>
          <a:ln w="50800">
            <a:solidFill>
              <a:srgbClr val="C00000"/>
            </a:solidFill>
            <a:headEnd type="none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271908" y="3580501"/>
            <a:ext cx="1533165" cy="126604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b="1" dirty="0"/>
              <a:t>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66309" y="3759200"/>
            <a:ext cx="9144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06768" y="3580501"/>
            <a:ext cx="1533165" cy="126604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b="1" dirty="0"/>
              <a:t>B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5728678" y="523631"/>
            <a:ext cx="330513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662245" y="121138"/>
            <a:ext cx="337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3. Public-key encryption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7174523" y="2397526"/>
            <a:ext cx="1570892" cy="1099363"/>
          </a:xfrm>
          <a:prstGeom prst="wedgeEllipseCallout">
            <a:avLst>
              <a:gd name="adj1" fmla="val -23723"/>
              <a:gd name="adj2" fmla="val 6747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</a:t>
            </a:r>
            <a:r>
              <a:rPr lang="en-US" b="1" dirty="0" smtClean="0">
                <a:solidFill>
                  <a:schemeClr val="tx1"/>
                </a:solidFill>
              </a:rPr>
              <a:t>y public key is </a:t>
            </a:r>
            <a:r>
              <a:rPr lang="en-US" b="1" i="1" dirty="0" err="1" smtClean="0">
                <a:solidFill>
                  <a:schemeClr val="tx1"/>
                </a:solidFill>
              </a:rPr>
              <a:t>pk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81243" y="4488934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chemeClr val="bg1"/>
                </a:solidFill>
              </a:rPr>
              <a:t>sk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49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</a:t>
            </a:r>
            <a:r>
              <a:rPr lang="en-US" sz="1200" dirty="0" smtClean="0"/>
              <a:t>Schemes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What do we want: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</a:t>
            </a:r>
            <a:r>
              <a:rPr lang="en-US" sz="2000" dirty="0" smtClean="0"/>
              <a:t>ll the stuff we wanted before, plus…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Alice can send messages to Bob without exchanging keys first;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(by symmetry, can do other direction as well.)</a:t>
            </a:r>
            <a:endParaRPr lang="en-US" sz="2000" dirty="0"/>
          </a:p>
        </p:txBody>
      </p:sp>
      <p:cxnSp>
        <p:nvCxnSpPr>
          <p:cNvPr id="13" name="Straight Arrow Connector 12"/>
          <p:cNvCxnSpPr>
            <a:stCxn id="14" idx="3"/>
          </p:cNvCxnSpPr>
          <p:nvPr/>
        </p:nvCxnSpPr>
        <p:spPr>
          <a:xfrm>
            <a:off x="2805074" y="4213521"/>
            <a:ext cx="3401695" cy="0"/>
          </a:xfrm>
          <a:prstGeom prst="straightConnector1">
            <a:avLst/>
          </a:prstGeom>
          <a:ln w="50800">
            <a:solidFill>
              <a:srgbClr val="C00000"/>
            </a:solidFill>
            <a:headEnd type="none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271908" y="3580501"/>
            <a:ext cx="1533165" cy="126604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b="1" dirty="0"/>
              <a:t>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66309" y="3759200"/>
            <a:ext cx="9144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3717" y="4013465"/>
            <a:ext cx="391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93220" y="4013470"/>
            <a:ext cx="707011" cy="40011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Enc</a:t>
            </a:r>
            <a:r>
              <a:rPr lang="en-US" b="1" baseline="-25000" dirty="0" err="1" smtClean="0"/>
              <a:t>pk</a:t>
            </a:r>
            <a:endParaRPr lang="en-US" b="1" baseline="-25000" dirty="0"/>
          </a:p>
        </p:txBody>
      </p:sp>
      <p:cxnSp>
        <p:nvCxnSpPr>
          <p:cNvPr id="20" name="Straight Arrow Connector 19"/>
          <p:cNvCxnSpPr>
            <a:stCxn id="17" idx="3"/>
          </p:cNvCxnSpPr>
          <p:nvPr/>
        </p:nvCxnSpPr>
        <p:spPr>
          <a:xfrm>
            <a:off x="1675171" y="4213520"/>
            <a:ext cx="201642" cy="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8" idx="3"/>
            <a:endCxn id="14" idx="3"/>
          </p:cNvCxnSpPr>
          <p:nvPr/>
        </p:nvCxnSpPr>
        <p:spPr>
          <a:xfrm>
            <a:off x="2600231" y="4213525"/>
            <a:ext cx="204843" cy="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206768" y="3580501"/>
            <a:ext cx="1533165" cy="126604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b="1" dirty="0"/>
              <a:t>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98073" y="4007724"/>
            <a:ext cx="391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411612" y="4007726"/>
            <a:ext cx="707011" cy="40011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Dec</a:t>
            </a:r>
            <a:r>
              <a:rPr lang="en-US" b="1" baseline="-25000" dirty="0" err="1" smtClean="0"/>
              <a:t>sk</a:t>
            </a:r>
            <a:endParaRPr lang="en-US" b="1" baseline="-250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206768" y="4225827"/>
            <a:ext cx="20484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118621" y="4217204"/>
            <a:ext cx="20484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728678" y="523631"/>
            <a:ext cx="330513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662245" y="121138"/>
            <a:ext cx="337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3. Public-key encryption</a:t>
            </a:r>
          </a:p>
        </p:txBody>
      </p:sp>
      <p:sp>
        <p:nvSpPr>
          <p:cNvPr id="19" name="Oval Callout 18"/>
          <p:cNvSpPr/>
          <p:nvPr/>
        </p:nvSpPr>
        <p:spPr>
          <a:xfrm>
            <a:off x="7174523" y="2397526"/>
            <a:ext cx="1570892" cy="1099363"/>
          </a:xfrm>
          <a:prstGeom prst="wedgeEllipseCallout">
            <a:avLst>
              <a:gd name="adj1" fmla="val -23723"/>
              <a:gd name="adj2" fmla="val 6747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</a:t>
            </a:r>
            <a:r>
              <a:rPr lang="en-US" b="1" dirty="0" smtClean="0">
                <a:solidFill>
                  <a:schemeClr val="tx1"/>
                </a:solidFill>
              </a:rPr>
              <a:t>y public key is </a:t>
            </a:r>
            <a:r>
              <a:rPr lang="en-US" b="1" i="1" dirty="0" err="1" smtClean="0">
                <a:solidFill>
                  <a:schemeClr val="tx1"/>
                </a:solidFill>
              </a:rPr>
              <a:t>pk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81243" y="4488934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chemeClr val="bg1"/>
                </a:solidFill>
              </a:rPr>
              <a:t>sk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76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1911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1. Motivation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Primitives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How does quantum computation come into play</a:t>
            </a:r>
            <a:r>
              <a:rPr lang="en-US" sz="2000" b="1" dirty="0" smtClean="0"/>
              <a:t>?</a:t>
            </a:r>
            <a:endParaRPr lang="en-US" sz="2000" b="1" dirty="0"/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/>
              <a:t>some hardness assumptions do not hold for quantum adversaries (e.g., RSA);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/>
              <a:t>others appear to be ok for now (e.g., lattices, LWE, code-based);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000" dirty="0"/>
              <a:t>what about the security proofs?</a:t>
            </a:r>
          </a:p>
          <a:p>
            <a:r>
              <a:rPr lang="en-US" sz="2000" dirty="0" smtClean="0"/>
              <a:t> </a:t>
            </a:r>
            <a:endParaRPr lang="en-US" sz="2000" dirty="0"/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361431" y="6157520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k</a:t>
            </a:r>
          </a:p>
        </p:txBody>
      </p:sp>
      <p:cxnSp>
        <p:nvCxnSpPr>
          <p:cNvPr id="75" name="Straight Arrow Connector 74"/>
          <p:cNvCxnSpPr>
            <a:stCxn id="76" idx="3"/>
          </p:cNvCxnSpPr>
          <p:nvPr/>
        </p:nvCxnSpPr>
        <p:spPr>
          <a:xfrm>
            <a:off x="2819565" y="5112277"/>
            <a:ext cx="3401695" cy="0"/>
          </a:xfrm>
          <a:prstGeom prst="straightConnector1">
            <a:avLst/>
          </a:prstGeom>
          <a:ln w="50800">
            <a:solidFill>
              <a:srgbClr val="C00000"/>
            </a:solidFill>
            <a:headEnd type="none"/>
            <a:tailEnd type="stealt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1286398" y="4479258"/>
            <a:ext cx="1533165" cy="126604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b="1" dirty="0"/>
              <a:t>A</a:t>
            </a:r>
          </a:p>
        </p:txBody>
      </p:sp>
      <p:sp>
        <p:nvSpPr>
          <p:cNvPr id="77" name="Rectangle 76"/>
          <p:cNvSpPr/>
          <p:nvPr/>
        </p:nvSpPr>
        <p:spPr>
          <a:xfrm>
            <a:off x="4080798" y="4657957"/>
            <a:ext cx="9144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E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 flipH="1" flipV="1">
            <a:off x="2815252" y="5745301"/>
            <a:ext cx="1560673" cy="51173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359686" y="6164206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k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98207" y="4912222"/>
            <a:ext cx="391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907708" y="4912224"/>
            <a:ext cx="707011" cy="40011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Enc</a:t>
            </a:r>
            <a:r>
              <a:rPr lang="en-US" sz="2000" b="1" baseline="-25000" dirty="0" err="1"/>
              <a:t>k</a:t>
            </a:r>
            <a:endParaRPr lang="en-US" sz="2000" b="1" baseline="-25000" dirty="0"/>
          </a:p>
        </p:txBody>
      </p:sp>
      <p:cxnSp>
        <p:nvCxnSpPr>
          <p:cNvPr id="82" name="Straight Arrow Connector 81"/>
          <p:cNvCxnSpPr>
            <a:stCxn id="80" idx="3"/>
          </p:cNvCxnSpPr>
          <p:nvPr/>
        </p:nvCxnSpPr>
        <p:spPr>
          <a:xfrm>
            <a:off x="1689661" y="5112277"/>
            <a:ext cx="201642" cy="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81" idx="3"/>
            <a:endCxn id="76" idx="3"/>
          </p:cNvCxnSpPr>
          <p:nvPr/>
        </p:nvCxnSpPr>
        <p:spPr>
          <a:xfrm>
            <a:off x="2614719" y="5112282"/>
            <a:ext cx="204843" cy="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6221258" y="4479258"/>
            <a:ext cx="1533165" cy="126604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b="1" dirty="0"/>
              <a:t>B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312563" y="4906478"/>
            <a:ext cx="391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86" name="Rectangle 85"/>
          <p:cNvSpPr/>
          <p:nvPr/>
        </p:nvSpPr>
        <p:spPr>
          <a:xfrm>
            <a:off x="6426100" y="4906483"/>
            <a:ext cx="707011" cy="40011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Dec</a:t>
            </a:r>
            <a:r>
              <a:rPr lang="en-US" sz="2000" b="1" baseline="-25000" dirty="0"/>
              <a:t>k</a:t>
            </a: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6221258" y="5124583"/>
            <a:ext cx="20484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7133111" y="5115961"/>
            <a:ext cx="20484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4664894" y="5742426"/>
            <a:ext cx="1553740" cy="51461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oup 120"/>
          <p:cNvGrpSpPr/>
          <p:nvPr/>
        </p:nvGrpSpPr>
        <p:grpSpPr>
          <a:xfrm>
            <a:off x="4564374" y="4595585"/>
            <a:ext cx="469248" cy="509452"/>
            <a:chOff x="9417296" y="2352949"/>
            <a:chExt cx="914400" cy="914400"/>
          </a:xfrm>
        </p:grpSpPr>
        <p:sp>
          <p:nvSpPr>
            <p:cNvPr id="122" name="Explosion 1 121"/>
            <p:cNvSpPr/>
            <p:nvPr/>
          </p:nvSpPr>
          <p:spPr>
            <a:xfrm>
              <a:off x="9417296" y="2352949"/>
              <a:ext cx="914400" cy="914400"/>
            </a:xfrm>
            <a:prstGeom prst="irregularSeal1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55807" y="2633963"/>
              <a:ext cx="453279" cy="336469"/>
            </a:xfrm>
            <a:prstGeom prst="rect">
              <a:avLst/>
            </a:prstGeom>
          </p:spPr>
        </p:pic>
      </p:grpSp>
      <p:sp>
        <p:nvSpPr>
          <p:cNvPr id="124" name="Rectangle 123"/>
          <p:cNvSpPr/>
          <p:nvPr/>
        </p:nvSpPr>
        <p:spPr>
          <a:xfrm>
            <a:off x="6405351" y="3183869"/>
            <a:ext cx="2698143" cy="7726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" name="Group 124"/>
          <p:cNvGrpSpPr/>
          <p:nvPr/>
        </p:nvGrpSpPr>
        <p:grpSpPr>
          <a:xfrm>
            <a:off x="6584549" y="3315477"/>
            <a:ext cx="469248" cy="509452"/>
            <a:chOff x="9417296" y="2352949"/>
            <a:chExt cx="914400" cy="914400"/>
          </a:xfrm>
        </p:grpSpPr>
        <p:sp>
          <p:nvSpPr>
            <p:cNvPr id="126" name="Explosion 1 125"/>
            <p:cNvSpPr/>
            <p:nvPr/>
          </p:nvSpPr>
          <p:spPr>
            <a:xfrm>
              <a:off x="9417296" y="2352949"/>
              <a:ext cx="914400" cy="914400"/>
            </a:xfrm>
            <a:prstGeom prst="irregularSeal1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55807" y="2633963"/>
              <a:ext cx="453279" cy="336469"/>
            </a:xfrm>
            <a:prstGeom prst="rect">
              <a:avLst/>
            </a:prstGeom>
          </p:spPr>
        </p:pic>
      </p:grpSp>
      <p:sp>
        <p:nvSpPr>
          <p:cNvPr id="128" name="TextBox 127"/>
          <p:cNvSpPr txBox="1"/>
          <p:nvPr/>
        </p:nvSpPr>
        <p:spPr>
          <a:xfrm>
            <a:off x="7095440" y="3356022"/>
            <a:ext cx="1514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 it’s </a:t>
            </a:r>
            <a:r>
              <a:rPr lang="en-US" b="1" dirty="0" smtClean="0"/>
              <a:t>quantum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877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5728678" y="523631"/>
            <a:ext cx="330513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337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3. Public-key encryption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</a:t>
            </a:r>
            <a:r>
              <a:rPr lang="en-US" sz="1200" dirty="0" smtClean="0"/>
              <a:t>Schemes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Public-key encryption scheme.</a:t>
            </a:r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557169" y="1351842"/>
            <a:ext cx="7015443" cy="23213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Definition (informal). </a:t>
            </a:r>
            <a:r>
              <a:rPr lang="en-US" sz="2000" dirty="0" smtClean="0">
                <a:solidFill>
                  <a:schemeClr val="tx1"/>
                </a:solidFill>
              </a:rPr>
              <a:t>A </a:t>
            </a:r>
            <a:r>
              <a:rPr lang="en-US" sz="2000" i="1" dirty="0" smtClean="0">
                <a:solidFill>
                  <a:schemeClr val="tx1"/>
                </a:solidFill>
              </a:rPr>
              <a:t>public-key encryption </a:t>
            </a:r>
            <a:r>
              <a:rPr lang="en-US" sz="2000" i="1" dirty="0">
                <a:solidFill>
                  <a:schemeClr val="tx1"/>
                </a:solidFill>
              </a:rPr>
              <a:t>scheme </a:t>
            </a:r>
            <a:r>
              <a:rPr lang="en-US" sz="2000" dirty="0">
                <a:solidFill>
                  <a:schemeClr val="tx1"/>
                </a:solidFill>
              </a:rPr>
              <a:t>consists of three </a:t>
            </a:r>
            <a:r>
              <a:rPr lang="en-US" sz="2000" dirty="0" smtClean="0">
                <a:solidFill>
                  <a:schemeClr val="tx1"/>
                </a:solidFill>
              </a:rPr>
              <a:t>polynomial-time algorithms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</a:rPr>
              <a:t>KeyGen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smtClean="0">
                <a:solidFill>
                  <a:schemeClr val="tx1"/>
                </a:solidFill>
              </a:rPr>
              <a:t>output </a:t>
            </a:r>
            <a:r>
              <a:rPr lang="en-US" sz="2000" i="1" dirty="0" smtClean="0">
                <a:solidFill>
                  <a:schemeClr val="tx1"/>
                </a:solidFill>
              </a:rPr>
              <a:t>(</a:t>
            </a:r>
            <a:r>
              <a:rPr lang="en-US" sz="2000" i="1" dirty="0" err="1" smtClean="0">
                <a:solidFill>
                  <a:schemeClr val="tx1"/>
                </a:solidFill>
              </a:rPr>
              <a:t>pk</a:t>
            </a:r>
            <a:r>
              <a:rPr lang="en-US" sz="2000" i="1" dirty="0" smtClean="0">
                <a:solidFill>
                  <a:schemeClr val="tx1"/>
                </a:solidFill>
              </a:rPr>
              <a:t>, </a:t>
            </a:r>
            <a:r>
              <a:rPr lang="en-US" sz="2000" i="1" dirty="0" err="1" smtClean="0">
                <a:solidFill>
                  <a:schemeClr val="tx1"/>
                </a:solidFill>
              </a:rPr>
              <a:t>sk</a:t>
            </a:r>
            <a:r>
              <a:rPr lang="en-US" sz="2000" i="1" dirty="0" smtClean="0">
                <a:solidFill>
                  <a:schemeClr val="tx1"/>
                </a:solidFill>
              </a:rPr>
              <a:t>)</a:t>
            </a:r>
            <a:r>
              <a:rPr lang="en-US" sz="2000" dirty="0" smtClean="0">
                <a:solidFill>
                  <a:schemeClr val="tx1"/>
                </a:solidFill>
              </a:rPr>
              <a:t>;</a:t>
            </a:r>
            <a:endParaRPr lang="en-US" sz="2000" dirty="0">
              <a:solidFill>
                <a:schemeClr val="tx1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err="1" smtClean="0">
                <a:solidFill>
                  <a:schemeClr val="tx1"/>
                </a:solidFill>
              </a:rPr>
              <a:t>Enc</a:t>
            </a:r>
            <a:r>
              <a:rPr lang="en-US" sz="2000" baseline="-25000" dirty="0" err="1">
                <a:solidFill>
                  <a:schemeClr val="tx1"/>
                </a:solidFill>
              </a:rPr>
              <a:t>pk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r>
              <a:rPr lang="en-US" sz="2000" dirty="0">
                <a:solidFill>
                  <a:schemeClr val="tx1"/>
                </a:solidFill>
              </a:rPr>
              <a:t>encrypt with </a:t>
            </a:r>
            <a:r>
              <a:rPr lang="en-US" sz="2000" dirty="0" smtClean="0">
                <a:solidFill>
                  <a:schemeClr val="tx1"/>
                </a:solidFill>
              </a:rPr>
              <a:t>public key </a:t>
            </a:r>
            <a:r>
              <a:rPr lang="en-US" sz="2000" i="1" dirty="0" err="1" smtClean="0">
                <a:solidFill>
                  <a:schemeClr val="tx1"/>
                </a:solidFill>
              </a:rPr>
              <a:t>pk</a:t>
            </a:r>
            <a:r>
              <a:rPr lang="en-US" sz="2000" dirty="0" smtClean="0">
                <a:solidFill>
                  <a:schemeClr val="tx1"/>
                </a:solidFill>
              </a:rPr>
              <a:t>;</a:t>
            </a:r>
            <a:endParaRPr lang="en-US" sz="2000" dirty="0">
              <a:solidFill>
                <a:schemeClr val="tx1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err="1" smtClean="0">
                <a:solidFill>
                  <a:schemeClr val="tx1"/>
                </a:solidFill>
              </a:rPr>
              <a:t>Dec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sk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r>
              <a:rPr lang="en-US" sz="2000" dirty="0">
                <a:solidFill>
                  <a:schemeClr val="tx1"/>
                </a:solidFill>
              </a:rPr>
              <a:t>decrypt with </a:t>
            </a:r>
            <a:r>
              <a:rPr lang="en-US" sz="2000" dirty="0" smtClean="0">
                <a:solidFill>
                  <a:schemeClr val="tx1"/>
                </a:solidFill>
              </a:rPr>
              <a:t>private key </a:t>
            </a:r>
            <a:r>
              <a:rPr lang="en-US" sz="2000" i="1" dirty="0" smtClean="0">
                <a:solidFill>
                  <a:schemeClr val="tx1"/>
                </a:solidFill>
              </a:rPr>
              <a:t>sk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such that </a:t>
            </a:r>
            <a:r>
              <a:rPr lang="en-US" sz="2000" dirty="0" err="1" smtClean="0">
                <a:solidFill>
                  <a:schemeClr val="tx1"/>
                </a:solidFill>
              </a:rPr>
              <a:t>Dec</a:t>
            </a:r>
            <a:r>
              <a:rPr lang="en-US" sz="2000" baseline="-25000" dirty="0" err="1">
                <a:solidFill>
                  <a:schemeClr val="tx1"/>
                </a:solidFill>
              </a:rPr>
              <a:t>sk</a:t>
            </a:r>
            <a:r>
              <a:rPr lang="en-US" sz="2000" baseline="-25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</a:rPr>
              <a:t>Enc</a:t>
            </a:r>
            <a:r>
              <a:rPr lang="en-US" sz="2000" baseline="-25000" dirty="0" err="1">
                <a:solidFill>
                  <a:schemeClr val="tx1"/>
                </a:solidFill>
              </a:rPr>
              <a:t>pk</a:t>
            </a:r>
            <a:r>
              <a:rPr lang="en-US" sz="2000" baseline="-25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i="1" dirty="0">
                <a:solidFill>
                  <a:schemeClr val="tx1"/>
                </a:solidFill>
              </a:rPr>
              <a:t>m</a:t>
            </a:r>
            <a:r>
              <a:rPr lang="en-US" sz="2000" dirty="0">
                <a:solidFill>
                  <a:schemeClr val="tx1"/>
                </a:solidFill>
              </a:rPr>
              <a:t>)) = </a:t>
            </a:r>
            <a:r>
              <a:rPr lang="en-US" sz="2000" i="1" dirty="0">
                <a:solidFill>
                  <a:schemeClr val="tx1"/>
                </a:solidFill>
              </a:rPr>
              <a:t>m</a:t>
            </a:r>
            <a:r>
              <a:rPr lang="en-US" sz="2000" dirty="0">
                <a:solidFill>
                  <a:schemeClr val="tx1"/>
                </a:solidFill>
              </a:rPr>
              <a:t> for all messages </a:t>
            </a:r>
            <a:r>
              <a:rPr lang="en-US" sz="2000" i="1" dirty="0" smtClean="0">
                <a:solidFill>
                  <a:schemeClr val="tx1"/>
                </a:solidFill>
              </a:rPr>
              <a:t>m</a:t>
            </a:r>
            <a:r>
              <a:rPr lang="en-US" sz="2000" dirty="0" smtClean="0">
                <a:solidFill>
                  <a:schemeClr val="tx1"/>
                </a:solidFill>
              </a:rPr>
              <a:t>, keys </a:t>
            </a:r>
            <a:r>
              <a:rPr lang="en-US" sz="2000" i="1" dirty="0">
                <a:solidFill>
                  <a:schemeClr val="tx1"/>
                </a:solidFill>
              </a:rPr>
              <a:t>(</a:t>
            </a:r>
            <a:r>
              <a:rPr lang="en-US" sz="2000" i="1" dirty="0" err="1">
                <a:solidFill>
                  <a:schemeClr val="tx1"/>
                </a:solidFill>
              </a:rPr>
              <a:t>pk</a:t>
            </a:r>
            <a:r>
              <a:rPr lang="en-US" sz="2000" i="1" dirty="0">
                <a:solidFill>
                  <a:schemeClr val="tx1"/>
                </a:solidFill>
              </a:rPr>
              <a:t>, </a:t>
            </a:r>
            <a:r>
              <a:rPr lang="en-US" sz="2000" i="1" dirty="0" err="1">
                <a:solidFill>
                  <a:schemeClr val="tx1"/>
                </a:solidFill>
              </a:rPr>
              <a:t>sk</a:t>
            </a:r>
            <a:r>
              <a:rPr lang="en-US" sz="2000" i="1" dirty="0">
                <a:solidFill>
                  <a:schemeClr val="tx1"/>
                </a:solidFill>
              </a:rPr>
              <a:t>)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5728678" y="523631"/>
            <a:ext cx="330513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337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3. Public-key encryption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</a:t>
            </a:r>
            <a:r>
              <a:rPr lang="en-US" sz="1200" dirty="0" smtClean="0"/>
              <a:t>Schemes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Public-key encryption scheme.</a:t>
            </a:r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security notions: </a:t>
            </a:r>
            <a:r>
              <a:rPr lang="en-US" sz="2000" dirty="0" smtClean="0"/>
              <a:t>as before, i.e., indistinguishability, semantic, CPA/CCA;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</a:t>
            </a:r>
            <a:r>
              <a:rPr lang="en-US" sz="2000" b="1" dirty="0" smtClean="0"/>
              <a:t>pplicability: </a:t>
            </a: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classical:</a:t>
            </a:r>
            <a:r>
              <a:rPr lang="en-US" sz="2000" dirty="0"/>
              <a:t> </a:t>
            </a:r>
            <a:r>
              <a:rPr lang="en-US" sz="2000" dirty="0" smtClean="0"/>
              <a:t>all algorithms are PPTs;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post-quantum: adversary can be QPT;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</a:t>
            </a:r>
            <a:r>
              <a:rPr lang="en-US" sz="2000" dirty="0" smtClean="0"/>
              <a:t>ully-quantum: all algorithms are QPTs.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557169" y="1351842"/>
            <a:ext cx="7015443" cy="23213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Definition (informal). </a:t>
            </a:r>
            <a:r>
              <a:rPr lang="en-US" sz="2000" dirty="0" smtClean="0">
                <a:solidFill>
                  <a:schemeClr val="tx1"/>
                </a:solidFill>
              </a:rPr>
              <a:t>A </a:t>
            </a:r>
            <a:r>
              <a:rPr lang="en-US" sz="2000" i="1" dirty="0" smtClean="0">
                <a:solidFill>
                  <a:schemeClr val="tx1"/>
                </a:solidFill>
              </a:rPr>
              <a:t>public-key encryption </a:t>
            </a:r>
            <a:r>
              <a:rPr lang="en-US" sz="2000" i="1" dirty="0">
                <a:solidFill>
                  <a:schemeClr val="tx1"/>
                </a:solidFill>
              </a:rPr>
              <a:t>scheme </a:t>
            </a:r>
            <a:r>
              <a:rPr lang="en-US" sz="2000" dirty="0">
                <a:solidFill>
                  <a:schemeClr val="tx1"/>
                </a:solidFill>
              </a:rPr>
              <a:t>consists of three </a:t>
            </a:r>
            <a:r>
              <a:rPr lang="en-US" sz="2000" dirty="0" smtClean="0">
                <a:solidFill>
                  <a:schemeClr val="tx1"/>
                </a:solidFill>
              </a:rPr>
              <a:t>polynomial-time algorithms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</a:rPr>
              <a:t>KeyGen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smtClean="0">
                <a:solidFill>
                  <a:schemeClr val="tx1"/>
                </a:solidFill>
              </a:rPr>
              <a:t>output </a:t>
            </a:r>
            <a:r>
              <a:rPr lang="en-US" sz="2000" i="1" dirty="0" smtClean="0">
                <a:solidFill>
                  <a:schemeClr val="tx1"/>
                </a:solidFill>
              </a:rPr>
              <a:t>(</a:t>
            </a:r>
            <a:r>
              <a:rPr lang="en-US" sz="2000" i="1" dirty="0" err="1" smtClean="0">
                <a:solidFill>
                  <a:schemeClr val="tx1"/>
                </a:solidFill>
              </a:rPr>
              <a:t>pk</a:t>
            </a:r>
            <a:r>
              <a:rPr lang="en-US" sz="2000" i="1" dirty="0" smtClean="0">
                <a:solidFill>
                  <a:schemeClr val="tx1"/>
                </a:solidFill>
              </a:rPr>
              <a:t>, </a:t>
            </a:r>
            <a:r>
              <a:rPr lang="en-US" sz="2000" i="1" dirty="0" err="1" smtClean="0">
                <a:solidFill>
                  <a:schemeClr val="tx1"/>
                </a:solidFill>
              </a:rPr>
              <a:t>sk</a:t>
            </a:r>
            <a:r>
              <a:rPr lang="en-US" sz="2000" i="1" dirty="0" smtClean="0">
                <a:solidFill>
                  <a:schemeClr val="tx1"/>
                </a:solidFill>
              </a:rPr>
              <a:t>)</a:t>
            </a:r>
            <a:r>
              <a:rPr lang="en-US" sz="2000" dirty="0" smtClean="0">
                <a:solidFill>
                  <a:schemeClr val="tx1"/>
                </a:solidFill>
              </a:rPr>
              <a:t>;</a:t>
            </a:r>
            <a:endParaRPr lang="en-US" sz="2000" dirty="0">
              <a:solidFill>
                <a:schemeClr val="tx1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err="1" smtClean="0">
                <a:solidFill>
                  <a:schemeClr val="tx1"/>
                </a:solidFill>
              </a:rPr>
              <a:t>Enc</a:t>
            </a:r>
            <a:r>
              <a:rPr lang="en-US" sz="2000" baseline="-25000" dirty="0" err="1">
                <a:solidFill>
                  <a:schemeClr val="tx1"/>
                </a:solidFill>
              </a:rPr>
              <a:t>pk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r>
              <a:rPr lang="en-US" sz="2000" dirty="0">
                <a:solidFill>
                  <a:schemeClr val="tx1"/>
                </a:solidFill>
              </a:rPr>
              <a:t>encrypt with </a:t>
            </a:r>
            <a:r>
              <a:rPr lang="en-US" sz="2000" dirty="0" smtClean="0">
                <a:solidFill>
                  <a:schemeClr val="tx1"/>
                </a:solidFill>
              </a:rPr>
              <a:t>public key </a:t>
            </a:r>
            <a:r>
              <a:rPr lang="en-US" sz="2000" i="1" dirty="0" err="1" smtClean="0">
                <a:solidFill>
                  <a:schemeClr val="tx1"/>
                </a:solidFill>
              </a:rPr>
              <a:t>pk</a:t>
            </a:r>
            <a:r>
              <a:rPr lang="en-US" sz="2000" dirty="0" smtClean="0">
                <a:solidFill>
                  <a:schemeClr val="tx1"/>
                </a:solidFill>
              </a:rPr>
              <a:t>;</a:t>
            </a:r>
            <a:endParaRPr lang="en-US" sz="2000" dirty="0">
              <a:solidFill>
                <a:schemeClr val="tx1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err="1" smtClean="0">
                <a:solidFill>
                  <a:schemeClr val="tx1"/>
                </a:solidFill>
              </a:rPr>
              <a:t>Dec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sk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r>
              <a:rPr lang="en-US" sz="2000" dirty="0">
                <a:solidFill>
                  <a:schemeClr val="tx1"/>
                </a:solidFill>
              </a:rPr>
              <a:t>decrypt with </a:t>
            </a:r>
            <a:r>
              <a:rPr lang="en-US" sz="2000" dirty="0" smtClean="0">
                <a:solidFill>
                  <a:schemeClr val="tx1"/>
                </a:solidFill>
              </a:rPr>
              <a:t>private key </a:t>
            </a:r>
            <a:r>
              <a:rPr lang="en-US" sz="2000" i="1" dirty="0" smtClean="0">
                <a:solidFill>
                  <a:schemeClr val="tx1"/>
                </a:solidFill>
              </a:rPr>
              <a:t>sk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such that </a:t>
            </a:r>
            <a:r>
              <a:rPr lang="en-US" sz="2000" dirty="0" err="1" smtClean="0">
                <a:solidFill>
                  <a:schemeClr val="tx1"/>
                </a:solidFill>
              </a:rPr>
              <a:t>Dec</a:t>
            </a:r>
            <a:r>
              <a:rPr lang="en-US" sz="2000" baseline="-25000" dirty="0" err="1">
                <a:solidFill>
                  <a:schemeClr val="tx1"/>
                </a:solidFill>
              </a:rPr>
              <a:t>sk</a:t>
            </a:r>
            <a:r>
              <a:rPr lang="en-US" sz="2000" baseline="-25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</a:rPr>
              <a:t>Enc</a:t>
            </a:r>
            <a:r>
              <a:rPr lang="en-US" sz="2000" baseline="-25000" dirty="0" err="1">
                <a:solidFill>
                  <a:schemeClr val="tx1"/>
                </a:solidFill>
              </a:rPr>
              <a:t>pk</a:t>
            </a:r>
            <a:r>
              <a:rPr lang="en-US" sz="2000" baseline="-25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i="1" dirty="0">
                <a:solidFill>
                  <a:schemeClr val="tx1"/>
                </a:solidFill>
              </a:rPr>
              <a:t>m</a:t>
            </a:r>
            <a:r>
              <a:rPr lang="en-US" sz="2000" dirty="0">
                <a:solidFill>
                  <a:schemeClr val="tx1"/>
                </a:solidFill>
              </a:rPr>
              <a:t>)) = </a:t>
            </a:r>
            <a:r>
              <a:rPr lang="en-US" sz="2000" i="1" dirty="0">
                <a:solidFill>
                  <a:schemeClr val="tx1"/>
                </a:solidFill>
              </a:rPr>
              <a:t>m</a:t>
            </a:r>
            <a:r>
              <a:rPr lang="en-US" sz="2000" dirty="0">
                <a:solidFill>
                  <a:schemeClr val="tx1"/>
                </a:solidFill>
              </a:rPr>
              <a:t> for all messages </a:t>
            </a:r>
            <a:r>
              <a:rPr lang="en-US" sz="2000" i="1" dirty="0" smtClean="0">
                <a:solidFill>
                  <a:schemeClr val="tx1"/>
                </a:solidFill>
              </a:rPr>
              <a:t>m</a:t>
            </a:r>
            <a:r>
              <a:rPr lang="en-US" sz="2000" dirty="0" smtClean="0">
                <a:solidFill>
                  <a:schemeClr val="tx1"/>
                </a:solidFill>
              </a:rPr>
              <a:t>, keys </a:t>
            </a:r>
            <a:r>
              <a:rPr lang="en-US" sz="2000" i="1" dirty="0">
                <a:solidFill>
                  <a:schemeClr val="tx1"/>
                </a:solidFill>
              </a:rPr>
              <a:t>(</a:t>
            </a:r>
            <a:r>
              <a:rPr lang="en-US" sz="2000" i="1" dirty="0" err="1">
                <a:solidFill>
                  <a:schemeClr val="tx1"/>
                </a:solidFill>
              </a:rPr>
              <a:t>pk</a:t>
            </a:r>
            <a:r>
              <a:rPr lang="en-US" sz="2000" i="1" dirty="0">
                <a:solidFill>
                  <a:schemeClr val="tx1"/>
                </a:solidFill>
              </a:rPr>
              <a:t>, </a:t>
            </a:r>
            <a:r>
              <a:rPr lang="en-US" sz="2000" i="1" dirty="0" err="1">
                <a:solidFill>
                  <a:schemeClr val="tx1"/>
                </a:solidFill>
              </a:rPr>
              <a:t>sk</a:t>
            </a:r>
            <a:r>
              <a:rPr lang="en-US" sz="2000" i="1" dirty="0">
                <a:solidFill>
                  <a:schemeClr val="tx1"/>
                </a:solidFill>
              </a:rPr>
              <a:t>)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14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5728678" y="523631"/>
            <a:ext cx="330513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337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3. Public-key encryption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</a:t>
            </a:r>
            <a:r>
              <a:rPr lang="en-US" sz="1200" dirty="0" smtClean="0"/>
              <a:t>Schemes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How to construct public-key schemes?</a:t>
            </a:r>
          </a:p>
          <a:p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</a:t>
            </a:r>
            <a:r>
              <a:rPr lang="en-US" sz="2000" dirty="0" smtClean="0"/>
              <a:t>ot known how to do it with just the OWF assumption;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</a:t>
            </a:r>
            <a:r>
              <a:rPr lang="en-US" sz="2000" dirty="0" smtClean="0"/>
              <a:t>tronger assumption: OWPs with trapdoors.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</a:t>
            </a:r>
            <a:r>
              <a:rPr lang="en-US" sz="2000" dirty="0" smtClean="0"/>
              <a:t>attice-based quantum-secure candidates are known [PW08, GPV08].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57169" y="2621843"/>
            <a:ext cx="7015443" cy="2335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Definition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(informal). </a:t>
            </a:r>
            <a:r>
              <a:rPr lang="en-US" sz="2000" dirty="0" smtClean="0">
                <a:solidFill>
                  <a:schemeClr val="tx1"/>
                </a:solidFill>
              </a:rPr>
              <a:t>A </a:t>
            </a:r>
            <a:r>
              <a:rPr lang="en-US" sz="2000" i="1" dirty="0" smtClean="0">
                <a:solidFill>
                  <a:schemeClr val="tx1"/>
                </a:solidFill>
              </a:rPr>
              <a:t>one-way trapdoor permutation</a:t>
            </a:r>
            <a:r>
              <a:rPr lang="en-US" sz="2000" dirty="0" smtClean="0">
                <a:solidFill>
                  <a:schemeClr val="tx1"/>
                </a:solidFill>
              </a:rPr>
              <a:t> is a family of indexed functions </a:t>
            </a:r>
            <a:r>
              <a:rPr lang="en-US" sz="2000" i="1" dirty="0" smtClean="0">
                <a:solidFill>
                  <a:schemeClr val="tx1"/>
                </a:solidFill>
              </a:rPr>
              <a:t>f</a:t>
            </a:r>
            <a:r>
              <a:rPr lang="en-US" sz="2000" i="1" baseline="-25000" dirty="0" smtClean="0">
                <a:solidFill>
                  <a:schemeClr val="tx1"/>
                </a:solidFill>
              </a:rPr>
              <a:t>i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such that: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</a:t>
            </a:r>
            <a:r>
              <a:rPr lang="en-US" sz="2000" dirty="0" smtClean="0">
                <a:solidFill>
                  <a:schemeClr val="tx1"/>
                </a:solidFill>
              </a:rPr>
              <a:t>he family { </a:t>
            </a:r>
            <a:r>
              <a:rPr lang="en-US" sz="2000" i="1" dirty="0" smtClean="0">
                <a:solidFill>
                  <a:schemeClr val="tx1"/>
                </a:solidFill>
              </a:rPr>
              <a:t>f</a:t>
            </a:r>
            <a:r>
              <a:rPr lang="en-US" sz="2000" i="1" baseline="-25000" dirty="0" smtClean="0">
                <a:solidFill>
                  <a:schemeClr val="tx1"/>
                </a:solidFill>
              </a:rPr>
              <a:t>i</a:t>
            </a:r>
            <a:r>
              <a:rPr lang="en-US" sz="2000" i="1" dirty="0" smtClean="0">
                <a:solidFill>
                  <a:schemeClr val="tx1"/>
                </a:solidFill>
              </a:rPr>
              <a:t> } </a:t>
            </a:r>
            <a:r>
              <a:rPr lang="en-US" sz="2000" dirty="0" smtClean="0">
                <a:solidFill>
                  <a:schemeClr val="tx1"/>
                </a:solidFill>
              </a:rPr>
              <a:t>is a OWF;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each </a:t>
            </a:r>
            <a:r>
              <a:rPr lang="en-US" sz="2000" i="1" dirty="0">
                <a:solidFill>
                  <a:schemeClr val="tx1"/>
                </a:solidFill>
              </a:rPr>
              <a:t>f</a:t>
            </a:r>
            <a:r>
              <a:rPr lang="en-US" sz="2000" i="1" baseline="-25000" dirty="0">
                <a:solidFill>
                  <a:schemeClr val="tx1"/>
                </a:solidFill>
              </a:rPr>
              <a:t>i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is a permutation</a:t>
            </a:r>
            <a:r>
              <a:rPr lang="en-US" sz="2000" dirty="0" smtClean="0">
                <a:solidFill>
                  <a:schemeClr val="tx1"/>
                </a:solidFill>
              </a:rPr>
              <a:t>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PPT algorithm generates index </a:t>
            </a:r>
            <a:r>
              <a:rPr lang="en-US" sz="2000" i="1" dirty="0" err="1" smtClean="0">
                <a:solidFill>
                  <a:schemeClr val="tx1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 together with trapdoor </a:t>
            </a:r>
            <a:r>
              <a:rPr lang="en-US" sz="2000" i="1" dirty="0" smtClean="0">
                <a:solidFill>
                  <a:schemeClr val="tx1"/>
                </a:solidFill>
              </a:rPr>
              <a:t>t</a:t>
            </a:r>
            <a:r>
              <a:rPr lang="en-US" sz="2000" dirty="0" smtClean="0">
                <a:solidFill>
                  <a:schemeClr val="tx1"/>
                </a:solidFill>
              </a:rPr>
              <a:t>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PPT algorithm for sampling from domain of </a:t>
            </a:r>
            <a:r>
              <a:rPr lang="en-US" sz="2000" i="1" dirty="0" smtClean="0">
                <a:solidFill>
                  <a:schemeClr val="tx1"/>
                </a:solidFill>
              </a:rPr>
              <a:t>f</a:t>
            </a:r>
            <a:r>
              <a:rPr lang="en-US" sz="2000" i="1" baseline="-25000" dirty="0" smtClean="0">
                <a:solidFill>
                  <a:schemeClr val="tx1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 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PPT algorithm for inversion:                  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108" y="4537965"/>
            <a:ext cx="1822476" cy="25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5728678" y="523631"/>
            <a:ext cx="330513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337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3. Public-key encryption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</a:t>
            </a:r>
            <a:r>
              <a:rPr lang="en-US" sz="1200" dirty="0" smtClean="0"/>
              <a:t>Schemes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How to construct public-key schemes? </a:t>
            </a:r>
            <a:r>
              <a:rPr lang="en-US" sz="2000" dirty="0"/>
              <a:t>Start with a trapdoor OWP.</a:t>
            </a:r>
          </a:p>
          <a:p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by previous lecture, we get a PRG (just from OWP property);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use the (index, trapdoor) generation algorithm to generate keys</a:t>
            </a:r>
            <a:r>
              <a:rPr lang="en-US" sz="2000" dirty="0" smtClean="0"/>
              <a:t>;</a:t>
            </a:r>
            <a:endParaRPr lang="en-US" sz="2000" dirty="0" smtClean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0205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5728678" y="523631"/>
            <a:ext cx="330513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337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3. Public-key encryption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</a:t>
            </a:r>
            <a:r>
              <a:rPr lang="en-US" sz="1200" dirty="0" smtClean="0"/>
              <a:t>Schemes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How to construct public-key schemes? </a:t>
            </a:r>
            <a:r>
              <a:rPr lang="en-US" sz="2000" dirty="0"/>
              <a:t>Start with a trapdoor OWP.</a:t>
            </a:r>
          </a:p>
          <a:p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by previous lecture, we get a PRG (just from OWP property);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use the (index, trapdoor) generation algorithm to generate keys;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 smtClean="0"/>
              <a:t>to encrypt: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000" dirty="0" smtClean="0"/>
              <a:t>run PRG with random </a:t>
            </a:r>
            <a:r>
              <a:rPr lang="en-US" sz="2000" i="1" dirty="0" smtClean="0"/>
              <a:t>s</a:t>
            </a:r>
            <a:r>
              <a:rPr lang="en-US" sz="2000" dirty="0" smtClean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914400" lvl="1" indent="-457200">
              <a:buFont typeface="+mj-lt"/>
              <a:buAutoNum type="arabicParenR" startAt="2"/>
            </a:pPr>
            <a:r>
              <a:rPr lang="en-US" sz="2000" dirty="0"/>
              <a:t>e</a:t>
            </a:r>
            <a:r>
              <a:rPr lang="en-US" sz="2000" dirty="0" smtClean="0"/>
              <a:t>ncrypt using OTP/QOTP keyed by </a:t>
            </a:r>
            <a:r>
              <a:rPr lang="en-US" sz="2000" i="1" dirty="0" smtClean="0"/>
              <a:t>G(s)</a:t>
            </a:r>
            <a:r>
              <a:rPr lang="en-US" sz="2000" dirty="0" smtClean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914400" lvl="1" indent="-457200">
              <a:buFont typeface="+mj-lt"/>
              <a:buAutoNum type="arabicParenR" startAt="3"/>
            </a:pPr>
            <a:r>
              <a:rPr lang="en-US" sz="2000" dirty="0"/>
              <a:t>o</a:t>
            </a:r>
            <a:r>
              <a:rPr lang="en-US" sz="2000" dirty="0" smtClean="0"/>
              <a:t>utput </a:t>
            </a:r>
          </a:p>
          <a:p>
            <a:endParaRPr lang="en-US" sz="2000" b="1" dirty="0"/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884" y="2992461"/>
            <a:ext cx="5020953" cy="2864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85" y="3575218"/>
            <a:ext cx="2249143" cy="37790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216" y="4158912"/>
            <a:ext cx="2427428" cy="377905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H="1" flipV="1">
            <a:off x="6619631" y="3953123"/>
            <a:ext cx="139731" cy="581551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659711" y="4158912"/>
            <a:ext cx="2193164" cy="116955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o</a:t>
            </a:r>
            <a:r>
              <a:rPr lang="en-US" sz="1400" b="1" dirty="0" smtClean="0"/>
              <a:t>ne-time pad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q</a:t>
            </a:r>
            <a:r>
              <a:rPr lang="en-US" sz="1400" b="1" dirty="0" smtClean="0"/>
              <a:t>uantum one-time pad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1-design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2-design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…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77791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5728678" y="523631"/>
            <a:ext cx="330513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337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3. Public-key encryption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</a:t>
            </a:r>
            <a:r>
              <a:rPr lang="en-US" sz="1200" dirty="0" smtClean="0"/>
              <a:t>Schemes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How to construct public-key schemes? </a:t>
            </a:r>
            <a:r>
              <a:rPr lang="en-US" sz="2000" dirty="0"/>
              <a:t>Start with a trapdoor OWP.</a:t>
            </a:r>
          </a:p>
          <a:p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by previous lecture, we get a PRG (just from OWP property);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use the (index, trapdoor) generation algorithm to generate keys;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 smtClean="0"/>
              <a:t>to encrypt: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000" dirty="0" smtClean="0"/>
              <a:t>run PRG with random </a:t>
            </a:r>
            <a:r>
              <a:rPr lang="en-US" sz="2000" i="1" dirty="0" smtClean="0"/>
              <a:t>s</a:t>
            </a:r>
            <a:r>
              <a:rPr lang="en-US" sz="2000" dirty="0" smtClean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914400" lvl="1" indent="-457200">
              <a:buFont typeface="+mj-lt"/>
              <a:buAutoNum type="arabicParenR" startAt="2"/>
            </a:pPr>
            <a:r>
              <a:rPr lang="en-US" sz="2000" dirty="0"/>
              <a:t>e</a:t>
            </a:r>
            <a:r>
              <a:rPr lang="en-US" sz="2000" dirty="0" smtClean="0"/>
              <a:t>ncrypt using OTP/QOTP keyed by </a:t>
            </a:r>
            <a:r>
              <a:rPr lang="en-US" sz="2000" i="1" dirty="0" smtClean="0"/>
              <a:t>G(s)</a:t>
            </a:r>
            <a:r>
              <a:rPr lang="en-US" sz="2000" dirty="0" smtClean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914400" lvl="1" indent="-457200">
              <a:buFont typeface="+mj-lt"/>
              <a:buAutoNum type="arabicParenR" startAt="3"/>
            </a:pPr>
            <a:r>
              <a:rPr lang="en-US" sz="2000" dirty="0"/>
              <a:t>o</a:t>
            </a:r>
            <a:r>
              <a:rPr lang="en-US" sz="2000" dirty="0" smtClean="0"/>
              <a:t>utput 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t</a:t>
            </a:r>
            <a:r>
              <a:rPr lang="en-US" sz="2000" i="1" dirty="0" smtClean="0"/>
              <a:t>o decrypt: 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 smtClean="0"/>
              <a:t>repeatedly use trapdoor to compute</a:t>
            </a:r>
          </a:p>
          <a:p>
            <a:pPr marL="914400" lvl="1" indent="-457200">
              <a:buFont typeface="+mj-lt"/>
              <a:buAutoNum type="arabicParenR"/>
            </a:pPr>
            <a:endParaRPr lang="en-US" sz="2000" dirty="0"/>
          </a:p>
          <a:p>
            <a:pPr marL="914400" lvl="1" indent="-457200">
              <a:buFont typeface="+mj-lt"/>
              <a:buAutoNum type="arabicParenR"/>
            </a:pPr>
            <a:r>
              <a:rPr lang="en-US" sz="2000" dirty="0" smtClean="0"/>
              <a:t>compute hard core bit for all of the above, and undo the OTP/QOTP.</a:t>
            </a:r>
          </a:p>
          <a:p>
            <a:pPr marL="914400" lvl="1" indent="-457200">
              <a:buFont typeface="+mj-lt"/>
              <a:buAutoNum type="arabicParenR"/>
            </a:pPr>
            <a:endParaRPr lang="en-US" sz="2000" dirty="0" smtClean="0"/>
          </a:p>
          <a:p>
            <a:endParaRPr lang="en-US" sz="2000" b="1" dirty="0"/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884" y="2992461"/>
            <a:ext cx="5020953" cy="2864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85" y="3575218"/>
            <a:ext cx="2249143" cy="37790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216" y="4158912"/>
            <a:ext cx="2427428" cy="3779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985" y="5431584"/>
            <a:ext cx="4065525" cy="286476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H="1" flipV="1">
            <a:off x="6619631" y="3953123"/>
            <a:ext cx="139731" cy="581551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659711" y="4158912"/>
            <a:ext cx="2193164" cy="116955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o</a:t>
            </a:r>
            <a:r>
              <a:rPr lang="en-US" sz="1400" b="1" dirty="0" smtClean="0"/>
              <a:t>ne-time pad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q</a:t>
            </a:r>
            <a:r>
              <a:rPr lang="en-US" sz="1400" b="1" dirty="0" smtClean="0"/>
              <a:t>uantum one-time pad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1-design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2-design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…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86641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5728678" y="523631"/>
            <a:ext cx="330513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337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3. Public-key encryption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 </a:t>
            </a:r>
            <a:r>
              <a:rPr lang="en-US" sz="1200" dirty="0" smtClean="0"/>
              <a:t>Schemes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Security of public-key scheme.</a:t>
            </a:r>
          </a:p>
          <a:p>
            <a:endParaRPr lang="en-US" sz="2000" b="1" dirty="0"/>
          </a:p>
          <a:p>
            <a:r>
              <a:rPr lang="en-US" sz="2000" b="1" dirty="0" smtClean="0"/>
              <a:t>Theorem: </a:t>
            </a:r>
            <a:r>
              <a:rPr lang="en-US" sz="2000" dirty="0" smtClean="0"/>
              <a:t>this scheme is IND-CPA secure.</a:t>
            </a:r>
          </a:p>
          <a:p>
            <a:endParaRPr lang="en-US" sz="2000" b="1" dirty="0"/>
          </a:p>
          <a:p>
            <a:r>
              <a:rPr lang="en-US" sz="2000" dirty="0" smtClean="0"/>
              <a:t>Proof idea:</a:t>
            </a:r>
          </a:p>
          <a:p>
            <a:endParaRPr lang="en-US" sz="2000" dirty="0"/>
          </a:p>
          <a:p>
            <a:r>
              <a:rPr lang="en-US" sz="2000" b="1" i="1" dirty="0" smtClean="0"/>
              <a:t>Exercise: </a:t>
            </a:r>
            <a:r>
              <a:rPr lang="en-US" sz="2000" i="1" dirty="0" smtClean="0"/>
              <a:t>prove the following Lemma:</a:t>
            </a:r>
            <a:endParaRPr lang="en-US" sz="2000" b="1" i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r>
              <a:rPr lang="en-US" sz="2000" dirty="0" smtClean="0"/>
              <a:t>Now you need a hybrid argument again, which needs to run over the randomized message as well as the “trapdoor advice” </a:t>
            </a:r>
            <a:r>
              <a:rPr lang="en-US" sz="2000" i="1" dirty="0" err="1" smtClean="0"/>
              <a:t>f</a:t>
            </a:r>
            <a:r>
              <a:rPr lang="en-US" sz="2000" i="1" baseline="30000" dirty="0" err="1" smtClean="0"/>
              <a:t>m</a:t>
            </a:r>
            <a:r>
              <a:rPr lang="en-US" sz="2000" i="1" dirty="0" smtClean="0"/>
              <a:t>(s)</a:t>
            </a:r>
            <a:r>
              <a:rPr lang="en-US" sz="2000" dirty="0" smtClean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7169" y="3129843"/>
            <a:ext cx="7015443" cy="18485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Lemma. </a:t>
            </a:r>
            <a:r>
              <a:rPr lang="en-US" sz="2000" dirty="0" smtClean="0">
                <a:solidFill>
                  <a:schemeClr val="tx1"/>
                </a:solidFill>
              </a:rPr>
              <a:t>If </a:t>
            </a:r>
            <a:r>
              <a:rPr lang="en-US" sz="2000" i="1" dirty="0" smtClean="0">
                <a:solidFill>
                  <a:schemeClr val="tx1"/>
                </a:solidFill>
              </a:rPr>
              <a:t>G </a:t>
            </a:r>
            <a:r>
              <a:rPr lang="en-US" sz="2000" dirty="0" smtClean="0">
                <a:solidFill>
                  <a:schemeClr val="tx1"/>
                </a:solidFill>
              </a:rPr>
              <a:t>is a PRG, then for                             and any state</a:t>
            </a:r>
            <a:endParaRPr lang="en-US" sz="2000" i="1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s computationally indistinguishable from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304" y="3285046"/>
            <a:ext cx="502857" cy="1660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856" y="3178809"/>
            <a:ext cx="1417142" cy="2864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16" y="3641964"/>
            <a:ext cx="2959239" cy="32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816" y="4536210"/>
            <a:ext cx="1219048" cy="251429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4861170" y="3961966"/>
            <a:ext cx="2026134" cy="273972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59711" y="4158912"/>
            <a:ext cx="2193164" cy="95410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quantum </a:t>
            </a:r>
            <a:r>
              <a:rPr lang="en-US" sz="1400" b="1" dirty="0" smtClean="0"/>
              <a:t>one-time pad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1-design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2-design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…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56521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1710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4. Summary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</a:t>
            </a:r>
            <a:r>
              <a:rPr lang="en-US" sz="1200" dirty="0" smtClean="0"/>
              <a:t> Schemes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Lecture I: Primitives.</a:t>
            </a:r>
          </a:p>
          <a:p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</a:t>
            </a:r>
            <a:r>
              <a:rPr lang="en-US" sz="2000" dirty="0" smtClean="0"/>
              <a:t>he computationally-secure encryption model;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</a:t>
            </a:r>
            <a:r>
              <a:rPr lang="en-US" sz="2000" dirty="0" smtClean="0"/>
              <a:t>asic assumption: one-way functions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</a:t>
            </a:r>
            <a:r>
              <a:rPr lang="en-US" sz="2000" dirty="0" smtClean="0"/>
              <a:t>ossible sources of OWFs (Circuit Quantum Sampling problem);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p</a:t>
            </a:r>
            <a:r>
              <a:rPr lang="en-US" sz="2000" dirty="0" err="1" smtClean="0"/>
              <a:t>seudorandomness</a:t>
            </a:r>
            <a:r>
              <a:rPr lang="en-US" sz="2000" dirty="0" smtClean="0"/>
              <a:t> from OWFs: generators and functions.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b="1" dirty="0"/>
              <a:t>Lecture </a:t>
            </a:r>
            <a:r>
              <a:rPr lang="en-US" sz="2000" b="1" dirty="0" smtClean="0"/>
              <a:t>II: Schemes.</a:t>
            </a:r>
            <a:endParaRPr lang="en-US" sz="2000" b="1" dirty="0"/>
          </a:p>
          <a:p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</a:t>
            </a:r>
            <a:r>
              <a:rPr lang="en-US" sz="2000" dirty="0" smtClean="0"/>
              <a:t>erfect security: classical, quantum one-time pads, non-malleability;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</a:t>
            </a:r>
            <a:r>
              <a:rPr lang="en-US" sz="2000" dirty="0" smtClean="0"/>
              <a:t>rivate-key encryption from pseudorandom functions;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</a:t>
            </a:r>
            <a:r>
              <a:rPr lang="en-US" sz="2000" dirty="0" smtClean="0"/>
              <a:t>ublic-key encryption from trapdoor one-way permutations.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 smtClean="0"/>
              <a:t>We covered all these things in a generic way, which includes the purely classical setting, the post-quantum setting, and the fully-quantum setting.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139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 flipV="1">
            <a:off x="5728677" y="523631"/>
            <a:ext cx="3157415" cy="19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2245" y="121138"/>
            <a:ext cx="2458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4. Open problems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93" y="6488323"/>
            <a:ext cx="86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Gorjan Alagic  ::  Foundations of Cryptography in the Quantum World  :: </a:t>
            </a:r>
            <a:r>
              <a:rPr lang="en-US" sz="1200" dirty="0" smtClean="0"/>
              <a:t> Schemes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2954" y="804984"/>
            <a:ext cx="850313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 </a:t>
            </a:r>
            <a:r>
              <a:rPr lang="en-US" sz="2000" b="1" dirty="0" smtClean="0"/>
              <a:t>big </a:t>
            </a:r>
            <a:r>
              <a:rPr lang="en-US" sz="2000" b="1" dirty="0"/>
              <a:t>open problems in this area:</a:t>
            </a:r>
          </a:p>
          <a:p>
            <a:endParaRPr lang="en-US" sz="2000" b="1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Find quantum algorithms for breaking known cryptosystems			</a:t>
            </a:r>
            <a:r>
              <a:rPr lang="en-US" sz="2000" dirty="0" smtClean="0"/>
              <a:t>(e.g</a:t>
            </a:r>
            <a:r>
              <a:rPr lang="en-US" sz="2000" dirty="0"/>
              <a:t>., by inverting </a:t>
            </a:r>
            <a:r>
              <a:rPr lang="en-US" sz="2000" dirty="0" smtClean="0"/>
              <a:t>some one-way </a:t>
            </a:r>
            <a:r>
              <a:rPr lang="en-US" sz="2000" dirty="0"/>
              <a:t>function);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Give evidence that existing quantum techniques are insufficient for #1		</a:t>
            </a:r>
            <a:r>
              <a:rPr lang="en-US" sz="2000" dirty="0" smtClean="0"/>
              <a:t>(</a:t>
            </a:r>
            <a:r>
              <a:rPr lang="en-US" sz="2000" dirty="0"/>
              <a:t>e.g., lower bounds for generalizations of Shor);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Find more </a:t>
            </a:r>
            <a:r>
              <a:rPr lang="en-US" sz="2000" dirty="0" smtClean="0"/>
              <a:t>cryptographic schemes that </a:t>
            </a:r>
            <a:r>
              <a:rPr lang="en-US" sz="2000" dirty="0"/>
              <a:t>can only work </a:t>
            </a:r>
            <a:r>
              <a:rPr lang="en-US" sz="2000" dirty="0" err="1" smtClean="0"/>
              <a:t>quantumly</a:t>
            </a:r>
            <a:r>
              <a:rPr lang="en-US" sz="2000" dirty="0"/>
              <a:t>		</a:t>
            </a:r>
            <a:r>
              <a:rPr lang="en-US" sz="2000" dirty="0" smtClean="0"/>
              <a:t>(</a:t>
            </a:r>
            <a:r>
              <a:rPr lang="en-US" sz="2000" dirty="0"/>
              <a:t>e.g., black-box obfuscation);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Find schemes for quantum versions of: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fully-homomorphic encryption;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functional encryption;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indistinguishability obfuscation;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…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b="1" dirty="0"/>
              <a:t>			</a:t>
            </a:r>
            <a:r>
              <a:rPr lang="en-US" sz="2000" b="1" dirty="0" smtClean="0"/>
              <a:t>					</a:t>
            </a:r>
            <a:r>
              <a:rPr lang="en-US" sz="2400" b="1" dirty="0" smtClean="0"/>
              <a:t>Thanks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1290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.9824"/>
  <p:tag name="ORIGINALWIDTH" val="3452.569"/>
  <p:tag name="LATEXADDIN" val="\documentclass{article}&#10;\usepackage{amsmath}&#10;\pagestyle{empty}&#10;\begin{document}&#10;&#10;$$&#10;52n - 17&#10;\qquad&#10;\qquad&#10;3n^2&#10;\qquad&#10;\qquad&#10;15n^3 \log(n) + 2 \log(n)&#10;\qquad&#10;\qquad&#10;2^n&#10;$$&#10;&#10;&#10;\end{document}"/>
  <p:tag name="IGUANATEXSIZE" val="20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1075.366"/>
  <p:tag name="LATEXADDIN" val="\documentclass{article}&#10;\usepackage{amsmath}&#10;\pagestyle{empty}&#10;\begin{document}&#10;&#10;$f : \{0, 1\}^* \rightarrow \{0, 1\}^*$&#10;&#10;&#10;&#10;\end{document}"/>
  <p:tag name="IGUANATEXSIZE" val="20"/>
  <p:tag name="IGUANATEXCURSOR" val="120"/>
  <p:tag name="TRANSPARENCY" val="True"/>
  <p:tag name="FILENAME" val=""/>
  <p:tag name="INPUTTYPE" val="0"/>
  <p:tag name="LATEXENGINEID" val="0"/>
  <p:tag name="TEMPFOLDER" val="c:\temp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9813"/>
  <p:tag name="ORIGINALWIDTH" val="2642.67"/>
  <p:tag name="LATEXADDIN" val="\documentclass{article}&#10;\usepackage{amsmath}&#10;\pagestyle{empty}&#10;\begin{document}&#10;&#10;$$&#10;\text{2.~~~Enc}_k: |\psi\rangle \longmapsto \left(r, P_{f_k(r)} |\psi\rangle\right)&#10;\text{  for  }&#10;r \in_R \{0, 1\}^n&#10;$$&#10;&#10;&#10;\end{document}"/>
  <p:tag name="IGUANATEXSIZE" val="20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332"/>
  <p:tag name="ORIGINALWIDTH" val="1700.787"/>
  <p:tag name="LATEXADDIN" val="\documentclass{article}&#10;\usepackage{amsmath}&#10;\pagestyle{empty}&#10;\begin{document}&#10;&#10;$f : \{0, 1\}^n \times \{0, 1\}^n \rightarrow \{0, 1\}^{2m}$&#10;&#10;&#10;&#10;\end{document}"/>
  <p:tag name="IGUANATEXSIZE" val="20"/>
  <p:tag name="IGUANATEXCURSOR" val="140"/>
  <p:tag name="TRANSPARENCY" val="True"/>
  <p:tag name="FILENAME" val=""/>
  <p:tag name="INPUTTYPE" val="0"/>
  <p:tag name="LATEXENGINEID" val="0"/>
  <p:tag name="TEMPFOLDER" val="c:\temp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5.9768"/>
  <p:tag name="ORIGINALWIDTH" val="1693.288"/>
  <p:tag name="LATEXADDIN" val="\documentclass{article}&#10;\usepackage{amsmath}&#10;\pagestyle{empty}&#10;\begin{document}&#10;&#10;$$&#10;\text{3.~~~Dec}_k: \left(r, |\varphi\rangle\right) \longmapsto &#10;P_{f_k(r)}^\dagger |\varphi\rangle&#10;$$&#10;&#10;&#10;\end{document}"/>
  <p:tag name="IGUANATEXSIZE" val="20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8.9839"/>
  <p:tag name="ORIGINALWIDTH" val="295.4631"/>
  <p:tag name="LATEXADDIN" val="\documentclass{article}&#10;\usepackage{amsmath}&#10;\pagestyle{empty}&#10;\begin{document}&#10;&#10;$$&#10;P_{f_k(r)}&#10;$$&#10;&#10;&#10;\end{document}"/>
  <p:tag name="IGUANATEXSIZE" val="20"/>
  <p:tag name="IGUANATEXCURSOR" val="97"/>
  <p:tag name="TRANSPARENCY" val="True"/>
  <p:tag name="FILENAME" val=""/>
  <p:tag name="INPUTTYPE" val="0"/>
  <p:tag name="LATEXENGINEID" val="0"/>
  <p:tag name="TEMPFOLDER" val="c:\temp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459.6925"/>
  <p:tag name="LATEXADDIN" val="\documentclass{article}&#10;\usepackage{amsmath}&#10;\pagestyle{empty}&#10;\begin{document}&#10;&#10;$$&#10;(r, f_k(r))&#10;$$&#10;&#10;&#10;\end{document}"/>
  <p:tag name="IGUANATEXSIZE" val="20"/>
  <p:tag name="IGUANATEXCURSOR" val="98"/>
  <p:tag name="TRANSPARENCY" val="True"/>
  <p:tag name="FILENAME" val=""/>
  <p:tag name="INPUTTYPE" val="0"/>
  <p:tag name="LATEXENGINEID" val="0"/>
  <p:tag name="TEMPFOLDER" val="c:\temp\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459.6925"/>
  <p:tag name="LATEXADDIN" val="\documentclass{article}&#10;\usepackage{amsmath}&#10;\pagestyle{empty}&#10;\begin{document}&#10;&#10;$$&#10;(r, f_k(r))&#10;$$&#10;&#10;&#10;\end{document}"/>
  <p:tag name="IGUANATEXSIZE" val="20"/>
  <p:tag name="IGUANATEXCURSOR" val="98"/>
  <p:tag name="TRANSPARENCY" val="True"/>
  <p:tag name="FILENAME" val=""/>
  <p:tag name="INPUTTYPE" val="0"/>
  <p:tag name="LATEXENGINEID" val="0"/>
  <p:tag name="TEMPFOLDER" val="c:\temp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5.9768"/>
  <p:tag name="ORIGINALWIDTH" val="1693.288"/>
  <p:tag name="LATEXADDIN" val="\documentclass{article}&#10;\usepackage{amsmath}&#10;\pagestyle{empty}&#10;\begin{document}&#10;&#10;$$&#10;\text{3.~~~Dec}_k: \left(r, |\varphi\rangle\right) \longmapsto &#10;P_{f_k(r)}^\dagger |\varphi\rangle&#10;$$&#10;&#10;&#10;\end{document}"/>
  <p:tag name="IGUANATEXSIZE" val="20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1853.768"/>
  <p:tag name="LATEXADDIN" val="\documentclass{article}&#10;\usepackage{amsmath}&#10;\pagestyle{empty}&#10;\begin{document}&#10;&#10;$$&#10;\text{1.~~~KeyGen}: 1^n \longmapsto k \in_R \{0, 1\}^n;&#10;$$&#10;&#10;&#10;\end{document}"/>
  <p:tag name="IGUANATEXSIZE" val="20"/>
  <p:tag name="IGUANATEXCURSOR" val="138"/>
  <p:tag name="TRANSPARENCY" val="True"/>
  <p:tag name="FILENAME" val=""/>
  <p:tag name="INPUTTYPE" val="0"/>
  <p:tag name="LATEXENGINEID" val="0"/>
  <p:tag name="TEMPFOLDER" val="c:\temp\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9813"/>
  <p:tag name="ORIGINALWIDTH" val="2642.67"/>
  <p:tag name="LATEXADDIN" val="\documentclass{article}&#10;\usepackage{amsmath}&#10;\pagestyle{empty}&#10;\begin{document}&#10;&#10;$$&#10;\text{2.~~~Enc}_k: |\psi\rangle \longmapsto \left(r, P_{f_k(r)} |\psi\rangle\right)&#10;\text{  for  }&#10;r \in_R \{0, 1\}^n&#10;$$&#10;&#10;&#10;\end{document}"/>
  <p:tag name="IGUANATEXSIZE" val="20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332"/>
  <p:tag name="ORIGINALWIDTH" val="1700.787"/>
  <p:tag name="LATEXADDIN" val="\documentclass{article}&#10;\usepackage{amsmath}&#10;\pagestyle{empty}&#10;\begin{document}&#10;&#10;$f : \{0, 1\}^n \times \{0, 1\}^n \rightarrow \{0, 1\}^{2m}$&#10;&#10;&#10;&#10;\end{document}"/>
  <p:tag name="IGUANATEXSIZE" val="20"/>
  <p:tag name="IGUANATEXCURSOR" val="140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7.4728"/>
  <p:tag name="ORIGINALWIDTH" val="2477.69"/>
  <p:tag name="LATEXADDIN" val="\documentclass{article}&#10;\usepackage{amsmath}&#10;\pagestyle{empty}&#10;\begin{document}&#10;&#10;$$&#10;\underset{x \in_R \{0, 1\}^n}{\text{Pr}}[\mathcal A(f(x), 1^n) \in f^{-1}(f(x))] \leq \text{negl}(n)\,.&#10;$$&#10;&#10;&#10;\end{document}"/>
  <p:tag name="IGUANATEXSIZE" val="20"/>
  <p:tag name="IGUANATEXCURSOR" val="112"/>
  <p:tag name="TRANSPARENCY" val="True"/>
  <p:tag name="FILENAME" val=""/>
  <p:tag name="INPUTTYPE" val="0"/>
  <p:tag name="LATEXENGINEID" val="0"/>
  <p:tag name="TEMPFOLDER" val="c:\temp\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96.8879"/>
  <p:tag name="LATEXADDIN" val="\documentclass{article}&#10;\usepackage{amsmath}&#10;\pagestyle{empty}&#10;\begin{document}&#10;&#10;$$&#10;(f_i(m), t) \longmapsto m.&#10;$$&#10;&#10;&#10;\end{document}"/>
  <p:tag name="IGUANATEXSIZE" val="20"/>
  <p:tag name="IGUANATEXCURSOR" val="110"/>
  <p:tag name="TRANSPARENCY" val="True"/>
  <p:tag name="FILENAME" val=""/>
  <p:tag name="INPUTTYPE" val="0"/>
  <p:tag name="LATEXENGINEID" val="0"/>
  <p:tag name="TEMPFOLDER" val="c:\temp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.9824"/>
  <p:tag name="ORIGINALWIDTH" val="2470.941"/>
  <p:tag name="LATEXADDIN" val="\documentclass{article}&#10;\usepackage{amsmath}&#10;\pagestyle{empty}&#10;\begin{document}&#10;&#10;&#10;$$&#10;G: s \mapsto b(f^{m-1}(s)) b(f^{m-2}(s)) \dots b(f(s))b(s)\,.&#10;$$&#10;\end{document}"/>
  <p:tag name="IGUANATEXSIZE" val="20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5.9768"/>
  <p:tag name="ORIGINALWIDTH" val="1106.862"/>
  <p:tag name="LATEXADDIN" val="\documentclass{article}&#10;\usepackage{amsmath}&#10;\pagestyle{empty}&#10;\begin{document}&#10;&#10;$$&#10;m \longmapsto P_{G(s)} m P_{G(s)}^\dagger\,.&#10;$$&#10;&#10;&#10;\end{document}"/>
  <p:tag name="IGUANATEXSIZE" val="20"/>
  <p:tag name="IGUANATEXCURSOR" val="128"/>
  <p:tag name="TRANSPARENCY" val="True"/>
  <p:tag name="FILENAME" val=""/>
  <p:tag name="INPUTTYPE" val="0"/>
  <p:tag name="LATEXENGINEID" val="0"/>
  <p:tag name="TEMPFOLDER" val="c:\temp\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5.9768"/>
  <p:tag name="ORIGINALWIDTH" val="1194.601"/>
  <p:tag name="LATEXADDIN" val="\documentclass{article}&#10;\usepackage{amsmath}&#10;\pagestyle{empty}&#10;\begin{document}&#10;&#10;$$&#10;(f^m(s), P_{G(s)} m P_{G(s)}^\dagger)\,.&#10;$$&#10;&#10;&#10;\end{document}"/>
  <p:tag name="IGUANATEXSIZE" val="20"/>
  <p:tag name="IGUANATEXCURSOR" val="124"/>
  <p:tag name="TRANSPARENCY" val="True"/>
  <p:tag name="FILENAME" val=""/>
  <p:tag name="INPUTTYPE" val="0"/>
  <p:tag name="LATEXENGINEID" val="0"/>
  <p:tag name="TEMPFOLDER" val="c:\temp\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.9824"/>
  <p:tag name="ORIGINALWIDTH" val="2470.941"/>
  <p:tag name="LATEXADDIN" val="\documentclass{article}&#10;\usepackage{amsmath}&#10;\pagestyle{empty}&#10;\begin{document}&#10;&#10;&#10;$$&#10;G: s \mapsto b(f^{m-1}(s)) b(f^{m-2}(s)) \dots b(f(s))b(s)\,.&#10;$$&#10;\end{document}"/>
  <p:tag name="IGUANATEXSIZE" val="20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5.9768"/>
  <p:tag name="ORIGINALWIDTH" val="1106.862"/>
  <p:tag name="LATEXADDIN" val="\documentclass{article}&#10;\usepackage{amsmath}&#10;\pagestyle{empty}&#10;\begin{document}&#10;&#10;$$&#10;m \longmapsto P_{G(s)} m P_{G(s)}^\dagger\,.&#10;$$&#10;&#10;&#10;\end{document}"/>
  <p:tag name="IGUANATEXSIZE" val="20"/>
  <p:tag name="IGUANATEXCURSOR" val="128"/>
  <p:tag name="TRANSPARENCY" val="True"/>
  <p:tag name="FILENAME" val=""/>
  <p:tag name="INPUTTYPE" val="0"/>
  <p:tag name="LATEXENGINEID" val="0"/>
  <p:tag name="TEMPFOLDER" val="c:\temp\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5.9768"/>
  <p:tag name="ORIGINALWIDTH" val="1194.601"/>
  <p:tag name="LATEXADDIN" val="\documentclass{article}&#10;\usepackage{amsmath}&#10;\pagestyle{empty}&#10;\begin{document}&#10;&#10;$$&#10;(f^m(s), P_{G(s)} m P_{G(s)}^\dagger)\,.&#10;$$&#10;&#10;&#10;\end{document}"/>
  <p:tag name="IGUANATEXSIZE" val="20"/>
  <p:tag name="IGUANATEXCURSOR" val="124"/>
  <p:tag name="TRANSPARENCY" val="True"/>
  <p:tag name="FILENAME" val=""/>
  <p:tag name="INPUTTYPE" val="0"/>
  <p:tag name="LATEXENGINEID" val="0"/>
  <p:tag name="TEMPFOLDER" val="c:\temp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.9824"/>
  <p:tag name="ORIGINALWIDTH" val="2000.75"/>
  <p:tag name="LATEXADDIN" val="\documentclass{article}&#10;\usepackage{amsmath}&#10;\pagestyle{empty}&#10;\begin{document}&#10;&#10;$$&#10;f^m(s) \mapsto f^{m-1}(s), f^{m-2}(s), \dots, f(s).&#10;$$&#10;&#10;&#10;\end{document}"/>
  <p:tag name="IGUANATEXSIZE" val="20"/>
  <p:tag name="IGUANATEXCURSOR" val="135"/>
  <p:tag name="TRANSPARENCY" val="True"/>
  <p:tag name="FILENAME" val=""/>
  <p:tag name="INPUTTYPE" val="0"/>
  <p:tag name="LATEXENGINEID" val="0"/>
  <p:tag name="TEMPFOLDER" val="c:\temp\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.73976"/>
  <p:tag name="ORIGINALWIDTH" val="247.4691"/>
  <p:tag name="LATEXADDIN" val="\documentclass{article}&#10;\usepackage{amsmath}&#10;\pagestyle{empty}&#10;\begin{document}&#10;&#10;$$&#10;\rho_{AB},&#10;$$&#10;&#10;&#10;\end{document}"/>
  <p:tag name="IGUANATEXSIZE" val="20"/>
  <p:tag name="IGUANATEXCURSOR" val="94"/>
  <p:tag name="TRANSPARENCY" val="True"/>
  <p:tag name="FILENAME" val=""/>
  <p:tag name="INPUTTYPE" val="0"/>
  <p:tag name="LATEXENGINEID" val="0"/>
  <p:tag name="TEMPFOLDER" val="c:\temp\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.9824"/>
  <p:tag name="ORIGINALWIDTH" val="697.4128"/>
  <p:tag name="LATEXADDIN" val="\documentclass{article}&#10;\usepackage{amsmath}&#10;\pagestyle{empty}&#10;\begin{document}&#10;&#10;$$&#10;s \in_R \{0, 1\}^{2n}&#10;$$&#10;&#10;&#10;\end{document}"/>
  <p:tag name="IGUANATEXSIZE" val="20"/>
  <p:tag name="IGUANATEXCURSOR" val="99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4.7131"/>
  <p:tag name="ORIGINALWIDTH" val="2227.971"/>
  <p:tag name="LATEXADDIN" val="\documentclass{article}&#10;\usepackage{amsmath}&#10;\pagestyle{empty}&#10;\begin{document}&#10;&#10;$$&#10;~C_n' |0^n\rangle&#10; = \sum_{x \in \{0, 1\}^n} \sqrt{D_n(x)} |x \rangle&#10;\qquad&#10;\qquad&#10;\text{(*)}&#10;$$&#10;&#10;\end{document}"/>
  <p:tag name="IGUANATEXSIZE" val="20"/>
  <p:tag name="IGUANATEXCURSOR" val="85"/>
  <p:tag name="TRANSPARENCY" val="True"/>
  <p:tag name="FILENAME" val=""/>
  <p:tag name="INPUTTYPE" val="0"/>
  <p:tag name="LATEXENGINEID" val="0"/>
  <p:tag name="TEMPFOLDER" val="c:\temp\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7.4803"/>
  <p:tag name="ORIGINALWIDTH" val="1456.318"/>
  <p:tag name="LATEXADDIN" val="\documentclass{article}&#10;\usepackage{amsmath}&#10;\pagestyle{empty}&#10;\begin{document}&#10;&#10;$$&#10;(P_{G(s)} \otimes I)&#10;\rho_{AB}&#10;(P_{G(s)} \otimes I)^\dagger&#10;$$&#10;&#10;\end{document}"/>
  <p:tag name="IGUANATEXSIZE" val="20"/>
  <p:tag name="IGUANATEXCURSOR" val="143"/>
  <p:tag name="TRANSPARENCY" val="True"/>
  <p:tag name="FILENAME" val=""/>
  <p:tag name="INPUTTYPE" val="0"/>
  <p:tag name="LATEXENGINEID" val="0"/>
  <p:tag name="TEMPFOLDER" val="c:\temp\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599.925"/>
  <p:tag name="LATEXADDIN" val="\documentclass{article}&#10;\usepackage{amsmath}&#10;\pagestyle{empty}&#10;\begin{document}&#10;&#10;$$&#10;I/{2^n} \otimes \rho_B\,.&#10;$$&#10;&#10;\end{document}"/>
  <p:tag name="IGUANATEXSIZE" val="20"/>
  <p:tag name="IGUANATEXCURSOR" val="109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2328"/>
  <p:tag name="ORIGINALWIDTH" val="1772.029"/>
  <p:tag name="LATEXADDIN" val="\documentclass{article}&#10;\usepackage{amsmath}&#10;\pagestyle{empty}&#10;\begin{document}&#10;&#10;$$&#10;D_n(x) = \text{Pr}_{y \in_R \{0, 1\}^n}[ C_n(y) = x].&#10;$$&#10;&#10;&#10;&#10;\end{document}"/>
  <p:tag name="IGUANATEXSIZE" val="20"/>
  <p:tag name="IGUANATEXCURSOR" val="135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343"/>
  <p:tag name="ORIGINALWIDTH" val="398.2002"/>
  <p:tag name="LATEXADDIN" val="\documentclass{article}&#10;\usepackage{amsmath}&#10;\pagestyle{empty}&#10;\begin{document}&#10;&#10;$$&#10;|\psi \rangle, |\varphi \rangle.&#10;$$&#10;&#10;&#10;\end{document}"/>
  <p:tag name="IGUANATEXSIZE" val="20"/>
  <p:tag name="IGUANATEXCURSOR" val="116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343"/>
  <p:tag name="ORIGINALWIDTH" val="271.4661"/>
  <p:tag name="LATEXADDIN" val="\documentclass{article}&#10;\usepackage{amsmath}&#10;\pagestyle{empty}&#10;\begin{document}&#10;&#10;$$&#10;\langle \psi | \varphi \rangle&#10;$$&#10;&#10;\end{document}"/>
  <p:tag name="IGUANATEXSIZE" val="20"/>
  <p:tag name="IGUANATEXCURSOR" val="114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343"/>
  <p:tag name="ORIGINALWIDTH" val="398.2002"/>
  <p:tag name="LATEXADDIN" val="\documentclass{article}&#10;\usepackage{amsmath}&#10;\pagestyle{empty}&#10;\begin{document}&#10;&#10;$$&#10;|\psi \rangle, |\varphi \rangle.&#10;$$&#10;&#10;&#10;\end{document}"/>
  <p:tag name="IGUANATEXSIZE" val="20"/>
  <p:tag name="IGUANATEXCURSOR" val="116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343"/>
  <p:tag name="ORIGINALWIDTH" val="271.4661"/>
  <p:tag name="LATEXADDIN" val="\documentclass{article}&#10;\usepackage{amsmath}&#10;\pagestyle{empty}&#10;\begin{document}&#10;&#10;$$&#10;\langle \psi | \varphi \rangle&#10;$$&#10;&#10;\end{document}"/>
  <p:tag name="IGUANATEXSIZE" val="20"/>
  <p:tag name="IGUANATEXCURSOR" val="114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25.6468"/>
  <p:tag name="LATEXADDIN" val="\documentclass{article}&#10;\usepackage{amsmath}&#10;\pagestyle{empty}&#10;\begin{document}&#10;&#10;$$&#10;f : x \longmapsto C_n(x)&#10;$$&#10;&#10;\end{document}"/>
  <p:tag name="IGUANATEXSIZE" val="20"/>
  <p:tag name="IGUANATEXCURSOR" val="111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25.6468"/>
  <p:tag name="LATEXADDIN" val="\documentclass{article}&#10;\usepackage{amsmath}&#10;\pagestyle{empty}&#10;\begin{document}&#10;&#10;$$&#10;f : x \longmapsto C_n(x)&#10;$$&#10;&#10;\end{document}"/>
  <p:tag name="IGUANATEXSIZE" val="20"/>
  <p:tag name="IGUANATEXCURSOR" val="111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.9824"/>
  <p:tag name="ORIGINALWIDTH" val="3452.569"/>
  <p:tag name="LATEXADDIN" val="\documentclass{article}&#10;\usepackage{amsmath}&#10;\pagestyle{empty}&#10;\begin{document}&#10;&#10;$$&#10;52n - 17&#10;\qquad&#10;\qquad&#10;3n^2&#10;\qquad&#10;\qquad&#10;15n^3 \log(n) + 2 \log(n)&#10;\qquad&#10;\qquad&#10;2^n&#10;$$&#10;&#10;&#10;\end{document}"/>
  <p:tag name="IGUANATEXSIZE" val="20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2.4672"/>
  <p:tag name="ORIGINALWIDTH" val="2223.472"/>
  <p:tag name="LATEXADDIN" val="\documentclass{article}&#10;\usepackage{amsmath}&#10;\pagestyle{empty}&#10;\begin{document}&#10;&#10;$$&#10;|0^n\rangle |0^n\rangle&#10;\longmapsto&#10;\sum_{x} |x\rangle |0^n \rangle&#10;\longmapsto&#10;\sum_{x} |x\rangle |f(x) \rangle.&#10;$$&#10;&#10;&#10;&#10;\end{document}"/>
  <p:tag name="IGUANATEXSIZE" val="20"/>
  <p:tag name="IGUANATEXCURSOR" val="84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2.4672"/>
  <p:tag name="ORIGINALWIDTH" val="1727.034"/>
  <p:tag name="LATEXADDIN" val="\documentclass{article}&#10;\usepackage{amsmath}&#10;\pagestyle{empty}&#10;\begin{document}&#10;&#10;$$&#10;\sum_{x} |x\rangle |f(x) \rangle&#10;\longmapsto&#10;|0^n\rangle\sum_{x} |f(x) \rangle.&#10;$$&#10;&#10;&#10;&#10;\end{document}"/>
  <p:tag name="IGUANATEXSIZE" val="20"/>
  <p:tag name="IGUANATEXCURSOR" val="140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1150.356"/>
  <p:tag name="LATEXADDIN" val="\documentclass{article}&#10;\usepackage{amsmath}&#10;\pagestyle{empty}&#10;\begin{document}&#10;&#10;$G : \{0, 1\}^n \rightarrow \{0, 1\}^m$&#10;&#10;&#10;&#10;\end{document}"/>
  <p:tag name="IGUANATEXSIZE" val="20"/>
  <p:tag name="IGUANATEXCURSOR" val="119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5.2118"/>
  <p:tag name="ORIGINALWIDTH" val="3231.346"/>
  <p:tag name="LATEXADDIN" val="\documentclass{article}&#10;\usepackage{amsmath}&#10;\pagestyle{empty}&#10;\begin{document}&#10;&#10;$$&#10;\left|\underset{s \in_R \{0, 1\}^n}{\text{Pr}}[\mathcal A(G(s)) = 1]~~~ &#10;- \underset{y \in_R \{0, 1\}^m}{\text{Pr}}[\mathcal A(y) = 1] \right | \leq \text{negl}(n)\,.&#10;$$&#10;&#10;&#10;\end{document}"/>
  <p:tag name="IGUANATEXSIZE" val="20"/>
  <p:tag name="IGUANATEXCURSOR" val="198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1150.356"/>
  <p:tag name="LATEXADDIN" val="\documentclass{article}&#10;\usepackage{amsmath}&#10;\pagestyle{empty}&#10;\begin{document}&#10;&#10;$G : \{0, 1\}^n \rightarrow \{0, 1\}^m$&#10;&#10;&#10;&#10;\end{document}"/>
  <p:tag name="IGUANATEXSIZE" val="20"/>
  <p:tag name="IGUANATEXCURSOR" val="119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5.2118"/>
  <p:tag name="ORIGINALWIDTH" val="3231.346"/>
  <p:tag name="LATEXADDIN" val="\documentclass{article}&#10;\usepackage{amsmath}&#10;\pagestyle{empty}&#10;\begin{document}&#10;&#10;$$&#10;\left|\underset{s \in_R \{0, 1\}^n}{\text{Pr}}[\mathcal A(G(s)) = 1]~~~ &#10;- \underset{y \in_R \{0, 1\}^m}{\text{Pr}}[\mathcal A(y) = 1] \right | \leq \text{negl}(n)\,.&#10;$$&#10;&#10;&#10;\end{document}"/>
  <p:tag name="IGUANATEXSIZE" val="20"/>
  <p:tag name="IGUANATEXCURSOR" val="198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788.1515"/>
  <p:tag name="LATEXADDIN" val="\documentclass{article}&#10;\usepackage{amsmath}&#10;\pagestyle{empty}&#10;\begin{document}&#10;&#10;$$&#10;b : x \longmapsto \{0, 1\}&#10;$$&#10;&#10;\end{document}"/>
  <p:tag name="IGUANATEXSIZE" val="20"/>
  <p:tag name="IGUANATEXCURSOR" val="101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788.1515"/>
  <p:tag name="LATEXADDIN" val="\documentclass{article}&#10;\usepackage{amsmath}&#10;\pagestyle{empty}&#10;\begin{document}&#10;&#10;$$&#10;b : x \longmapsto \{0, 1\}&#10;$$&#10;&#10;\end{document}"/>
  <p:tag name="IGUANATEXSIZE" val="20"/>
  <p:tag name="IGUANATEXCURSOR" val="101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.9824"/>
  <p:tag name="ORIGINALWIDTH" val="2712.411"/>
  <p:tag name="LATEXADDIN" val="\documentclass{article}&#10;\usepackage{amsmath}&#10;\pagestyle{empty}&#10;\begin{document}&#10;&#10;&#10;$$&#10;G: s \longmapsto b(f^{m-1}(s)) b(f^{m-2}(s)) ~~\cdots~~ b(f(s))b(s)\,.&#10;$$&#10;\end{document}"/>
  <p:tag name="IGUANATEXSIZE" val="20"/>
  <p:tag name="IGUANATEXCURSOR" val="140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788.1515"/>
  <p:tag name="LATEXADDIN" val="\documentclass{article}&#10;\usepackage{amsmath}&#10;\pagestyle{empty}&#10;\begin{document}&#10;&#10;$$&#10;b : x \longmapsto \{0, 1\}&#10;$$&#10;&#10;\end{document}"/>
  <p:tag name="IGUANATEXSIZE" val="20"/>
  <p:tag name="IGUANATEXCURSOR" val="101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4.9681"/>
  <p:tag name="ORIGINALWIDTH" val="3280.09"/>
  <p:tag name="LATEXADDIN" val="\documentclass{article}&#10;\usepackage{amsmath}&#10;\pagestyle{empty}&#10;\begin{document}&#10;&#10;$$&#10;\exp(-2n)&#10;\qquad&#10;\qquad&#10;n^{-n/15}&#10;\qquad&#10;\qquad&#10;10^{-3n + \log{n}}&#10;\qquad&#10;\qquad&#10;\frac{1}{n^{1000}}&#10;$$&#10;&#10;&#10;\end{document}"/>
  <p:tag name="IGUANATEXSIZE" val="20"/>
  <p:tag name="IGUANATEXCURSOR" val="93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.9824"/>
  <p:tag name="ORIGINALWIDTH" val="2712.411"/>
  <p:tag name="LATEXADDIN" val="\documentclass{article}&#10;\usepackage{amsmath}&#10;\pagestyle{empty}&#10;\begin{document}&#10;&#10;&#10;$$&#10;G: s \longmapsto b(f^{m-1}(s)) b(f^{m-2}(s)) ~~\cdots~~ b(f(s))b(s)\,.&#10;$$&#10;\end{document}"/>
  <p:tag name="IGUANATEXSIZE" val="20"/>
  <p:tag name="IGUANATEXCURSOR" val="140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351.7061"/>
  <p:tag name="LATEXADDIN" val="\documentclass{article}&#10;\usepackage{amsmath}&#10;\pagestyle{empty}&#10;\begin{document}&#10;&#10;$$&#10;O(1/\epsilon)&#10;$$&#10;&#10;&#10;&#10;\end{document}"/>
  <p:tag name="IGUANATEXSIZE" val="20"/>
  <p:tag name="IGUANATEXCURSOR" val="98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.9824"/>
  <p:tag name="ORIGINALWIDTH" val="420.6974"/>
  <p:tag name="LATEXADDIN" val="\documentclass{article}&#10;\usepackage{amsmath}&#10;\pagestyle{empty}&#10;\begin{document}&#10;&#10;$$&#10;O(n/\epsilon^2)&#10;$$&#10;&#10;&#10;\end{document}"/>
  <p:tag name="IGUANATEXSIZE" val="20"/>
  <p:tag name="IGUANATEXCURSOR" val="102"/>
  <p:tag name="TRANSPARENCY" val="Tru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375.7031"/>
  <p:tag name="LATEXADDIN" val="\documentclass{article}&#10;\usepackage{amsmath}&#10;\pagestyle{empty}&#10;\begin{document}&#10;&#10;$$&#10;1/2 + \epsilon&#10;$$&#10;&#10;&#10;\end{document}"/>
  <p:tag name="IGUANATEXSIZE" val="20"/>
  <p:tag name="IGUANATEXCURSOR" val="101"/>
  <p:tag name="TRANSPARENCY" val="True"/>
  <p:tag name="FILENAME" val=""/>
  <p:tag name="INPUTTYPE" val="0"/>
  <p:tag name="LATEXENGINEID" val="0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1651.294"/>
  <p:tag name="LATEXADDIN" val="\documentclass{article}&#10;\usepackage{amsmath}&#10;\pagestyle{empty}&#10;\begin{document}&#10;&#10;$f : \{0, 1\}^n \times \{0, 1\}^n \rightarrow \{0, 1\}^m$&#10;&#10;&#10;&#10;\end{document}"/>
  <p:tag name="IGUANATEXSIZE" val="20"/>
  <p:tag name="IGUANATEXCURSOR" val="114"/>
  <p:tag name="TRANSPARENCY" val="Tru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5.2118"/>
  <p:tag name="ORIGINALWIDTH" val="3192.351"/>
  <p:tag name="LATEXADDIN" val="\documentclass{article}&#10;\usepackage{amsmath}&#10;\pagestyle{empty}&#10;\begin{document}&#10;&#10;$$&#10;\left|\underset{k \in_R \{0, 1\}^n}{\text{Pr}}[\mathcal A^{f_k}(1^n) = 1]~~~ &#10;- \underset{g \in_R F_n^m}{\text{Pr}}[\mathcal A^g(1^n) = 1] \right | \leq \text{negl}(n)\,.&#10;$$&#10;&#10;&#10;\end{document}"/>
  <p:tag name="IGUANATEXSIZE" val="20"/>
  <p:tag name="IGUANATEXCURSOR" val="210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567.6791"/>
  <p:tag name="LATEXADDIN" val="\documentclass{article}&#10;\usepackage{amsmath}&#10;\pagestyle{empty}&#10;\begin{document}&#10;&#10;$$&#10;x \longmapsto f(x)&#10;$$&#10;&#10;&#10;\end{document}"/>
  <p:tag name="IGUANATEXSIZE" val="20"/>
  <p:tag name="IGUANATEXCURSOR" val="105"/>
  <p:tag name="TRANSPARENCY" val="Tru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2.4672"/>
  <p:tag name="ORIGINALWIDTH" val="1452.568"/>
  <p:tag name="LATEXADDIN" val="\documentclass{article}&#10;\usepackage{amsmath}&#10;\pagestyle{empty}&#10;\begin{document}&#10;&#10;$$&#10;\sum_x \alpha_x |x\rangle \longmapsto \sum_x \alpha_x |f(x)\rangle.&#10;$$&#10;&#10;&#10;\end{document}"/>
  <p:tag name="IGUANATEXSIZE" val="20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1651.294"/>
  <p:tag name="LATEXADDIN" val="\documentclass{article}&#10;\usepackage{amsmath}&#10;\pagestyle{empty}&#10;\begin{document}&#10;&#10;$f : \{0, 1\}^n \times \{0, 1\}^n \rightarrow \{0, 1\}^m$&#10;&#10;&#10;&#10;\end{document}"/>
  <p:tag name="IGUANATEXSIZE" val="20"/>
  <p:tag name="IGUANATEXCURSOR" val="114"/>
  <p:tag name="TRANSPARENCY" val="Tru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5.2118"/>
  <p:tag name="ORIGINALWIDTH" val="3192.351"/>
  <p:tag name="LATEXADDIN" val="\documentclass{article}&#10;\usepackage{amsmath}&#10;\pagestyle{empty}&#10;\begin{document}&#10;&#10;$$&#10;\left|\underset{k \in_R \{0, 1\}^n}{\text{Pr}}[\mathcal A^{f_k}(1^n) = 1]~~~ &#10;- \underset{g \in_R F_n^m}{\text{Pr}}[\mathcal A^g(1^n) = 1] \right | \leq \text{negl}(n)\,.&#10;$$&#10;&#10;&#10;\end{document}"/>
  <p:tag name="IGUANATEXSIZE" val="20"/>
  <p:tag name="IGUANATEXCURSOR" val="210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604.4244"/>
  <p:tag name="LATEXADDIN" val="\documentclass{article}&#10;\usepackage{amsmath}&#10;\pagestyle{empty}&#10;\begin{document}&#10;&#10;$$&#10;x \longmapsto f(x).&#10;$$&#10;&#10;&#10;&#10;\end{document}"/>
  <p:tag name="IGUANATEXSIZE" val="20"/>
  <p:tag name="IGUANATEXCURSOR" val="103"/>
  <p:tag name="TRANSPARENCY" val="Tru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332"/>
  <p:tag name="ORIGINALWIDTH" val="1172.853"/>
  <p:tag name="LATEXADDIN" val="\documentclass{article}&#10;\usepackage{amsmath}&#10;\pagestyle{empty}&#10;\begin{document}&#10;&#10;$G : \{0, 1\}^n \rightarrow \{0, 1\}^{2n}$&#10;&#10;&#10;&#10;\end{document}"/>
  <p:tag name="IGUANATEXSIZE" val="20"/>
  <p:tag name="IGUANATEXCURSOR" val="122"/>
  <p:tag name="TRANSPARENCY" val="True"/>
  <p:tag name="FILENAME" val=""/>
  <p:tag name="INPUTTYPE" val="0"/>
  <p:tag name="LATEXENGINEID" val="0"/>
  <p:tag name="TEMPFOLDER" val="c: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332"/>
  <p:tag name="ORIGINALWIDTH" val="1172.853"/>
  <p:tag name="LATEXADDIN" val="\documentclass{article}&#10;\usepackage{amsmath}&#10;\pagestyle{empty}&#10;\begin{document}&#10;&#10;$G : \{0, 1\}^n \rightarrow \{0, 1\}^{2n}$&#10;&#10;&#10;&#10;\end{document}"/>
  <p:tag name="IGUANATEXSIZE" val="20"/>
  <p:tag name="IGUANATEXCURSOR" val="122"/>
  <p:tag name="TRANSPARENCY" val="True"/>
  <p:tag name="FILENAME" val=""/>
  <p:tag name="INPUTTYPE" val="0"/>
  <p:tag name="LATEXENGINEID" val="0"/>
  <p:tag name="TEMPFOLDER" val="c: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332"/>
  <p:tag name="ORIGINALWIDTH" val="1172.853"/>
  <p:tag name="LATEXADDIN" val="\documentclass{article}&#10;\usepackage{amsmath}&#10;\pagestyle{empty}&#10;\begin{document}&#10;&#10;$G : \{0, 1\}^n \rightarrow \{0, 1\}^{2n}$&#10;&#10;&#10;&#10;\end{document}"/>
  <p:tag name="IGUANATEXSIZE" val="20"/>
  <p:tag name="IGUANATEXCURSOR" val="122"/>
  <p:tag name="TRANSPARENCY" val="True"/>
  <p:tag name="FILENAME" val=""/>
  <p:tag name="INPUTTYPE" val="0"/>
  <p:tag name="LATEXENGINEID" val="0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332"/>
  <p:tag name="ORIGINALWIDTH" val="1172.853"/>
  <p:tag name="LATEXADDIN" val="\documentclass{article}&#10;\usepackage{amsmath}&#10;\pagestyle{empty}&#10;\begin{document}&#10;&#10;$G : \{0, 1\}^n \rightarrow \{0, 1\}^{2n}$&#10;&#10;&#10;&#10;\end{document}"/>
  <p:tag name="IGUANATEXSIZE" val="20"/>
  <p:tag name="IGUANATEXCURSOR" val="122"/>
  <p:tag name="TRANSPARENCY" val="True"/>
  <p:tag name="FILENAME" val=""/>
  <p:tag name="INPUTTYPE" val="0"/>
  <p:tag name="LATEXENGINEID" val="0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343"/>
  <p:tag name="ORIGINALWIDTH" val="2152.981"/>
  <p:tag name="LATEXADDIN" val="\documentclass{article}&#10;\usepackage{amsmath}&#10;\pagestyle{empty}&#10;\begin{document}&#10;&#10;$$&#10;f_k(x) = G_{x_n}( \cdots G_{x_2}(G_{x_1}(G_{x_0}(k))) \cdots )\,.&#10;$$&#10;&#10;&#10;&#10;\end{document}"/>
  <p:tag name="IGUANATEXSIZE" val="20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332"/>
  <p:tag name="ORIGINALWIDTH" val="1172.853"/>
  <p:tag name="LATEXADDIN" val="\documentclass{article}&#10;\usepackage{amsmath}&#10;\pagestyle{empty}&#10;\begin{document}&#10;&#10;$G : \{0, 1\}^n \rightarrow \{0, 1\}^{2n}$&#10;&#10;&#10;&#10;\end{document}"/>
  <p:tag name="IGUANATEXSIZE" val="20"/>
  <p:tag name="IGUANATEXCURSOR" val="122"/>
  <p:tag name="TRANSPARENCY" val="True"/>
  <p:tag name="FILENAME" val=""/>
  <p:tag name="INPUTTYPE" val="0"/>
  <p:tag name="LATEXENGINEID" val="0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605.1743"/>
  <p:tag name="LATEXADDIN" val="\documentclass{article}&#10;\usepackage{amsmath}&#10;\pagestyle{empty}&#10;\begin{document}&#10;&#10;$$&#10;x \longmapsto f(x);&#10;$$&#10;&#10;&#10;&#10;\end{document}"/>
  <p:tag name="IGUANATEXSIZE" val="20"/>
  <p:tag name="IGUANATEXCURSOR" val="103"/>
  <p:tag name="TRANSPARENCY" val="True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601.4248"/>
  <p:tag name="LATEXADDIN" val="\documentclass{article}&#10;\usepackage{amsmath}&#10;\pagestyle{empty}&#10;\begin{document}&#10;&#10;$$&#10;f(x) \longmapsto x.&#10;$$&#10;&#10;&#10;&#10;\end{document}"/>
  <p:tag name="IGUANATEXSIZE" val="20"/>
  <p:tag name="IGUANATEXCURSOR" val="103"/>
  <p:tag name="TRANSPARENCY" val="True"/>
  <p:tag name="FILENAME" val=""/>
  <p:tag name="INPUTTYPE" val="0"/>
  <p:tag name="LATEXENGINEID" val="0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1184.102"/>
  <p:tag name="LATEXADDIN" val="\documentclass{article}&#10;\usepackage{amsmath}&#10;\pagestyle{empty}&#10;\begin{document}&#10;&#10;$G : \{0, 1\}^n \rightarrow \{0, 1\}^m.$&#10;&#10;&#10;&#10;\end{document}"/>
  <p:tag name="IGUANATEXSIZE" val="20"/>
  <p:tag name="IGUANATEXCURSOR" val="120"/>
  <p:tag name="TRANSPARENCY" val="True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5.2118"/>
  <p:tag name="ORIGINALWIDTH" val="3231.346"/>
  <p:tag name="LATEXADDIN" val="\documentclass{article}&#10;\usepackage{amsmath}&#10;\pagestyle{empty}&#10;\begin{document}&#10;&#10;$$&#10;\left|\underset{s \in_R \{0, 1\}^n}{\text{Pr}}[\mathcal A(G(s)) = 1]~~~ &#10;- \underset{y \in_R \{0, 1\}^m}{\text{Pr}}[\mathcal A(y) = 1] \right | \leq \text{negl}(n)\,.&#10;$$&#10;&#10;&#10;\end{document}"/>
  <p:tag name="IGUANATEXSIZE" val="20"/>
  <p:tag name="IGUANATEXCURSOR" val="198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601.4248"/>
  <p:tag name="LATEXADDIN" val="\documentclass{article}&#10;\usepackage{amsmath}&#10;\pagestyle{empty}&#10;\begin{document}&#10;&#10;$$&#10;f(x) \longmapsto x.&#10;$$&#10;&#10;&#10;&#10;\end{document}"/>
  <p:tag name="IGUANATEXSIZE" val="20"/>
  <p:tag name="IGUANATEXCURSOR" val="103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605.1743"/>
  <p:tag name="LATEXADDIN" val="\documentclass{article}&#10;\usepackage{amsmath}&#10;\pagestyle{empty}&#10;\begin{document}&#10;&#10;$$&#10;x \longmapsto f(x);&#10;$$&#10;&#10;&#10;&#10;\end{document}"/>
  <p:tag name="IGUANATEXSIZE" val="20"/>
  <p:tag name="IGUANATEXCURSOR" val="103"/>
  <p:tag name="TRANSPARENCY" val="True"/>
  <p:tag name="FILENAME" val=""/>
  <p:tag name="INPUTTYPE" val="0"/>
  <p:tag name="LATEXENGINEID" val="0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601.4248"/>
  <p:tag name="LATEXADDIN" val="\documentclass{article}&#10;\usepackage{amsmath}&#10;\pagestyle{empty}&#10;\begin{document}&#10;&#10;$$&#10;f(x) \longmapsto x.&#10;$$&#10;&#10;&#10;&#10;\end{document}"/>
  <p:tag name="IGUANATEXSIZE" val="20"/>
  <p:tag name="IGUANATEXCURSOR" val="103"/>
  <p:tag name="TRANSPARENCY" val="True"/>
  <p:tag name="FILENAME" val=""/>
  <p:tag name="INPUTTYPE" val="0"/>
  <p:tag name="LATEXENGINEID" val="0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1685.039"/>
  <p:tag name="LATEXADDIN" val="\documentclass{article}&#10;\usepackage{amsmath}&#10;\pagestyle{empty}&#10;\begin{document}&#10;&#10;$f : \{0, 1\}^n \times \{0, 1\}^n \rightarrow \{0, 1\}^m.$&#10;&#10;&#10;&#10;\end{document}"/>
  <p:tag name="IGUANATEXSIZE" val="20"/>
  <p:tag name="IGUANATEXCURSOR" val="138"/>
  <p:tag name="TRANSPARENCY" val="True"/>
  <p:tag name="FILENAME" val=""/>
  <p:tag name="INPUTTYPE" val="0"/>
  <p:tag name="LATEXENGINEID" val="0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5.2118"/>
  <p:tag name="ORIGINALWIDTH" val="3192.351"/>
  <p:tag name="LATEXADDIN" val="\documentclass{article}&#10;\usepackage{amsmath}&#10;\pagestyle{empty}&#10;\begin{document}&#10;&#10;$$&#10;\left|\underset{k \in_R \{0, 1\}^n}{\text{Pr}}[\mathcal A^{f_k}(1^n) = 1]~~~ &#10;- \underset{g \in_R F_n^m}{\text{Pr}}[\mathcal A^g(1^n) = 1] \right | \leq \text{negl}(n)\,.&#10;$$&#10;&#10;&#10;\end{document}"/>
  <p:tag name="IGUANATEXSIZE" val="20"/>
  <p:tag name="IGUANATEXCURSOR" val="210"/>
  <p:tag name="TRANSPARENCY" val="True"/>
  <p:tag name="FILENAME" val=""/>
  <p:tag name="INPUTTYPE" val="0"/>
  <p:tag name="LATEXENGINEID" val="0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1184.102"/>
  <p:tag name="LATEXADDIN" val="\documentclass{article}&#10;\usepackage{amsmath}&#10;\pagestyle{empty}&#10;\begin{document}&#10;&#10;$G : \{0, 1\}^n \rightarrow \{0, 1\}^m.$&#10;&#10;&#10;&#10;\end{document}"/>
  <p:tag name="IGUANATEXSIZE" val="20"/>
  <p:tag name="IGUANATEXCURSOR" val="120"/>
  <p:tag name="TRANSPARENCY" val="True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5.2118"/>
  <p:tag name="ORIGINALWIDTH" val="3231.346"/>
  <p:tag name="LATEXADDIN" val="\documentclass{article}&#10;\usepackage{amsmath}&#10;\pagestyle{empty}&#10;\begin{document}&#10;&#10;$$&#10;\left|\underset{s \in_R \{0, 1\}^n}{\text{Pr}}[\mathcal A(G(s)) = 1]~~~ &#10;- \underset{y \in_R \{0, 1\}^m}{\text{Pr}}[\mathcal A(y) = 1] \right | \leq \text{negl}(n)\,.&#10;$$&#10;&#10;&#10;\end{document}"/>
  <p:tag name="IGUANATEXSIZE" val="20"/>
  <p:tag name="IGUANATEXCURSOR" val="198"/>
  <p:tag name="TRANSPARENCY" val="True"/>
  <p:tag name="FILENAME" val=""/>
  <p:tag name="INPUTTYPE" val="0"/>
  <p:tag name="LATEXENGINEID" val="0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1638.545"/>
  <p:tag name="LATEXADDIN" val="\documentclass{article}&#10;\usepackage{amsmath}&#10;\pagestyle{empty}&#10;\begin{document}&#10;&#10;$$&#10;\text{KeyGen}: 1^n \longmapsto k \in_R \{0, 1\}^n;&#10;$$&#10;&#10;&#10;\end{document}"/>
  <p:tag name="IGUANATEXSIZE" val="20"/>
  <p:tag name="IGUANATEXCURSOR" val="108"/>
  <p:tag name="TRANSPARENCY" val="True"/>
  <p:tag name="FILENAME" val=""/>
  <p:tag name="INPUTTYPE" val="0"/>
  <p:tag name="LATEXENGINEID" val="0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362"/>
  <p:tag name="ORIGINALWIDTH" val="1104.612"/>
  <p:tag name="LATEXADDIN" val="\documentclass{article}&#10;\usepackage{amsmath}&#10;\pagestyle{empty}&#10;\begin{document}&#10;&#10;$$&#10;\text{Enc}_k: m \longmapsto m \oplus k;&#10;$$&#10;&#10;&#10;\end{document}"/>
  <p:tag name="IGUANATEXSIZE" val="20"/>
  <p:tag name="IGUANATEXCURSOR" val="122"/>
  <p:tag name="TRANSPARENCY" val="True"/>
  <p:tag name="FILENAME" val=""/>
  <p:tag name="INPUTTYPE" val="0"/>
  <p:tag name="LATEXENGINEID" val="0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362"/>
  <p:tag name="ORIGINALWIDTH" val="990.6262"/>
  <p:tag name="LATEXADDIN" val="\documentclass{article}&#10;\usepackage{amsmath}&#10;\pagestyle{empty}&#10;\begin{document}&#10;&#10;$$&#10;\text{Dec}_k: c \longmapsto c \oplus k;&#10;$$&#10;&#10;&#10;\end{document}"/>
  <p:tag name="IGUANATEXSIZE" val="20"/>
  <p:tag name="IGUANATEXCURSOR" val="113"/>
  <p:tag name="TRANSPARENCY" val="True"/>
  <p:tag name="FILENAME" val=""/>
  <p:tag name="INPUTTYPE" val="0"/>
  <p:tag name="LATEXENGINEID" val="0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1638.545"/>
  <p:tag name="LATEXADDIN" val="\documentclass{article}&#10;\usepackage{amsmath}&#10;\pagestyle{empty}&#10;\begin{document}&#10;&#10;$$&#10;\text{KeyGen}: 1^n \longmapsto k \in_R \{0, 1\}^n;&#10;$$&#10;&#10;&#10;\end{document}"/>
  <p:tag name="IGUANATEXSIZE" val="20"/>
  <p:tag name="IGUANATEXCURSOR" val="108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604.4244"/>
  <p:tag name="LATEXADDIN" val="\documentclass{article}&#10;\usepackage{amsmath}&#10;\pagestyle{empty}&#10;\begin{document}&#10;&#10;$$&#10;x \longmapsto f(x).&#10;$$&#10;&#10;&#10;&#10;\end{document}"/>
  <p:tag name="IGUANATEXSIZE" val="20"/>
  <p:tag name="IGUANATEXCURSOR" val="103"/>
  <p:tag name="TRANSPARENCY" val="True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362"/>
  <p:tag name="ORIGINALWIDTH" val="1104.612"/>
  <p:tag name="LATEXADDIN" val="\documentclass{article}&#10;\usepackage{amsmath}&#10;\pagestyle{empty}&#10;\begin{document}&#10;&#10;$$&#10;\text{Enc}_k: m \longmapsto m \oplus k;&#10;$$&#10;&#10;&#10;\end{document}"/>
  <p:tag name="IGUANATEXSIZE" val="20"/>
  <p:tag name="IGUANATEXCURSOR" val="122"/>
  <p:tag name="TRANSPARENCY" val="True"/>
  <p:tag name="FILENAME" val=""/>
  <p:tag name="INPUTTYPE" val="0"/>
  <p:tag name="LATEXENGINEID" val="0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362"/>
  <p:tag name="ORIGINALWIDTH" val="990.6262"/>
  <p:tag name="LATEXADDIN" val="\documentclass{article}&#10;\usepackage{amsmath}&#10;\pagestyle{empty}&#10;\begin{document}&#10;&#10;$$&#10;\text{Dec}_k: c \longmapsto c \oplus k;&#10;$$&#10;&#10;&#10;\end{document}"/>
  <p:tag name="IGUANATEXSIZE" val="20"/>
  <p:tag name="IGUANATEXCURSOR" val="113"/>
  <p:tag name="TRANSPARENCY" val="True"/>
  <p:tag name="FILENAME" val=""/>
  <p:tag name="INPUTTYPE" val="0"/>
  <p:tag name="LATEXENGINEID" val="0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1.961"/>
  <p:tag name="ORIGINALWIDTH" val="760.405"/>
  <p:tag name="LATEXADDIN" val="\documentclass{article}&#10;\usepackage{amsmath}&#10;\pagestyle{empty}&#10;\begin{document}&#10;&#10;\begin{align*}&#10;X : |0\rangle &amp;\longmapsto |1\rangle \\&#10;|1\rangle &amp;\longmapsto |0\rangle&#10;\end{align*}&#10;&#10;&#10;&#10;\end{document}"/>
  <p:tag name="IGUANATEXSIZE" val="20"/>
  <p:tag name="IGUANATEXCURSOR" val="181"/>
  <p:tag name="TRANSPARENCY" val="True"/>
  <p:tag name="FILENAME" val=""/>
  <p:tag name="INPUTTYPE" val="0"/>
  <p:tag name="LATEXENGINEID" val="0"/>
  <p:tag name="TEMPFOLDER" val="c: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343"/>
  <p:tag name="ORIGINALWIDTH" val="761.1549"/>
  <p:tag name="LATEXADDIN" val="\documentclass{article}&#10;\usepackage{amsmath}&#10;\pagestyle{empty}&#10;\begin{document}&#10;&#10;$$&#10;|+\rangle = |0\rangle + |1\rangle&#10;$$&#10;&#10;&#10;\end{document}"/>
  <p:tag name="IGUANATEXSIZE" val="20"/>
  <p:tag name="IGUANATEXCURSOR" val="120"/>
  <p:tag name="TRANSPARENCY" val="True"/>
  <p:tag name="FILENAME" val=""/>
  <p:tag name="INPUTTYPE" val="0"/>
  <p:tag name="LATEXENGINEID" val="0"/>
  <p:tag name="TEMPFOLDER" val="c: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1.961"/>
  <p:tag name="ORIGINALWIDTH" val="760.405"/>
  <p:tag name="LATEXADDIN" val="\documentclass{article}&#10;\usepackage{amsmath}&#10;\pagestyle{empty}&#10;\begin{document}&#10;&#10;\begin{align*}&#10;X : |0\rangle &amp;\longmapsto |1\rangle \\&#10;|1\rangle &amp;\longmapsto |0\rangle&#10;\end{align*}&#10;&#10;&#10;&#10;\end{document}"/>
  <p:tag name="IGUANATEXSIZE" val="20"/>
  <p:tag name="IGUANATEXCURSOR" val="181"/>
  <p:tag name="TRANSPARENCY" val="True"/>
  <p:tag name="FILENAME" val=""/>
  <p:tag name="INPUTTYPE" val="0"/>
  <p:tag name="LATEXENGINEID" val="0"/>
  <p:tag name="TEMPFOLDER" val="c: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343"/>
  <p:tag name="ORIGINALWIDTH" val="761.1549"/>
  <p:tag name="LATEXADDIN" val="\documentclass{article}&#10;\usepackage{amsmath}&#10;\pagestyle{empty}&#10;\begin{document}&#10;&#10;$$&#10;|+\rangle = |0\rangle + |1\rangle&#10;$$&#10;&#10;&#10;\end{document}"/>
  <p:tag name="IGUANATEXSIZE" val="20"/>
  <p:tag name="IGUANATEXCURSOR" val="120"/>
  <p:tag name="TRANSPARENCY" val="True"/>
  <p:tag name="FILENAME" val=""/>
  <p:tag name="INPUTTYPE" val="0"/>
  <p:tag name="LATEXENGINEID" val="0"/>
  <p:tag name="TEMPFOLDER" val="c: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1.961"/>
  <p:tag name="ORIGINALWIDTH" val="834.6457"/>
  <p:tag name="LATEXADDIN" val="\documentclass{article}&#10;\usepackage{amsmath}&#10;\pagestyle{empty}&#10;\begin{document}&#10;&#10;\begin{align*}&#10;Z : |0\rangle &amp;\longmapsto |0\rangle \\&#10;|1\rangle &amp;\longmapsto -|1\rangle&#10;\end{align*}&#10;&#10;&#10;&#10;\end{document}"/>
  <p:tag name="IGUANATEXSIZE" val="20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649.4188"/>
  <p:tag name="LATEXADDIN" val="\documentclass{article}&#10;\usepackage{amsmath}&#10;\pagestyle{empty}&#10;\begin{document}&#10;&#10;$$&#10;\{I, X, Y, Z\}.&#10;$$&#10;&#10;&#10;\end{document}"/>
  <p:tag name="IGUANATEXSIZE" val="20"/>
  <p:tag name="IGUANATEXCURSOR" val="99"/>
  <p:tag name="TRANSPARENCY" val="True"/>
  <p:tag name="FILENAME" val=""/>
  <p:tag name="INPUTTYPE" val="0"/>
  <p:tag name="LATEXENGINEID" val="0"/>
  <p:tag name="TEMPFOLDER" val="c:\temp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649.4188"/>
  <p:tag name="LATEXADDIN" val="\documentclass{article}&#10;\usepackage{amsmath}&#10;\pagestyle{empty}&#10;\begin{document}&#10;&#10;$$&#10;\{I, X, Y, Z\}.&#10;$$&#10;&#10;&#10;\end{document}"/>
  <p:tag name="IGUANATEXSIZE" val="20"/>
  <p:tag name="IGUANATEXCURSOR" val="99"/>
  <p:tag name="TRANSPARENCY" val="True"/>
  <p:tag name="FILENAME" val=""/>
  <p:tag name="INPUTTYPE" val="0"/>
  <p:tag name="LATEXENGINEID" val="0"/>
  <p:tag name="TEMPFOLDER" val="c:\temp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.9824"/>
  <p:tag name="ORIGINALWIDTH" val="1903.262"/>
  <p:tag name="LATEXADDIN" val="\documentclass{article}&#10;\usepackage{amsmath}&#10;\pagestyle{empty}&#10;\begin{document}&#10;&#10;$$&#10;\text{1.~~~KeyGen}: 1^n \longmapsto k \in_R \{0, 1\}^{2n};&#10;$$&#10;&#10;&#10;\end{document}"/>
  <p:tag name="IGUANATEXSIZE" val="20"/>
  <p:tag name="IGUANATEXCURSOR" val="95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601.4248"/>
  <p:tag name="LATEXADDIN" val="\documentclass{article}&#10;\usepackage{amsmath}&#10;\pagestyle{empty}&#10;\begin{document}&#10;&#10;$$&#10;f(x) \longmapsto x.&#10;$$&#10;&#10;&#10;&#10;\end{document}"/>
  <p:tag name="IGUANATEXSIZE" val="20"/>
  <p:tag name="IGUANATEXCURSOR" val="103"/>
  <p:tag name="TRANSPARENCY" val="True"/>
  <p:tag name="FILENAME" val=""/>
  <p:tag name="INPUTTYPE" val="0"/>
  <p:tag name="LATEXENGINEID" val="0"/>
  <p:tag name="TEMPFOLDER" val="c: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9843"/>
  <p:tag name="ORIGINALWIDTH" val="2442.445"/>
  <p:tag name="LATEXADDIN" val="\documentclass{article}&#10;\usepackage{amsmath}&#10;\pagestyle{empty}&#10;\begin{document}&#10;&#10;$$&#10;\text{2.~~~Enc}_k: |\psi\rangle \longmapsto (P_{k_0k_1} \otimes \cdots \otimes P_{k_{n-1}k_n}) | \psi \rangle&#10;$$&#10;&#10;&#10;\end{document}"/>
  <p:tag name="IGUANATEXSIZE" val="20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9843"/>
  <p:tag name="ORIGINALWIDTH" val="2432.696"/>
  <p:tag name="LATEXADDIN" val="\documentclass{article}&#10;\usepackage{amsmath}&#10;\pagestyle{empty}&#10;\begin{document}&#10;&#10;$$&#10;\text{3.~~~Dec}_k: |\varphi\rangle \longmapsto (P_{k_0k_1} \otimes \cdots \otimes P_{k_{n-1}k_n}) | \varphi \rangle&#10;$$&#10;&#10;&#10;\end{document}"/>
  <p:tag name="IGUANATEXSIZE" val="20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649.4188"/>
  <p:tag name="LATEXADDIN" val="\documentclass{article}&#10;\usepackage{amsmath}&#10;\pagestyle{empty}&#10;\begin{document}&#10;&#10;$$&#10;\{I, X, Y, Z\}.&#10;$$&#10;&#10;&#10;\end{document}"/>
  <p:tag name="IGUANATEXSIZE" val="20"/>
  <p:tag name="IGUANATEXCURSOR" val="99"/>
  <p:tag name="TRANSPARENCY" val="True"/>
  <p:tag name="FILENAME" val=""/>
  <p:tag name="INPUTTYPE" val="0"/>
  <p:tag name="LATEXENGINEID" val="0"/>
  <p:tag name="TEMPFOLDER" val="c:\temp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.9824"/>
  <p:tag name="ORIGINALWIDTH" val="1903.262"/>
  <p:tag name="LATEXADDIN" val="\documentclass{article}&#10;\usepackage{amsmath}&#10;\pagestyle{empty}&#10;\begin{document}&#10;&#10;$$&#10;\text{1.~~~KeyGen}: 1^n \longmapsto k \in_R \{0, 1\}^{2n};&#10;$$&#10;&#10;&#10;\end{document}"/>
  <p:tag name="IGUANATEXSIZE" val="20"/>
  <p:tag name="IGUANATEXCURSOR" val="95"/>
  <p:tag name="TRANSPARENCY" val="True"/>
  <p:tag name="FILENAME" val=""/>
  <p:tag name="INPUTTYPE" val="0"/>
  <p:tag name="LATEXENGINEID" val="0"/>
  <p:tag name="TEMPFOLDER" val="c:\temp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9843"/>
  <p:tag name="ORIGINALWIDTH" val="2442.445"/>
  <p:tag name="LATEXADDIN" val="\documentclass{article}&#10;\usepackage{amsmath}&#10;\pagestyle{empty}&#10;\begin{document}&#10;&#10;$$&#10;\text{2.~~~Enc}_k: |\psi\rangle \longmapsto (P_{k_0k_1} \otimes \cdots \otimes P_{k_{n-1}k_n}) | \psi \rangle&#10;$$&#10;&#10;&#10;\end{document}"/>
  <p:tag name="IGUANATEXSIZE" val="20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9843"/>
  <p:tag name="ORIGINALWIDTH" val="2432.696"/>
  <p:tag name="LATEXADDIN" val="\documentclass{article}&#10;\usepackage{amsmath}&#10;\pagestyle{empty}&#10;\begin{document}&#10;&#10;$$&#10;\text{3.~~~Dec}_k: |\varphi\rangle \longmapsto (P_{k_0k_1} \otimes \cdots \otimes P_{k_{n-1}k_n}) | \varphi \rangle&#10;$$&#10;&#10;&#10;\end{document}"/>
  <p:tag name="IGUANATEXSIZE" val="20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3.2096"/>
  <p:tag name="ORIGINALWIDTH" val="1055.868"/>
  <p:tag name="LATEXADDIN" val="\documentclass{article}&#10;\usepackage{amsmath}&#10;\pagestyle{empty}&#10;\begin{document}&#10;&#10;$$&#10;\frac{1}{|\mathcal U|} \sum_{U \in \mathcal U} U \rho U^\dagger = \frac{I}{2^n}&#10;$$&#10;&#10;&#10;\end{document}"/>
  <p:tag name="IGUANATEXSIZE" val="20"/>
  <p:tag name="IGUANATEXCURSOR" val="107"/>
  <p:tag name="TRANSPARENCY" val="True"/>
  <p:tag name="FILENAME" val=""/>
  <p:tag name="INPUTTYPE" val="0"/>
  <p:tag name="LATEXENGINEID" val="0"/>
  <p:tag name="TEMPFOLDER" val="c:\temp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.73976"/>
  <p:tag name="ORIGINALWIDTH" val="85.48929"/>
  <p:tag name="LATEXADDIN" val="\documentclass{article}&#10;\usepackage{amsmath}&#10;\pagestyle{empty}&#10;\begin{document}&#10;&#10;$$&#10;\rho.&#10;$$&#10;&#10;\end{document}"/>
  <p:tag name="IGUANATEXSIZE" val="20"/>
  <p:tag name="IGUANATEXCURSOR" val="89"/>
  <p:tag name="TRANSPARENCY" val="True"/>
  <p:tag name="FILENAME" val=""/>
  <p:tag name="INPUTTYPE" val="0"/>
  <p:tag name="LATEXENGINEID" val="0"/>
  <p:tag name="TEMPFOLDER" val="c:\temp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3.2096"/>
  <p:tag name="ORIGINALWIDTH" val="1055.868"/>
  <p:tag name="LATEXADDIN" val="\documentclass{article}&#10;\usepackage{amsmath}&#10;\pagestyle{empty}&#10;\begin{document}&#10;&#10;$$&#10;\frac{1}{|\mathcal U|} \sum_{U \in \mathcal U} U \rho U^\dagger = \frac{I}{2^n}&#10;$$&#10;&#10;&#10;\end{document}"/>
  <p:tag name="IGUANATEXSIZE" val="20"/>
  <p:tag name="IGUANATEXCURSOR" val="107"/>
  <p:tag name="TRANSPARENCY" val="True"/>
  <p:tag name="FILENAME" val=""/>
  <p:tag name="INPUTTYPE" val="0"/>
  <p:tag name="LATEXENGINEID" val="0"/>
  <p:tag name="TEMPFOLDER" val="c:\temp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.73976"/>
  <p:tag name="ORIGINALWIDTH" val="85.48929"/>
  <p:tag name="LATEXADDIN" val="\documentclass{article}&#10;\usepackage{amsmath}&#10;\pagestyle{empty}&#10;\begin{document}&#10;&#10;$$&#10;\rho.&#10;$$&#10;&#10;\end{document}"/>
  <p:tag name="IGUANATEXSIZE" val="20"/>
  <p:tag name="IGUANATEXCURSOR" val="89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1075.366"/>
  <p:tag name="LATEXADDIN" val="\documentclass{article}&#10;\usepackage{amsmath}&#10;\pagestyle{empty}&#10;\begin{document}&#10;&#10;$f : \{0, 1\}^* \rightarrow \{0, 1\}^*$&#10;&#10;&#10;&#10;\end{document}"/>
  <p:tag name="IGUANATEXSIZE" val="20"/>
  <p:tag name="IGUANATEXCURSOR" val="120"/>
  <p:tag name="TRANSPARENCY" val="True"/>
  <p:tag name="FILENAME" val=""/>
  <p:tag name="INPUTTYPE" val="0"/>
  <p:tag name="LATEXENGINEID" val="0"/>
  <p:tag name="TEMPFOLDER" val="c: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5.4593"/>
  <p:tag name="ORIGINALWIDTH" val="1928.009"/>
  <p:tag name="LATEXADDIN" val="\documentclass{article}&#10;\usepackage{amsmath}&#10;\pagestyle{empty}&#10;\begin{document}&#10;&#10;$$&#10;\frac{1}{|\mathcal U|} \sum_{U \in \mathcal U} U \otimes U^* &#10;=&#10;\int_{U(d)} U \otimes U^*~dU.&#10;$$&#10;&#10;&#10;\end{document}"/>
  <p:tag name="IGUANATEXSIZE" val="20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3.2096"/>
  <p:tag name="ORIGINALWIDTH" val="1055.868"/>
  <p:tag name="LATEXADDIN" val="\documentclass{article}&#10;\usepackage{amsmath}&#10;\pagestyle{empty}&#10;\begin{document}&#10;&#10;$$&#10;\frac{1}{|\mathcal U|} \sum_{U \in \mathcal U} U \rho U^\dagger = \frac{I}{2^n}&#10;$$&#10;&#10;&#10;\end{document}"/>
  <p:tag name="IGUANATEXSIZE" val="20"/>
  <p:tag name="IGUANATEXCURSOR" val="107"/>
  <p:tag name="TRANSPARENCY" val="True"/>
  <p:tag name="FILENAME" val=""/>
  <p:tag name="INPUTTYPE" val="0"/>
  <p:tag name="LATEXENGINEID" val="0"/>
  <p:tag name="TEMPFOLDER" val="c: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.73976"/>
  <p:tag name="ORIGINALWIDTH" val="85.48929"/>
  <p:tag name="LATEXADDIN" val="\documentclass{article}&#10;\usepackage{amsmath}&#10;\pagestyle{empty}&#10;\begin{document}&#10;&#10;$$&#10;\rho.&#10;$$&#10;&#10;\end{document}"/>
  <p:tag name="IGUANATEXSIZE" val="20"/>
  <p:tag name="IGUANATEXCURSOR" val="89"/>
  <p:tag name="TRANSPARENCY" val="Tru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5.4593"/>
  <p:tag name="ORIGINALWIDTH" val="2419.948"/>
  <p:tag name="LATEXADDIN" val="\documentclass{article}&#10;\usepackage{amsmath}&#10;\pagestyle{empty}&#10;\begin{document}&#10;&#10;$$&#10;\frac{1}{|\mathcal U|} \sum_{U \in \mathcal U} U \otimes U^* &#10;=&#10;\int_{U(d)} U \otimes U^*~dU&#10;=&#10;\Pi_{I/{2^n}}.&#10;$$&#10;&#10;&#10;\end{document}"/>
  <p:tag name="IGUANATEXSIZE" val="20"/>
  <p:tag name="IGUANATEXCURSOR" val="193"/>
  <p:tag name="TRANSPARENCY" val="True"/>
  <p:tag name="FILENAME" val=""/>
  <p:tag name="INPUTTYPE" val="0"/>
  <p:tag name="LATEXENGINEID" val="0"/>
  <p:tag name="TEMPFOLDER" val="c:\te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5.4593"/>
  <p:tag name="ORIGINALWIDTH" val="2449.944"/>
  <p:tag name="LATEXADDIN" val="\documentclass{article}&#10;\usepackage{amsmath}&#10;\pagestyle{empty}&#10;\begin{document}&#10;&#10;$$&#10;\frac{1}{|\mathcal U|} \sum_{U \in \mathcal U} U^{\otimes 2} \otimes U^{*\otimes 2} &#10;=&#10;\int_{U(d)} U^{\otimes 2} \otimes U^{*\otimes 2}~dU.&#10;$$&#10;&#10;&#10;\end{document}"/>
  <p:tag name="IGUANATEXSIZE" val="20"/>
  <p:tag name="IGUANATEXCURSOR" val="223"/>
  <p:tag name="TRANSPARENCY" val="True"/>
  <p:tag name="FILENAME" val=""/>
  <p:tag name="INPUTTYPE" val="0"/>
  <p:tag name="LATEXENGINEID" val="0"/>
  <p:tag name="TEMPFOLDER" val="c: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1555.306"/>
  <p:tag name="LATEXADDIN" val="\documentclass{article}&#10;\usepackage{amsmath}&#10;\pagestyle{empty}&#10;\begin{document}&#10;&#10;$$&#10;\mathcal C(n) = &#10;\textbf{span}&#10;\left\{&#10;H, P, \text{CNOT}&#10;\right\}.&#10;$$&#10;&#10;&#10;\end{document}"/>
  <p:tag name="IGUANATEXSIZE" val="20"/>
  <p:tag name="IGUANATEXCURSOR" val="140"/>
  <p:tag name="TRANSPARENCY" val="True"/>
  <p:tag name="FILENAME" val=""/>
  <p:tag name="INPUTTYPE" val="0"/>
  <p:tag name="LATEXENGINEID" val="0"/>
  <p:tag name="TEMPFOLDER" val="c: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126"/>
  <p:tag name="ORIGINALWIDTH" val="1992.501"/>
  <p:tag name="LATEXADDIN" val="\documentclass{article}&#10;\usepackage{amsmath}&#10;\pagestyle{empty}&#10;\begin{document}&#10;&#10;&#10;$$&#10;H = &#10;\left(&#10;\begin{matrix}&#10;1 &amp; 1 \\&#10;1 &amp; -1&#10;\end{matrix}&#10;\right)&#10;\qquad&#10;\qquad&#10;P = &#10;\left(&#10;\begin{matrix}&#10;1 &amp; 0 \\&#10;0 &amp; i&#10;\end{matrix}&#10;\right)&#10;$$&#10;&#10;\end{document}"/>
  <p:tag name="IGUANATEXSIZE" val="20"/>
  <p:tag name="IGUANATEXCURSOR" val="204"/>
  <p:tag name="TRANSPARENCY" val="True"/>
  <p:tag name="FILENAME" val=""/>
  <p:tag name="INPUTTYPE" val="0"/>
  <p:tag name="LATEXENGINEID" val="0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5.4593"/>
  <p:tag name="ORIGINALWIDTH" val="2449.944"/>
  <p:tag name="LATEXADDIN" val="\documentclass{article}&#10;\usepackage{amsmath}&#10;\pagestyle{empty}&#10;\begin{document}&#10;&#10;$$&#10;\frac{1}{|\mathcal U|} \sum_{U \in \mathcal U} U^{\otimes 2} \otimes U^{*\otimes 2} &#10;=&#10;\int_{U(d)} U^{\otimes 2} \otimes U^{*\otimes 2}~dU.&#10;$$&#10;&#10;&#10;\end{document}"/>
  <p:tag name="IGUANATEXSIZE" val="20"/>
  <p:tag name="IGUANATEXCURSOR" val="223"/>
  <p:tag name="TRANSPARENCY" val="True"/>
  <p:tag name="FILENAME" val=""/>
  <p:tag name="INPUTTYPE" val="0"/>
  <p:tag name="LATEXENGINEID" val="0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.4533"/>
  <p:tag name="ORIGINALWIDTH" val="1586.052"/>
  <p:tag name="LATEXADDIN" val="\documentclass{article}&#10;\usepackage{amsmath}&#10;\pagestyle{empty}&#10;\begin{document}&#10;&#10;$$&#10;c :=&#10;\begin{cases}&#10;\text{Enc}_k(m) &amp; \text{ if } b = 0\\&#10;\text{Enc}_k(0\cdots 0) &amp; \text{ if } b = 1&#10;\end{cases}&#10;$$&#10;&#10;\end{document}"/>
  <p:tag name="IGUANATEXSIZE" val="20"/>
  <p:tag name="IGUANATEXCURSOR" val="140"/>
  <p:tag name="TRANSPARENCY" val="True"/>
  <p:tag name="FILENAME" val=""/>
  <p:tag name="INPUTTYPE" val="0"/>
  <p:tag name="LATEXENGINEID" val="0"/>
  <p:tag name="TEMPFOLDER" val="c:\temp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.4533"/>
  <p:tag name="ORIGINALWIDTH" val="1586.052"/>
  <p:tag name="LATEXADDIN" val="\documentclass{article}&#10;\usepackage{amsmath}&#10;\pagestyle{empty}&#10;\begin{document}&#10;&#10;$$&#10;c :=&#10;\begin{cases}&#10;\text{Enc}_k(m) &amp; \text{ if } b = 0\\&#10;\text{Enc}_k(0\cdots 0) &amp; \text{ if } b = 1&#10;\end{cases}&#10;$$&#10;&#10;\end{document}"/>
  <p:tag name="IGUANATEXSIZE" val="20"/>
  <p:tag name="IGUANATEXCURSOR" val="140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7.4728"/>
  <p:tag name="ORIGINALWIDTH" val="2477.69"/>
  <p:tag name="LATEXADDIN" val="\documentclass{article}&#10;\usepackage{amsmath}&#10;\pagestyle{empty}&#10;\begin{document}&#10;&#10;$$&#10;\underset{x \in_R \{0, 1\}^n}{\text{Pr}}[\mathcal A(f(x), 1^n) \in f^{-1}(f(x))] \leq \text{negl}(n)\,.&#10;$$&#10;&#10;&#10;\end{document}"/>
  <p:tag name="IGUANATEXSIZE" val="20"/>
  <p:tag name="IGUANATEXCURSOR" val="112"/>
  <p:tag name="TRANSPARENCY" val="True"/>
  <p:tag name="FILENAME" val=""/>
  <p:tag name="INPUTTYPE" val="0"/>
  <p:tag name="LATEXENGINEID" val="0"/>
  <p:tag name="TEMPFOLDER" val="c:\temp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.4533"/>
  <p:tag name="ORIGINALWIDTH" val="1586.052"/>
  <p:tag name="LATEXADDIN" val="\documentclass{article}&#10;\usepackage{amsmath}&#10;\pagestyle{empty}&#10;\begin{document}&#10;&#10;$$&#10;c :=&#10;\begin{cases}&#10;\text{Enc}_k(m) &amp; \text{ if } b = 0\\&#10;\text{Enc}_k(0\cdots 0) &amp; \text{ if } b = 1&#10;\end{cases}&#10;$$&#10;&#10;\end{document}"/>
  <p:tag name="IGUANATEXSIZE" val="20"/>
  <p:tag name="IGUANATEXCURSOR" val="140"/>
  <p:tag name="TRANSPARENCY" val="True"/>
  <p:tag name="FILENAME" val=""/>
  <p:tag name="INPUTTYPE" val="0"/>
  <p:tag name="LATEXENGINEID" val="0"/>
  <p:tag name="TEMPFOLDER" val="c:\temp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1853.768"/>
  <p:tag name="LATEXADDIN" val="\documentclass{article}&#10;\usepackage{amsmath}&#10;\pagestyle{empty}&#10;\begin{document}&#10;&#10;$$&#10;\text{1.~~~KeyGen}: 1^n \longmapsto k \in_R \{0, 1\}^n;&#10;$$&#10;&#10;&#10;\end{document}"/>
  <p:tag name="IGUANATEXSIZE" val="20"/>
  <p:tag name="IGUANATEXCURSOR" val="138"/>
  <p:tag name="TRANSPARENCY" val="True"/>
  <p:tag name="FILENAME" val=""/>
  <p:tag name="INPUTTYPE" val="0"/>
  <p:tag name="LATEXENGINEID" val="0"/>
  <p:tag name="TEMPFOLDER" val="c:\temp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9813"/>
  <p:tag name="ORIGINALWIDTH" val="2642.67"/>
  <p:tag name="LATEXADDIN" val="\documentclass{article}&#10;\usepackage{amsmath}&#10;\pagestyle{empty}&#10;\begin{document}&#10;&#10;$$&#10;\text{2.~~~Enc}_k: |\psi\rangle \longmapsto \left(r, P_{f_k(r)} |\psi\rangle\right)&#10;\text{  for  }&#10;r \in_R \{0, 1\}^n&#10;$$&#10;&#10;&#10;\end{document}"/>
  <p:tag name="IGUANATEXSIZE" val="20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5.9768"/>
  <p:tag name="ORIGINALWIDTH" val="1693.288"/>
  <p:tag name="LATEXADDIN" val="\documentclass{article}&#10;\usepackage{amsmath}&#10;\pagestyle{empty}&#10;\begin{document}&#10;&#10;$$&#10;\text{3.~~~Dec}_k: \left(r, |\varphi\rangle\right) \longmapsto &#10;P_{f_k(r)}^\dagger |\varphi\rangle&#10;$$&#10;&#10;&#10;\end{document}"/>
  <p:tag name="IGUANATEXSIZE" val="20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332"/>
  <p:tag name="ORIGINALWIDTH" val="1700.787"/>
  <p:tag name="LATEXADDIN" val="\documentclass{article}&#10;\usepackage{amsmath}&#10;\pagestyle{empty}&#10;\begin{document}&#10;&#10;$f : \{0, 1\}^n \times \{0, 1\}^n \rightarrow \{0, 1\}^{2m}$&#10;&#10;&#10;&#10;\end{document}"/>
  <p:tag name="IGUANATEXSIZE" val="20"/>
  <p:tag name="IGUANATEXCURSOR" val="140"/>
  <p:tag name="TRANSPARENCY" val="True"/>
  <p:tag name="FILENAME" val=""/>
  <p:tag name="INPUTTYPE" val="0"/>
  <p:tag name="LATEXENGINEID" val="0"/>
  <p:tag name="TEMPFOLDER" val="c:\temp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1853.768"/>
  <p:tag name="LATEXADDIN" val="\documentclass{article}&#10;\usepackage{amsmath}&#10;\pagestyle{empty}&#10;\begin{document}&#10;&#10;$$&#10;\text{1.~~~KeyGen}: 1^n \longmapsto k \in_R \{0, 1\}^n;&#10;$$&#10;&#10;&#10;\end{document}"/>
  <p:tag name="IGUANATEXSIZE" val="20"/>
  <p:tag name="IGUANATEXCURSOR" val="138"/>
  <p:tag name="TRANSPARENCY" val="True"/>
  <p:tag name="FILENAME" val=""/>
  <p:tag name="INPUTTYPE" val="0"/>
  <p:tag name="LATEXENGINEID" val="0"/>
  <p:tag name="TEMPFOLDER" val="c:\temp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9813"/>
  <p:tag name="ORIGINALWIDTH" val="2642.67"/>
  <p:tag name="LATEXADDIN" val="\documentclass{article}&#10;\usepackage{amsmath}&#10;\pagestyle{empty}&#10;\begin{document}&#10;&#10;$$&#10;\text{2.~~~Enc}_k: |\psi\rangle \longmapsto \left(r, P_{f_k(r)} |\psi\rangle\right)&#10;\text{  for  }&#10;r \in_R \{0, 1\}^n&#10;$$&#10;&#10;&#10;\end{document}"/>
  <p:tag name="IGUANATEXSIZE" val="20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332"/>
  <p:tag name="ORIGINALWIDTH" val="1700.787"/>
  <p:tag name="LATEXADDIN" val="\documentclass{article}&#10;\usepackage{amsmath}&#10;\pagestyle{empty}&#10;\begin{document}&#10;&#10;$f : \{0, 1\}^n \times \{0, 1\}^n \rightarrow \{0, 1\}^{2m}$&#10;&#10;&#10;&#10;\end{document}"/>
  <p:tag name="IGUANATEXSIZE" val="20"/>
  <p:tag name="IGUANATEXCURSOR" val="140"/>
  <p:tag name="TRANSPARENCY" val="True"/>
  <p:tag name="FILENAME" val=""/>
  <p:tag name="INPUTTYPE" val="0"/>
  <p:tag name="LATEXENGINEID" val="0"/>
  <p:tag name="TEMPFOLDER" val="c:\temp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5.9768"/>
  <p:tag name="ORIGINALWIDTH" val="1693.288"/>
  <p:tag name="LATEXADDIN" val="\documentclass{article}&#10;\usepackage{amsmath}&#10;\pagestyle{empty}&#10;\begin{document}&#10;&#10;$$&#10;\text{3.~~~Dec}_k: \left(r, |\varphi\rangle\right) \longmapsto &#10;P_{f_k(r)}^\dagger |\varphi\rangle&#10;$$&#10;&#10;&#10;\end{document}"/>
  <p:tag name="IGUANATEXSIZE" val="20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1853.768"/>
  <p:tag name="LATEXADDIN" val="\documentclass{article}&#10;\usepackage{amsmath}&#10;\pagestyle{empty}&#10;\begin{document}&#10;&#10;$$&#10;\text{1.~~~KeyGen}: 1^n \longmapsto k \in_R \{0, 1\}^n;&#10;$$&#10;&#10;&#10;\end{document}"/>
  <p:tag name="IGUANATEXSIZE" val="20"/>
  <p:tag name="IGUANATEXCURSOR" val="138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566</TotalTime>
  <Words>6192</Words>
  <Application>Microsoft Office PowerPoint</Application>
  <PresentationFormat>On-screen Show (4:3)</PresentationFormat>
  <Paragraphs>1604</Paragraphs>
  <Slides>98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03" baseType="lpstr">
      <vt:lpstr>Adobe Caslon Pro Bold</vt:lpstr>
      <vt:lpstr>Arial</vt:lpstr>
      <vt:lpstr>Calibri</vt:lpstr>
      <vt:lpstr>Calibri Light</vt:lpstr>
      <vt:lpstr>Office Theme</vt:lpstr>
      <vt:lpstr>I. Primitives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Schemes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 Primitives</dc:title>
  <dc:creator>Gorjan Alagic</dc:creator>
  <cp:lastModifiedBy>Gorjan Alagic</cp:lastModifiedBy>
  <cp:revision>172</cp:revision>
  <dcterms:created xsi:type="dcterms:W3CDTF">2016-01-25T02:40:47Z</dcterms:created>
  <dcterms:modified xsi:type="dcterms:W3CDTF">2016-01-27T08:25:54Z</dcterms:modified>
</cp:coreProperties>
</file>