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</p:sldMasterIdLst>
  <p:notesMasterIdLst>
    <p:notesMasterId r:id="rId44"/>
  </p:notesMasterIdLst>
  <p:sldIdLst>
    <p:sldId id="256" r:id="rId3"/>
    <p:sldId id="381" r:id="rId4"/>
    <p:sldId id="385" r:id="rId5"/>
    <p:sldId id="383" r:id="rId6"/>
    <p:sldId id="410" r:id="rId7"/>
    <p:sldId id="395" r:id="rId8"/>
    <p:sldId id="369" r:id="rId9"/>
    <p:sldId id="408" r:id="rId10"/>
    <p:sldId id="368" r:id="rId11"/>
    <p:sldId id="386" r:id="rId12"/>
    <p:sldId id="353" r:id="rId13"/>
    <p:sldId id="393" r:id="rId14"/>
    <p:sldId id="357" r:id="rId15"/>
    <p:sldId id="358" r:id="rId16"/>
    <p:sldId id="360" r:id="rId17"/>
    <p:sldId id="359" r:id="rId18"/>
    <p:sldId id="362" r:id="rId19"/>
    <p:sldId id="387" r:id="rId20"/>
    <p:sldId id="363" r:id="rId21"/>
    <p:sldId id="372" r:id="rId22"/>
    <p:sldId id="333" r:id="rId23"/>
    <p:sldId id="384" r:id="rId24"/>
    <p:sldId id="374" r:id="rId25"/>
    <p:sldId id="394" r:id="rId26"/>
    <p:sldId id="403" r:id="rId27"/>
    <p:sldId id="388" r:id="rId28"/>
    <p:sldId id="389" r:id="rId29"/>
    <p:sldId id="398" r:id="rId30"/>
    <p:sldId id="400" r:id="rId31"/>
    <p:sldId id="397" r:id="rId32"/>
    <p:sldId id="401" r:id="rId33"/>
    <p:sldId id="347" r:id="rId34"/>
    <p:sldId id="390" r:id="rId35"/>
    <p:sldId id="391" r:id="rId36"/>
    <p:sldId id="406" r:id="rId37"/>
    <p:sldId id="392" r:id="rId38"/>
    <p:sldId id="407" r:id="rId39"/>
    <p:sldId id="349" r:id="rId40"/>
    <p:sldId id="409" r:id="rId41"/>
    <p:sldId id="352" r:id="rId42"/>
    <p:sldId id="37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7" autoAdjust="0"/>
    <p:restoredTop sz="86394" autoAdjust="0"/>
  </p:normalViewPr>
  <p:slideViewPr>
    <p:cSldViewPr snapToGrid="0">
      <p:cViewPr varScale="1">
        <p:scale>
          <a:sx n="89" d="100"/>
          <a:sy n="89" d="100"/>
        </p:scale>
        <p:origin x="91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772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Sandy Bridge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Bit Flip 0 -&gt; 1</c:v>
                </c:pt>
                <c:pt idx="1">
                  <c:v>Bit Flip 1 -&gt; 0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7992</c:v>
                </c:pt>
                <c:pt idx="1">
                  <c:v>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4-4845-987D-232FE13EB75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Ivy Bridge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Bit Flip 0 -&gt; 1</c:v>
                </c:pt>
                <c:pt idx="1">
                  <c:v>Bit Flip 1 -&gt; 0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10273</c:v>
                </c:pt>
                <c:pt idx="1">
                  <c:v>10449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4-4845-987D-232FE13EB75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Haswell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Bit Flip 0 -&gt; 1</c:v>
                </c:pt>
                <c:pt idx="1">
                  <c:v>Bit Flip 1 -&gt; 0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11404</c:v>
                </c:pt>
                <c:pt idx="1">
                  <c:v>11467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4-4845-987D-232FE13EB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363488"/>
        <c:axId val="185363904"/>
      </c:barChart>
      <c:catAx>
        <c:axId val="1853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363904"/>
        <c:crosses val="autoZero"/>
        <c:auto val="1"/>
        <c:lblAlgn val="ctr"/>
        <c:lblOffset val="100"/>
        <c:noMultiLvlLbl val="0"/>
      </c:catAx>
      <c:valAx>
        <c:axId val="18536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536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7E43-F3CB-456A-A31C-34B20693F101}" type="datetimeFigureOut">
              <a:rPr lang="de-DE" smtClean="0"/>
              <a:t>16.05.2017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8FC68-7E98-4962-8BF7-8868440A95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3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89013" y="766763"/>
            <a:ext cx="5121275" cy="3840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E6B95-A06E-4CFE-A223-7C206A951C6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6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96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SPEC: </a:t>
            </a:r>
            <a:r>
              <a:rPr lang="de-DE" dirty="0" err="1" smtClean="0"/>
              <a:t>userland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benchmarks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computational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workload</a:t>
            </a:r>
            <a:endParaRPr lang="de-DE" baseline="0" dirty="0" smtClean="0"/>
          </a:p>
          <a:p>
            <a:r>
              <a:rPr lang="de-DE" baseline="0" dirty="0" err="1" smtClean="0"/>
              <a:t>Phoronix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file</a:t>
            </a:r>
            <a:r>
              <a:rPr lang="de-DE" baseline="0" dirty="0" smtClean="0"/>
              <a:t>, I/O, </a:t>
            </a:r>
            <a:r>
              <a:rPr lang="de-DE" baseline="0" dirty="0" err="1" smtClean="0"/>
              <a:t>throughput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applications</a:t>
            </a:r>
            <a:endParaRPr lang="de-DE" baseline="0" dirty="0" smtClean="0"/>
          </a:p>
          <a:p>
            <a:r>
              <a:rPr lang="de-DE" baseline="0" dirty="0" err="1" smtClean="0"/>
              <a:t>LMBench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micro</a:t>
            </a:r>
            <a:r>
              <a:rPr lang="de-DE" baseline="0" dirty="0" smtClean="0"/>
              <a:t>-benchmarks, </a:t>
            </a:r>
            <a:r>
              <a:rPr lang="de-DE" baseline="0" dirty="0" err="1" smtClean="0"/>
              <a:t>cache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latency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latency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497F-CB81-4F11-98DB-06ED57C9FE1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22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SPEC: </a:t>
            </a:r>
            <a:r>
              <a:rPr lang="de-DE" dirty="0" err="1" smtClean="0"/>
              <a:t>userland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benchmarks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computational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workload</a:t>
            </a:r>
            <a:endParaRPr lang="de-DE" baseline="0" dirty="0" smtClean="0"/>
          </a:p>
          <a:p>
            <a:r>
              <a:rPr lang="de-DE" baseline="0" dirty="0" err="1" smtClean="0"/>
              <a:t>Phoronix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file</a:t>
            </a:r>
            <a:r>
              <a:rPr lang="de-DE" baseline="0" dirty="0" smtClean="0"/>
              <a:t>, I/O, </a:t>
            </a:r>
            <a:r>
              <a:rPr lang="de-DE" baseline="0" dirty="0" err="1" smtClean="0"/>
              <a:t>throughput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applications</a:t>
            </a:r>
            <a:endParaRPr lang="de-DE" baseline="0" dirty="0" smtClean="0"/>
          </a:p>
          <a:p>
            <a:r>
              <a:rPr lang="de-DE" baseline="0" dirty="0" err="1" smtClean="0"/>
              <a:t>LMBench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micro</a:t>
            </a:r>
            <a:r>
              <a:rPr lang="de-DE" baseline="0" dirty="0" smtClean="0"/>
              <a:t>-benchmarks, </a:t>
            </a:r>
            <a:r>
              <a:rPr lang="de-DE" baseline="0" dirty="0" err="1" smtClean="0"/>
              <a:t>cache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latency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latency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497F-CB81-4F11-98DB-06ED57C9FE1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5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497F-CB81-4F11-98DB-06ED57C9FE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Individual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grouped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matrix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neighbouring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rows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adjacent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columns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Memory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accessible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individually</a:t>
            </a:r>
            <a:r>
              <a:rPr lang="de-DE" baseline="0" dirty="0" smtClean="0"/>
              <a:t> but per </a:t>
            </a:r>
            <a:r>
              <a:rPr lang="de-DE" baseline="0" dirty="0" err="1" smtClean="0"/>
              <a:t>Row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Rows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accessed</a:t>
            </a:r>
            <a:r>
              <a:rPr lang="de-DE" baseline="0" dirty="0" smtClean="0"/>
              <a:t> via a </a:t>
            </a:r>
            <a:r>
              <a:rPr lang="de-DE" baseline="0" dirty="0" err="1" smtClean="0"/>
              <a:t>dedicated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Buffer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497F-CB81-4F11-98DB-06ED57C9FE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Individual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grouped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matrix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neighbouring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rows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adjacent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columns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Memory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accessible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individually</a:t>
            </a:r>
            <a:r>
              <a:rPr lang="de-DE" baseline="0" dirty="0" smtClean="0"/>
              <a:t> but per </a:t>
            </a:r>
            <a:r>
              <a:rPr lang="de-DE" baseline="0" dirty="0" err="1" smtClean="0"/>
              <a:t>Row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Rows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accessed</a:t>
            </a:r>
            <a:r>
              <a:rPr lang="de-DE" baseline="0" dirty="0" smtClean="0"/>
              <a:t> via a </a:t>
            </a:r>
            <a:r>
              <a:rPr lang="de-DE" baseline="0" dirty="0" err="1" smtClean="0"/>
              <a:t>dedicated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Buffer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497F-CB81-4F11-98DB-06ED57C9FE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59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Individual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grouped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matrix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neighbouring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rows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adjacent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columns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Memory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accessible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individually</a:t>
            </a:r>
            <a:r>
              <a:rPr lang="de-DE" baseline="0" dirty="0" smtClean="0"/>
              <a:t> but per </a:t>
            </a:r>
            <a:r>
              <a:rPr lang="de-DE" baseline="0" dirty="0" err="1" smtClean="0"/>
              <a:t>Row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Rows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accessed</a:t>
            </a:r>
            <a:r>
              <a:rPr lang="de-DE" baseline="0" dirty="0" smtClean="0"/>
              <a:t> via a </a:t>
            </a:r>
            <a:r>
              <a:rPr lang="de-DE" baseline="0" dirty="0" err="1" smtClean="0"/>
              <a:t>dedicated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Buffer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497F-CB81-4F11-98DB-06ED57C9FE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44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DRAM Errors in the Wild was a Large Scale Study by Google using their own Data-Center Metrics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Conclusion:</a:t>
            </a:r>
            <a:r>
              <a:rPr lang="en-US" baseline="0" dirty="0" smtClean="0"/>
              <a:t> “he higher incidence of memory errors at higher utilizations must therefore be due to a different error mechanism, such as hard errors or errors induced on the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, either in the  DIMMs or on the motherboard”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Subsequently</a:t>
            </a:r>
            <a:r>
              <a:rPr lang="en-US" baseline="0" dirty="0" smtClean="0"/>
              <a:t>, “</a:t>
            </a:r>
            <a:r>
              <a:rPr lang="en-US" baseline="0" dirty="0" err="1" smtClean="0"/>
              <a:t>Bitsquatting</a:t>
            </a:r>
            <a:r>
              <a:rPr lang="en-US" baseline="0" dirty="0" smtClean="0"/>
              <a:t>” was proposed as a way to exploit random bit errors remotely, e.g., through DNS traffic (BH-US 2011)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In 2012 the underlying mechanism was apparently already known to manufacturers, as several patents related to a “row hammer effect” were filed by Intel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Remaining history is described in the paper already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497F-CB81-4F11-98DB-06ED57C9FE1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63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1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9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08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33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E88-0A44-4F17-829B-07B79A5A6163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0"/>
            </a:lvl1pPr>
            <a:lvl2pPr>
              <a:defRPr sz="2600"/>
            </a:lvl2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E88-0A44-4F17-829B-07B79A5A6163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827584" y="6473231"/>
            <a:ext cx="1080120" cy="268139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07704" y="6473231"/>
            <a:ext cx="4547368" cy="268139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9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5256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E88-0A44-4F17-829B-07B79A5A6163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88-0A44-4F17-829B-07B79A5A6163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1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28" y="151396"/>
            <a:ext cx="8223545" cy="76300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28" y="962846"/>
            <a:ext cx="8223545" cy="53541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/>
            </a:lvl1pPr>
            <a:lvl2pPr marL="800100" indent="-342900">
              <a:buFont typeface="Symbol" panose="05050102010706020507" pitchFamily="18" charset="2"/>
              <a:buChar char="-"/>
              <a:defRPr/>
            </a:lvl2pPr>
            <a:lvl3pPr marL="1257300" indent="-342900">
              <a:buFont typeface="Symbol" panose="05050102010706020507" pitchFamily="18" charset="2"/>
              <a:buChar char="-"/>
              <a:defRPr/>
            </a:lvl3pPr>
            <a:lvl4pPr marL="1657350" indent="-285750">
              <a:buFont typeface="Symbol" panose="05050102010706020507" pitchFamily="18" charset="2"/>
              <a:buChar char="-"/>
              <a:defRPr/>
            </a:lvl4pPr>
            <a:lvl5pPr marL="2114550" indent="-28575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43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74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89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93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02" y="2920327"/>
            <a:ext cx="8816996" cy="101734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20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92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04.05.2017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University of Duisburg-Essen, Prof. Lucas Davi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4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335" y="151396"/>
            <a:ext cx="8816996" cy="1017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335" y="1338294"/>
            <a:ext cx="8816996" cy="501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335" y="6447191"/>
            <a:ext cx="2540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04.05.2017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471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University of Duisburg-Essen, Prof. Lucas Davi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49" y="6447191"/>
            <a:ext cx="2504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8F4C-E8C4-4CE3-AB98-635666EFA0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262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4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9512" y="263522"/>
            <a:ext cx="8784976" cy="789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56895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7584" y="6473231"/>
            <a:ext cx="108012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07704" y="6473231"/>
            <a:ext cx="454736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79512" y="6473231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C71E88-0A44-4F17-829B-07B79A5A6163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0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364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4" rtl="0" eaLnBrk="1" latinLnBrk="0" hangingPunct="1">
        <a:spcBef>
          <a:spcPct val="20000"/>
        </a:spcBef>
        <a:buFont typeface="Wingdings 2" pitchFamily="18" charset="2"/>
        <a:buChar char="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spcBef>
          <a:spcPct val="20000"/>
        </a:spcBef>
        <a:buFont typeface="Wingdings 2" pitchFamily="18" charset="2"/>
        <a:buChar char="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0" hangingPunct="1">
        <a:spcBef>
          <a:spcPct val="20000"/>
        </a:spcBef>
        <a:buFont typeface="Wingdings 2" pitchFamily="18" charset="2"/>
        <a:buChar char="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0" hangingPunct="1">
        <a:spcBef>
          <a:spcPct val="20000"/>
        </a:spcBef>
        <a:buFont typeface="Wingdings 2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0" hangingPunct="1">
        <a:spcBef>
          <a:spcPct val="20000"/>
        </a:spcBef>
        <a:buFont typeface="Wingdings 2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9937"/>
            <a:ext cx="7772400" cy="2525536"/>
          </a:xfrm>
        </p:spPr>
        <p:txBody>
          <a:bodyPr anchor="t"/>
          <a:lstStyle/>
          <a:p>
            <a:r>
              <a:rPr lang="en-US" sz="2400" dirty="0"/>
              <a:t>CROSSING Conference 2017: From Tweets to </a:t>
            </a:r>
            <a:r>
              <a:rPr lang="en-US" sz="2400" dirty="0" smtClean="0"/>
              <a:t>Quantum</a:t>
            </a:r>
            <a:br>
              <a:rPr lang="en-US" sz="2400" dirty="0" smtClean="0"/>
            </a:br>
            <a:r>
              <a:rPr lang="en-US" sz="2400" dirty="0" smtClean="0"/>
              <a:t>May 16, 2017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3200" noProof="0" dirty="0" smtClean="0"/>
              <a:t/>
            </a:r>
            <a:br>
              <a:rPr lang="en-US" sz="3200" noProof="0" dirty="0" smtClean="0"/>
            </a:br>
            <a:r>
              <a:rPr lang="en-US" sz="5400" b="1" dirty="0" smtClean="0"/>
              <a:t>Dangerous Bit Flips in Memory: Rowhammer Attacks and Defenses</a:t>
            </a:r>
            <a:br>
              <a:rPr lang="en-US" sz="5400" b="1" dirty="0" smtClean="0"/>
            </a:br>
            <a:endParaRPr lang="en-US" sz="5400" b="1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3487" y="4087907"/>
            <a:ext cx="8724452" cy="1894601"/>
          </a:xfrm>
        </p:spPr>
        <p:txBody>
          <a:bodyPr>
            <a:noAutofit/>
          </a:bodyPr>
          <a:lstStyle/>
          <a:p>
            <a:r>
              <a:rPr lang="en-US" sz="3600" noProof="0" dirty="0" smtClean="0"/>
              <a:t>Lucas Davi</a:t>
            </a:r>
          </a:p>
          <a:p>
            <a:r>
              <a:rPr lang="en-US" sz="3600" noProof="0" dirty="0" smtClean="0"/>
              <a:t>University of Duisburg-Essen, Germany</a:t>
            </a:r>
          </a:p>
          <a:p>
            <a:endParaRPr lang="en-US" sz="2800" dirty="0"/>
          </a:p>
          <a:p>
            <a:r>
              <a:rPr lang="en-US" sz="2800" dirty="0" smtClean="0"/>
              <a:t>Collaborators: Ferdinand Brasser, David Gens, Christopher Liebchen, Ahmad-Reza Sadeghi </a:t>
            </a:r>
            <a:r>
              <a:rPr lang="en-US" sz="2800" dirty="0" smtClean="0"/>
              <a:t>(all TU </a:t>
            </a:r>
            <a:r>
              <a:rPr lang="en-US" sz="2800" dirty="0" smtClean="0"/>
              <a:t>Darmstadt)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8872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28" y="258976"/>
            <a:ext cx="8223545" cy="763004"/>
          </a:xfrm>
        </p:spPr>
        <p:txBody>
          <a:bodyPr/>
          <a:lstStyle/>
          <a:p>
            <a:r>
              <a:rPr lang="en-US" dirty="0" smtClean="0"/>
              <a:t>Moving to Hardware-Based </a:t>
            </a:r>
            <a:br>
              <a:rPr lang="en-US" dirty="0" smtClean="0"/>
            </a:br>
            <a:r>
              <a:rPr lang="en-US" dirty="0" smtClean="0"/>
              <a:t>Memory Corruption</a:t>
            </a:r>
            <a:endParaRPr lang="en-US" dirty="0"/>
          </a:p>
        </p:txBody>
      </p:sp>
      <p:pic>
        <p:nvPicPr>
          <p:cNvPr id="5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31" y="3215421"/>
            <a:ext cx="1571531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54" y="3114784"/>
            <a:ext cx="4714521" cy="1876562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1588314" y="3521788"/>
            <a:ext cx="1958586" cy="6961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Data</a:t>
            </a:r>
            <a:endParaRPr lang="de-DE" sz="3200" i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3878354" y="3521788"/>
            <a:ext cx="1958586" cy="6961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Code</a:t>
            </a:r>
            <a:endParaRPr lang="de-DE" sz="3200" i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1339354" y="2111879"/>
            <a:ext cx="4714521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Software</a:t>
            </a:r>
            <a:endParaRPr lang="de-DE" sz="3200" dirty="0"/>
          </a:p>
        </p:txBody>
      </p:sp>
      <p:sp>
        <p:nvSpPr>
          <p:cNvPr id="35" name="Abgerundetes Rechteck 34"/>
          <p:cNvSpPr/>
          <p:nvPr/>
        </p:nvSpPr>
        <p:spPr>
          <a:xfrm>
            <a:off x="1339354" y="5079851"/>
            <a:ext cx="4714521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Hardware</a:t>
            </a:r>
            <a:endParaRPr lang="de-DE" sz="3200" dirty="0"/>
          </a:p>
        </p:txBody>
      </p:sp>
      <p:pic>
        <p:nvPicPr>
          <p:cNvPr id="24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07" y="5197753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07" y="2229781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winkelter Verbinder 9"/>
          <p:cNvCxnSpPr>
            <a:stCxn id="5" idx="2"/>
            <a:endCxn id="24" idx="3"/>
          </p:cNvCxnSpPr>
          <p:nvPr/>
        </p:nvCxnSpPr>
        <p:spPr>
          <a:xfrm rot="5400000">
            <a:off x="6422550" y="3781503"/>
            <a:ext cx="750099" cy="2760996"/>
          </a:xfrm>
          <a:prstGeom prst="bentConnector2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Gewinkelter Verbinder 11"/>
          <p:cNvCxnSpPr>
            <a:stCxn id="5" idx="0"/>
            <a:endCxn id="36" idx="3"/>
          </p:cNvCxnSpPr>
          <p:nvPr/>
        </p:nvCxnSpPr>
        <p:spPr>
          <a:xfrm rot="16200000" flipV="1">
            <a:off x="6474428" y="1511752"/>
            <a:ext cx="646342" cy="2760996"/>
          </a:xfrm>
          <a:prstGeom prst="bentConnector2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4738507" y="3026279"/>
            <a:ext cx="0" cy="495509"/>
          </a:xfrm>
          <a:prstGeom prst="straightConnector1">
            <a:avLst/>
          </a:prstGeom>
          <a:ln w="5715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2534982" y="3026279"/>
            <a:ext cx="0" cy="495509"/>
          </a:xfrm>
          <a:prstGeom prst="straightConnector1">
            <a:avLst/>
          </a:prstGeom>
          <a:ln w="5715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endCxn id="7" idx="2"/>
          </p:cNvCxnSpPr>
          <p:nvPr/>
        </p:nvCxnSpPr>
        <p:spPr>
          <a:xfrm flipV="1">
            <a:off x="2534982" y="4217912"/>
            <a:ext cx="0" cy="861940"/>
          </a:xfrm>
          <a:prstGeom prst="straightConnector1">
            <a:avLst/>
          </a:prstGeom>
          <a:ln w="5715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4738507" y="4217911"/>
            <a:ext cx="0" cy="861940"/>
          </a:xfrm>
          <a:prstGeom prst="straightConnector1">
            <a:avLst/>
          </a:prstGeom>
          <a:ln w="5715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DEP-small"/>
          <p:cNvGrpSpPr/>
          <p:nvPr/>
        </p:nvGrpSpPr>
        <p:grpSpPr>
          <a:xfrm>
            <a:off x="2517490" y="1314369"/>
            <a:ext cx="1176065" cy="1176065"/>
            <a:chOff x="995635" y="919469"/>
            <a:chExt cx="1176065" cy="1176065"/>
          </a:xfrm>
        </p:grpSpPr>
        <p:pic>
          <p:nvPicPr>
            <p:cNvPr id="21" name="Picture 2" descr="http://indonetworksecurity.com/wp-content/uploads/2012/09/uac-icon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35" y="919469"/>
              <a:ext cx="1176065" cy="11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40"/>
            <p:cNvSpPr txBox="1"/>
            <p:nvPr/>
          </p:nvSpPr>
          <p:spPr>
            <a:xfrm>
              <a:off x="1153100" y="1198964"/>
              <a:ext cx="899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smtClean="0">
                  <a:solidFill>
                    <a:schemeClr val="bg1"/>
                  </a:solidFill>
                </a:rPr>
                <a:t>DFI</a:t>
              </a:r>
              <a:endParaRPr lang="en-US" sz="32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DEP-small"/>
          <p:cNvGrpSpPr/>
          <p:nvPr/>
        </p:nvGrpSpPr>
        <p:grpSpPr>
          <a:xfrm>
            <a:off x="1185679" y="1314369"/>
            <a:ext cx="1176065" cy="1176065"/>
            <a:chOff x="995635" y="919469"/>
            <a:chExt cx="1176065" cy="1176065"/>
          </a:xfrm>
        </p:grpSpPr>
        <p:pic>
          <p:nvPicPr>
            <p:cNvPr id="25" name="Picture 2" descr="http://indonetworksecurity.com/wp-content/uploads/2012/09/uac-icon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35" y="919469"/>
              <a:ext cx="1176065" cy="11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40"/>
            <p:cNvSpPr txBox="1"/>
            <p:nvPr/>
          </p:nvSpPr>
          <p:spPr>
            <a:xfrm>
              <a:off x="1153100" y="1198964"/>
              <a:ext cx="899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smtClean="0">
                  <a:solidFill>
                    <a:schemeClr val="bg1"/>
                  </a:solidFill>
                </a:rPr>
                <a:t>CFI</a:t>
              </a:r>
              <a:endParaRPr lang="en-US" sz="32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DEP-small"/>
          <p:cNvGrpSpPr/>
          <p:nvPr/>
        </p:nvGrpSpPr>
        <p:grpSpPr>
          <a:xfrm>
            <a:off x="3849301" y="1314369"/>
            <a:ext cx="1176065" cy="1176065"/>
            <a:chOff x="995635" y="919469"/>
            <a:chExt cx="1176065" cy="1176065"/>
          </a:xfrm>
        </p:grpSpPr>
        <p:pic>
          <p:nvPicPr>
            <p:cNvPr id="28" name="Picture 2" descr="http://indonetworksecurity.com/wp-content/uploads/2012/09/uac-icon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35" y="919469"/>
              <a:ext cx="1176065" cy="11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40"/>
            <p:cNvSpPr txBox="1"/>
            <p:nvPr/>
          </p:nvSpPr>
          <p:spPr>
            <a:xfrm>
              <a:off x="1153100" y="1198964"/>
              <a:ext cx="899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 smtClean="0">
                  <a:solidFill>
                    <a:schemeClr val="bg1"/>
                  </a:solidFill>
                </a:rPr>
                <a:t>CPI</a:t>
              </a:r>
              <a:endParaRPr lang="en-US" sz="32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DEP-small"/>
          <p:cNvGrpSpPr/>
          <p:nvPr/>
        </p:nvGrpSpPr>
        <p:grpSpPr>
          <a:xfrm>
            <a:off x="5181111" y="1314369"/>
            <a:ext cx="1176065" cy="1176065"/>
            <a:chOff x="995635" y="919469"/>
            <a:chExt cx="1176065" cy="1176065"/>
          </a:xfrm>
        </p:grpSpPr>
        <p:pic>
          <p:nvPicPr>
            <p:cNvPr id="31" name="Picture 2" descr="http://indonetworksecurity.com/wp-content/uploads/2012/09/uac-icon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35" y="919469"/>
              <a:ext cx="1176065" cy="11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40"/>
            <p:cNvSpPr txBox="1"/>
            <p:nvPr/>
          </p:nvSpPr>
          <p:spPr>
            <a:xfrm>
              <a:off x="1017659" y="1218372"/>
              <a:ext cx="1132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chemeClr val="bg1"/>
                  </a:solidFill>
                </a:rPr>
                <a:t>ASLR</a:t>
              </a:r>
              <a:endParaRPr lang="en-US" sz="2800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0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Prominent Example:</a:t>
            </a:r>
            <a:br>
              <a:rPr lang="en-US" sz="5400" dirty="0" smtClean="0"/>
            </a:br>
            <a:r>
              <a:rPr lang="en-US" sz="5400" dirty="0" smtClean="0"/>
              <a:t>The Rowhammer Bug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996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28" y="215944"/>
            <a:ext cx="8223545" cy="763004"/>
          </a:xfrm>
        </p:spPr>
        <p:txBody>
          <a:bodyPr/>
          <a:lstStyle/>
          <a:p>
            <a:r>
              <a:rPr lang="en-US" sz="3600" dirty="0" smtClean="0"/>
              <a:t>Dynamic Random Access Memory (DRAM)</a:t>
            </a:r>
            <a:endParaRPr lang="en-US" sz="36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7" y="1616444"/>
            <a:ext cx="7879614" cy="384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34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mit Pfeil 12"/>
          <p:cNvCxnSpPr>
            <a:endCxn id="107" idx="1"/>
          </p:cNvCxnSpPr>
          <p:nvPr/>
        </p:nvCxnSpPr>
        <p:spPr>
          <a:xfrm flipV="1">
            <a:off x="6343786" y="2666689"/>
            <a:ext cx="468199" cy="34545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90" name="Gerader Verbinder 89"/>
          <p:cNvCxnSpPr/>
          <p:nvPr/>
        </p:nvCxnSpPr>
        <p:spPr>
          <a:xfrm flipH="1">
            <a:off x="2844551" y="5028844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Gerader Verbinder 108"/>
          <p:cNvCxnSpPr/>
          <p:nvPr/>
        </p:nvCxnSpPr>
        <p:spPr>
          <a:xfrm flipH="1">
            <a:off x="2844551" y="5757573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 flipH="1">
            <a:off x="2844551" y="3156636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 flipH="1">
            <a:off x="2844551" y="3780705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 flipH="1">
            <a:off x="2844551" y="4404774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>
            <a:off x="3831613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>
            <a:off x="4407677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4983741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5551699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>
            <a:off x="6135869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3247443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Organization Inside a Bank </a:t>
            </a:r>
            <a:endParaRPr lang="en-US" dirty="0"/>
          </a:p>
        </p:txBody>
      </p:sp>
      <p:sp>
        <p:nvSpPr>
          <p:cNvPr id="23" name="Abgerundetes Rechteck 22"/>
          <p:cNvSpPr/>
          <p:nvPr/>
        </p:nvSpPr>
        <p:spPr>
          <a:xfrm>
            <a:off x="3031419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607483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4183547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759610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5335674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5911738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031419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3607483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183547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4759610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5335674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5911738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3031419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3607483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4183547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5" name="Abgerundetes Rechteck 44"/>
          <p:cNvSpPr/>
          <p:nvPr/>
        </p:nvSpPr>
        <p:spPr>
          <a:xfrm>
            <a:off x="4759610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5335674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5911738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3031419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3607483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4183547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759610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5335674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5911738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11976" y="5487314"/>
            <a:ext cx="188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 err="1" smtClean="0"/>
              <a:t>Buffer</a:t>
            </a:r>
            <a:r>
              <a:rPr lang="de-DE" sz="2800" dirty="0" smtClean="0"/>
              <a:t>: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3031419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3" name="Abgerundetes Rechteck 82"/>
          <p:cNvSpPr/>
          <p:nvPr/>
        </p:nvSpPr>
        <p:spPr>
          <a:xfrm>
            <a:off x="3607483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4" name="Abgerundetes Rechteck 83"/>
          <p:cNvSpPr/>
          <p:nvPr/>
        </p:nvSpPr>
        <p:spPr>
          <a:xfrm>
            <a:off x="4183547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5" name="Abgerundetes Rechteck 84"/>
          <p:cNvSpPr/>
          <p:nvPr/>
        </p:nvSpPr>
        <p:spPr>
          <a:xfrm>
            <a:off x="4759610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6" name="Abgerundetes Rechteck 85"/>
          <p:cNvSpPr/>
          <p:nvPr/>
        </p:nvSpPr>
        <p:spPr>
          <a:xfrm>
            <a:off x="5335674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7" name="Abgerundetes Rechteck 86"/>
          <p:cNvSpPr/>
          <p:nvPr/>
        </p:nvSpPr>
        <p:spPr>
          <a:xfrm>
            <a:off x="5911738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81" y="5309042"/>
            <a:ext cx="1224136" cy="1000278"/>
          </a:xfrm>
          <a:prstGeom prst="rect">
            <a:avLst/>
          </a:prstGeom>
        </p:spPr>
      </p:pic>
      <p:sp>
        <p:nvSpPr>
          <p:cNvPr id="21" name="Pfeil nach links und rechts 20"/>
          <p:cNvSpPr/>
          <p:nvPr/>
        </p:nvSpPr>
        <p:spPr>
          <a:xfrm>
            <a:off x="6750071" y="5620598"/>
            <a:ext cx="835881" cy="225316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3" name="Straight Connector 116"/>
          <p:cNvCxnSpPr/>
          <p:nvPr/>
        </p:nvCxnSpPr>
        <p:spPr bwMode="auto">
          <a:xfrm rot="5400000">
            <a:off x="6841460" y="2601520"/>
            <a:ext cx="365493" cy="168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04" name="Straight Connector 117"/>
          <p:cNvCxnSpPr/>
          <p:nvPr/>
        </p:nvCxnSpPr>
        <p:spPr bwMode="auto">
          <a:xfrm rot="10800000" flipH="1" flipV="1">
            <a:off x="6876940" y="2785110"/>
            <a:ext cx="29453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05" name="Straight Connector 118"/>
          <p:cNvCxnSpPr/>
          <p:nvPr/>
        </p:nvCxnSpPr>
        <p:spPr bwMode="auto">
          <a:xfrm rot="10800000" flipH="1" flipV="1">
            <a:off x="6876940" y="2946903"/>
            <a:ext cx="29453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06" name="Straight Connector 119"/>
          <p:cNvCxnSpPr/>
          <p:nvPr/>
        </p:nvCxnSpPr>
        <p:spPr bwMode="auto">
          <a:xfrm rot="5400000">
            <a:off x="6841460" y="3130624"/>
            <a:ext cx="365493" cy="1687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94" name="Straight Connector 856"/>
          <p:cNvCxnSpPr/>
          <p:nvPr/>
        </p:nvCxnSpPr>
        <p:spPr bwMode="auto">
          <a:xfrm flipH="1">
            <a:off x="7596336" y="2163611"/>
            <a:ext cx="342000" cy="1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858"/>
          <p:cNvCxnSpPr/>
          <p:nvPr/>
        </p:nvCxnSpPr>
        <p:spPr bwMode="auto">
          <a:xfrm rot="5400000">
            <a:off x="7546830" y="2350578"/>
            <a:ext cx="132892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861"/>
          <p:cNvCxnSpPr/>
          <p:nvPr/>
        </p:nvCxnSpPr>
        <p:spPr bwMode="auto">
          <a:xfrm flipV="1">
            <a:off x="7907811" y="2419617"/>
            <a:ext cx="589069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862"/>
          <p:cNvCxnSpPr/>
          <p:nvPr/>
        </p:nvCxnSpPr>
        <p:spPr bwMode="auto">
          <a:xfrm>
            <a:off x="7024207" y="2419617"/>
            <a:ext cx="589069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863"/>
          <p:cNvCxnSpPr/>
          <p:nvPr/>
        </p:nvCxnSpPr>
        <p:spPr bwMode="auto">
          <a:xfrm rot="5400000" flipV="1">
            <a:off x="7841365" y="2353171"/>
            <a:ext cx="132892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864"/>
          <p:cNvCxnSpPr/>
          <p:nvPr/>
        </p:nvCxnSpPr>
        <p:spPr bwMode="auto">
          <a:xfrm rot="5400000" flipV="1">
            <a:off x="7636133" y="2040495"/>
            <a:ext cx="2488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/>
          <p:cNvCxnSpPr/>
          <p:nvPr/>
        </p:nvCxnSpPr>
        <p:spPr>
          <a:xfrm>
            <a:off x="7024207" y="1921175"/>
            <a:ext cx="1472673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/>
          <p:cNvCxnSpPr/>
          <p:nvPr/>
        </p:nvCxnSpPr>
        <p:spPr>
          <a:xfrm>
            <a:off x="8495278" y="2419617"/>
            <a:ext cx="1602" cy="887326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860"/>
          <p:cNvCxnSpPr/>
          <p:nvPr/>
        </p:nvCxnSpPr>
        <p:spPr bwMode="auto">
          <a:xfrm flipH="1" flipV="1">
            <a:off x="7613277" y="2284132"/>
            <a:ext cx="294534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bgerundetes Rechteck 106"/>
          <p:cNvSpPr/>
          <p:nvPr/>
        </p:nvSpPr>
        <p:spPr>
          <a:xfrm>
            <a:off x="6811985" y="1752794"/>
            <a:ext cx="1897115" cy="18277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Memory </a:t>
            </a:r>
            <a:r>
              <a:rPr lang="de-DE" sz="2400" dirty="0" err="1" smtClean="0">
                <a:solidFill>
                  <a:schemeClr val="tx1"/>
                </a:solidFill>
              </a:rPr>
              <a:t>Cell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1622492" y="2861932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1: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1622492" y="3473509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2</a:t>
            </a:r>
            <a:r>
              <a:rPr lang="de-DE" sz="2800" dirty="0" smtClean="0"/>
              <a:t>: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622492" y="4143164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3</a:t>
            </a:r>
            <a:r>
              <a:rPr lang="de-DE" sz="2800" dirty="0" smtClean="0"/>
              <a:t>: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1622492" y="4767234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4:</a:t>
            </a:r>
          </a:p>
        </p:txBody>
      </p:sp>
      <p:sp>
        <p:nvSpPr>
          <p:cNvPr id="113" name="Textfeld 112"/>
          <p:cNvSpPr txBox="1"/>
          <p:nvPr/>
        </p:nvSpPr>
        <p:spPr>
          <a:xfrm rot="5400000">
            <a:off x="2447573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1:</a:t>
            </a:r>
          </a:p>
        </p:txBody>
      </p:sp>
      <p:sp>
        <p:nvSpPr>
          <p:cNvPr id="114" name="Textfeld 113"/>
          <p:cNvSpPr txBox="1"/>
          <p:nvPr/>
        </p:nvSpPr>
        <p:spPr>
          <a:xfrm rot="5400000">
            <a:off x="3032279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2:</a:t>
            </a:r>
          </a:p>
        </p:txBody>
      </p:sp>
      <p:sp>
        <p:nvSpPr>
          <p:cNvPr id="115" name="Textfeld 114"/>
          <p:cNvSpPr txBox="1"/>
          <p:nvPr/>
        </p:nvSpPr>
        <p:spPr>
          <a:xfrm rot="5400000">
            <a:off x="3616984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3:</a:t>
            </a:r>
          </a:p>
        </p:txBody>
      </p:sp>
      <p:sp>
        <p:nvSpPr>
          <p:cNvPr id="116" name="Textfeld 115"/>
          <p:cNvSpPr txBox="1"/>
          <p:nvPr/>
        </p:nvSpPr>
        <p:spPr>
          <a:xfrm rot="5400000">
            <a:off x="4191056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4:</a:t>
            </a:r>
          </a:p>
        </p:txBody>
      </p:sp>
      <p:sp>
        <p:nvSpPr>
          <p:cNvPr id="117" name="Textfeld 116"/>
          <p:cNvSpPr txBox="1"/>
          <p:nvPr/>
        </p:nvSpPr>
        <p:spPr>
          <a:xfrm rot="5400000">
            <a:off x="4742728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5:</a:t>
            </a:r>
          </a:p>
        </p:txBody>
      </p:sp>
      <p:sp>
        <p:nvSpPr>
          <p:cNvPr id="118" name="Textfeld 117"/>
          <p:cNvSpPr txBox="1"/>
          <p:nvPr/>
        </p:nvSpPr>
        <p:spPr>
          <a:xfrm rot="5400000">
            <a:off x="5337187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6:</a:t>
            </a:r>
          </a:p>
        </p:txBody>
      </p:sp>
    </p:spTree>
    <p:extLst>
      <p:ext uri="{BB962C8B-B14F-4D97-AF65-F5344CB8AC3E}">
        <p14:creationId xmlns:p14="http://schemas.microsoft.com/office/powerpoint/2010/main" val="160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erader Verbinder 89"/>
          <p:cNvCxnSpPr/>
          <p:nvPr/>
        </p:nvCxnSpPr>
        <p:spPr>
          <a:xfrm flipH="1">
            <a:off x="2930618" y="5028844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Gerader Verbinder 108"/>
          <p:cNvCxnSpPr/>
          <p:nvPr/>
        </p:nvCxnSpPr>
        <p:spPr>
          <a:xfrm flipH="1">
            <a:off x="2930618" y="5757573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 flipH="1">
            <a:off x="2930618" y="3156636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 flipH="1">
            <a:off x="2930618" y="3780705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 flipH="1">
            <a:off x="2930618" y="4404774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>
            <a:off x="3917680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>
            <a:off x="4493744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5069808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5637766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>
            <a:off x="6221936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3333510" y="2724588"/>
            <a:ext cx="0" cy="3060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DRAM: Read Access</a:t>
            </a:r>
            <a:endParaRPr lang="en-US" dirty="0"/>
          </a:p>
        </p:txBody>
      </p:sp>
      <p:sp>
        <p:nvSpPr>
          <p:cNvPr id="23" name="Abgerundetes Rechteck 22"/>
          <p:cNvSpPr/>
          <p:nvPr/>
        </p:nvSpPr>
        <p:spPr>
          <a:xfrm>
            <a:off x="3117486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693550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4269614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845677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5421741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5997805" y="294061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117486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3693550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269614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4845677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5421741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5997805" y="418875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3117486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3693550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4269614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45" name="Abgerundetes Rechteck 44"/>
          <p:cNvSpPr/>
          <p:nvPr/>
        </p:nvSpPr>
        <p:spPr>
          <a:xfrm>
            <a:off x="4845677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5421741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5997805" y="48128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>
              <a:latin typeface="Consolas" panose="020B0609020204030204" pitchFamily="49" charset="0"/>
            </a:endParaRPr>
          </a:p>
        </p:txBody>
      </p:sp>
      <p:sp>
        <p:nvSpPr>
          <p:cNvPr id="56" name="Abgerundetes Rechteck 55"/>
          <p:cNvSpPr/>
          <p:nvPr/>
        </p:nvSpPr>
        <p:spPr>
          <a:xfrm>
            <a:off x="3117486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3693550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4269614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845677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5421741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5997805" y="356468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98043" y="5487314"/>
            <a:ext cx="188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 err="1" smtClean="0"/>
              <a:t>Buffer</a:t>
            </a:r>
            <a:r>
              <a:rPr lang="de-DE" sz="2800" dirty="0" smtClean="0"/>
              <a:t>: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3117486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3" name="Abgerundetes Rechteck 82"/>
          <p:cNvSpPr/>
          <p:nvPr/>
        </p:nvSpPr>
        <p:spPr>
          <a:xfrm>
            <a:off x="3693550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4" name="Abgerundetes Rechteck 83"/>
          <p:cNvSpPr/>
          <p:nvPr/>
        </p:nvSpPr>
        <p:spPr>
          <a:xfrm>
            <a:off x="4269614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5" name="Abgerundetes Rechteck 84"/>
          <p:cNvSpPr/>
          <p:nvPr/>
        </p:nvSpPr>
        <p:spPr>
          <a:xfrm>
            <a:off x="4845677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6" name="Abgerundetes Rechteck 85"/>
          <p:cNvSpPr/>
          <p:nvPr/>
        </p:nvSpPr>
        <p:spPr>
          <a:xfrm>
            <a:off x="5421741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7" name="Abgerundetes Rechteck 86"/>
          <p:cNvSpPr/>
          <p:nvPr/>
        </p:nvSpPr>
        <p:spPr>
          <a:xfrm>
            <a:off x="5997805" y="553290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48" y="5309042"/>
            <a:ext cx="1224136" cy="1000278"/>
          </a:xfrm>
          <a:prstGeom prst="rect">
            <a:avLst/>
          </a:prstGeom>
        </p:spPr>
      </p:pic>
      <p:sp>
        <p:nvSpPr>
          <p:cNvPr id="21" name="Pfeil nach links und rechts 20"/>
          <p:cNvSpPr/>
          <p:nvPr/>
        </p:nvSpPr>
        <p:spPr>
          <a:xfrm>
            <a:off x="6836138" y="5620598"/>
            <a:ext cx="835881" cy="22531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Textfeld 107"/>
          <p:cNvSpPr txBox="1"/>
          <p:nvPr/>
        </p:nvSpPr>
        <p:spPr>
          <a:xfrm>
            <a:off x="1708559" y="2861932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1: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1708559" y="3497033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2</a:t>
            </a:r>
            <a:r>
              <a:rPr lang="de-DE" sz="2800" dirty="0" smtClean="0"/>
              <a:t>: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708559" y="4132134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3</a:t>
            </a:r>
            <a:r>
              <a:rPr lang="de-DE" sz="2800" dirty="0" smtClean="0"/>
              <a:t>: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1708559" y="4767234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4:</a:t>
            </a:r>
          </a:p>
        </p:txBody>
      </p:sp>
      <p:sp>
        <p:nvSpPr>
          <p:cNvPr id="113" name="Textfeld 112"/>
          <p:cNvSpPr txBox="1"/>
          <p:nvPr/>
        </p:nvSpPr>
        <p:spPr>
          <a:xfrm rot="5400000">
            <a:off x="2533640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1:</a:t>
            </a:r>
          </a:p>
        </p:txBody>
      </p:sp>
      <p:sp>
        <p:nvSpPr>
          <p:cNvPr id="114" name="Textfeld 113"/>
          <p:cNvSpPr txBox="1"/>
          <p:nvPr/>
        </p:nvSpPr>
        <p:spPr>
          <a:xfrm rot="5400000">
            <a:off x="3118346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2:</a:t>
            </a:r>
          </a:p>
        </p:txBody>
      </p:sp>
      <p:sp>
        <p:nvSpPr>
          <p:cNvPr id="115" name="Textfeld 114"/>
          <p:cNvSpPr txBox="1"/>
          <p:nvPr/>
        </p:nvSpPr>
        <p:spPr>
          <a:xfrm rot="5400000">
            <a:off x="3703051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3:</a:t>
            </a:r>
          </a:p>
        </p:txBody>
      </p:sp>
      <p:sp>
        <p:nvSpPr>
          <p:cNvPr id="116" name="Textfeld 115"/>
          <p:cNvSpPr txBox="1"/>
          <p:nvPr/>
        </p:nvSpPr>
        <p:spPr>
          <a:xfrm rot="5400000">
            <a:off x="4277123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4:</a:t>
            </a:r>
          </a:p>
        </p:txBody>
      </p:sp>
      <p:sp>
        <p:nvSpPr>
          <p:cNvPr id="117" name="Textfeld 116"/>
          <p:cNvSpPr txBox="1"/>
          <p:nvPr/>
        </p:nvSpPr>
        <p:spPr>
          <a:xfrm rot="5400000">
            <a:off x="4828795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5:</a:t>
            </a:r>
          </a:p>
        </p:txBody>
      </p:sp>
      <p:sp>
        <p:nvSpPr>
          <p:cNvPr id="118" name="Textfeld 117"/>
          <p:cNvSpPr txBox="1"/>
          <p:nvPr/>
        </p:nvSpPr>
        <p:spPr>
          <a:xfrm rot="5400000">
            <a:off x="5423254" y="1649444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Column</a:t>
            </a:r>
            <a:r>
              <a:rPr lang="de-DE" sz="2800" dirty="0" smtClean="0"/>
              <a:t> 6:</a:t>
            </a:r>
          </a:p>
        </p:txBody>
      </p:sp>
      <p:sp>
        <p:nvSpPr>
          <p:cNvPr id="3" name="Nach oben gebogener Pfeil 2"/>
          <p:cNvSpPr/>
          <p:nvPr/>
        </p:nvSpPr>
        <p:spPr>
          <a:xfrm rot="5400000">
            <a:off x="431457" y="2631848"/>
            <a:ext cx="1887197" cy="56233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736843" y="1014792"/>
            <a:ext cx="217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smtClean="0"/>
              <a:t>High </a:t>
            </a:r>
            <a:r>
              <a:rPr lang="de-DE" sz="2800" i="1" dirty="0" err="1"/>
              <a:t>v</a:t>
            </a:r>
            <a:r>
              <a:rPr lang="de-DE" sz="2800" i="1" dirty="0" err="1" smtClean="0"/>
              <a:t>oltage</a:t>
            </a:r>
            <a:r>
              <a:rPr lang="de-DE" sz="2800" i="1" dirty="0" smtClean="0"/>
              <a:t> on </a:t>
            </a:r>
            <a:r>
              <a:rPr lang="de-DE" sz="2800" i="1" dirty="0" err="1" smtClean="0"/>
              <a:t>access</a:t>
            </a:r>
            <a:endParaRPr lang="de-DE" sz="2800" i="1" dirty="0" smtClean="0"/>
          </a:p>
        </p:txBody>
      </p:sp>
      <p:sp>
        <p:nvSpPr>
          <p:cNvPr id="4" name="Rechteckiger Pfeil 3"/>
          <p:cNvSpPr/>
          <p:nvPr/>
        </p:nvSpPr>
        <p:spPr>
          <a:xfrm>
            <a:off x="1093887" y="3732904"/>
            <a:ext cx="570371" cy="179999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 rot="16200000">
            <a:off x="-491662" y="4046405"/>
            <a:ext cx="217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smtClean="0"/>
              <a:t>Refresh (</a:t>
            </a:r>
            <a:r>
              <a:rPr lang="de-DE" sz="2800" i="1" dirty="0" err="1" smtClean="0"/>
              <a:t>write</a:t>
            </a:r>
            <a:r>
              <a:rPr lang="de-DE" sz="2800" i="1" dirty="0" smtClean="0"/>
              <a:t>-back)</a:t>
            </a:r>
          </a:p>
        </p:txBody>
      </p:sp>
    </p:spTree>
    <p:extLst>
      <p:ext uri="{BB962C8B-B14F-4D97-AF65-F5344CB8AC3E}">
        <p14:creationId xmlns:p14="http://schemas.microsoft.com/office/powerpoint/2010/main" val="967388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AF8C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AF8C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AF8C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AF8C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AF8C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AF8C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AF8C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9CCC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9CCC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9CCC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9CCC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9CCC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9CCC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D9CCC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21" grpId="0" animBg="1"/>
      <p:bldP spid="3" grpId="0" animBg="1"/>
      <p:bldP spid="3" grpId="1" animBg="1"/>
      <p:bldP spid="73" grpId="0"/>
      <p:bldP spid="73" grpId="1"/>
      <p:bldP spid="4" grpId="0" animBg="1"/>
      <p:bldP spid="4" grpId="1" animBg="1"/>
      <p:bldP spid="76" grpId="0"/>
      <p:bldP spid="7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Reliable is this Mechanism?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Testing methodology as introduced by Kim et al. [ISCA 2014]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 and Y need to be on the </a:t>
            </a:r>
            <a:r>
              <a:rPr lang="en-US" dirty="0" smtClean="0">
                <a:solidFill>
                  <a:schemeClr val="accent2"/>
                </a:solidFill>
              </a:rPr>
              <a:t>same</a:t>
            </a:r>
            <a:r>
              <a:rPr lang="en-US" dirty="0" smtClean="0"/>
              <a:t> bank but in </a:t>
            </a:r>
            <a:r>
              <a:rPr lang="en-US" dirty="0" smtClean="0">
                <a:solidFill>
                  <a:schemeClr val="accent2"/>
                </a:solidFill>
              </a:rPr>
              <a:t>different</a:t>
            </a:r>
            <a:r>
              <a:rPr lang="en-US" dirty="0" smtClean="0"/>
              <a:t> rows; general pattern: Y = X + 8MB</a:t>
            </a:r>
          </a:p>
          <a:p>
            <a:endParaRPr lang="en-US" dirty="0"/>
          </a:p>
        </p:txBody>
      </p:sp>
      <p:sp>
        <p:nvSpPr>
          <p:cNvPr id="5" name="Flussdiagramm: Dokument 8"/>
          <p:cNvSpPr/>
          <p:nvPr/>
        </p:nvSpPr>
        <p:spPr>
          <a:xfrm>
            <a:off x="750008" y="1791328"/>
            <a:ext cx="3330471" cy="3480099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72000" bIns="72000" rtlCol="0" anchor="ctr" anchorCtr="0"/>
          <a:lstStyle/>
          <a:p>
            <a:r>
              <a:rPr lang="de-DE" sz="2400" i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&lt;test-</a:t>
            </a:r>
            <a:r>
              <a:rPr lang="de-DE" sz="2400" i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rows</a:t>
            </a:r>
            <a:r>
              <a:rPr lang="de-DE" sz="2400" i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:</a:t>
            </a:r>
            <a:endParaRPr lang="de-DE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mov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eax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  <a:r>
              <a:rPr lang="de-DE" sz="2400" dirty="0">
                <a:solidFill>
                  <a:schemeClr val="bg1"/>
                </a:solidFill>
                <a:latin typeface="Consolas" panose="020B0609020204030204" pitchFamily="49" charset="0"/>
              </a:rPr>
              <a:t>(X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mov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ebx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  <a:r>
              <a:rPr lang="de-DE" sz="2400" dirty="0">
                <a:solidFill>
                  <a:schemeClr val="bg1"/>
                </a:solidFill>
                <a:latin typeface="Consolas" panose="020B0609020204030204" pitchFamily="49" charset="0"/>
              </a:rPr>
              <a:t>(Y)</a:t>
            </a: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clflush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Consolas" panose="020B0609020204030204" pitchFamily="49" charset="0"/>
              </a:rPr>
              <a:t>(X)</a:t>
            </a: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clflush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Consolas" panose="020B0609020204030204" pitchFamily="49" charset="0"/>
              </a:rPr>
              <a:t>(Y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lang="de-DE" sz="2400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jmp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i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test-</a:t>
            </a:r>
            <a:r>
              <a:rPr lang="de-DE" sz="2400" i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rows</a:t>
            </a:r>
            <a:endParaRPr lang="de-DE" sz="2400" i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ular Callout 44"/>
          <p:cNvSpPr/>
          <p:nvPr/>
        </p:nvSpPr>
        <p:spPr>
          <a:xfrm>
            <a:off x="5975459" y="1491004"/>
            <a:ext cx="2708314" cy="919213"/>
          </a:xfrm>
          <a:prstGeom prst="wedgeRectCallout">
            <a:avLst>
              <a:gd name="adj1" fmla="val -160589"/>
              <a:gd name="adj2" fmla="val 68626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0000"/>
            <a:r>
              <a:rPr lang="en-US" sz="2000" spc="-80" dirty="0" smtClean="0">
                <a:solidFill>
                  <a:sysClr val="windowText" lastClr="000000"/>
                </a:solidFill>
              </a:rPr>
              <a:t>Read from Memory at position X and store in EAX</a:t>
            </a:r>
          </a:p>
        </p:txBody>
      </p:sp>
      <p:sp>
        <p:nvSpPr>
          <p:cNvPr id="7" name="Rectangular Callout 44"/>
          <p:cNvSpPr/>
          <p:nvPr/>
        </p:nvSpPr>
        <p:spPr>
          <a:xfrm>
            <a:off x="5975459" y="2458663"/>
            <a:ext cx="2708314" cy="919213"/>
          </a:xfrm>
          <a:prstGeom prst="wedgeRectCallout">
            <a:avLst>
              <a:gd name="adj1" fmla="val -160986"/>
              <a:gd name="adj2" fmla="val 718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0000"/>
            <a:r>
              <a:rPr lang="en-US" sz="2000" spc="-80" dirty="0" smtClean="0">
                <a:solidFill>
                  <a:sysClr val="windowText" lastClr="000000"/>
                </a:solidFill>
              </a:rPr>
              <a:t>Read from Memory at position Y and store in EBX</a:t>
            </a:r>
          </a:p>
        </p:txBody>
      </p:sp>
      <p:sp>
        <p:nvSpPr>
          <p:cNvPr id="8" name="Rectangular Callout 44"/>
          <p:cNvSpPr/>
          <p:nvPr/>
        </p:nvSpPr>
        <p:spPr>
          <a:xfrm>
            <a:off x="5975459" y="3467090"/>
            <a:ext cx="2708314" cy="919213"/>
          </a:xfrm>
          <a:prstGeom prst="wedgeRectCallout">
            <a:avLst>
              <a:gd name="adj1" fmla="val -170878"/>
              <a:gd name="adj2" fmla="val -3694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0000"/>
            <a:r>
              <a:rPr lang="en-US" sz="2000" spc="-80" dirty="0" smtClean="0">
                <a:solidFill>
                  <a:sysClr val="windowText" lastClr="000000"/>
                </a:solidFill>
              </a:rPr>
              <a:t>Evict  X and Y from the cache</a:t>
            </a:r>
          </a:p>
        </p:txBody>
      </p:sp>
      <p:sp>
        <p:nvSpPr>
          <p:cNvPr id="9" name="Rectangular Callout 44"/>
          <p:cNvSpPr/>
          <p:nvPr/>
        </p:nvSpPr>
        <p:spPr>
          <a:xfrm>
            <a:off x="5975459" y="4511497"/>
            <a:ext cx="2708314" cy="919213"/>
          </a:xfrm>
          <a:prstGeom prst="wedgeRectCallout">
            <a:avLst>
              <a:gd name="adj1" fmla="val -156328"/>
              <a:gd name="adj2" fmla="val -8885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0000"/>
            <a:r>
              <a:rPr lang="en-US" sz="2000" spc="-80" dirty="0" smtClean="0">
                <a:solidFill>
                  <a:sysClr val="windowText" lastClr="000000"/>
                </a:solidFill>
              </a:rPr>
              <a:t>Repeat procedure </a:t>
            </a:r>
            <a:br>
              <a:rPr lang="en-US" sz="2000" spc="-80" dirty="0" smtClean="0">
                <a:solidFill>
                  <a:sysClr val="windowText" lastClr="000000"/>
                </a:solidFill>
              </a:rPr>
            </a:br>
            <a:r>
              <a:rPr lang="en-US" sz="2000" spc="-80" dirty="0" smtClean="0">
                <a:solidFill>
                  <a:sysClr val="windowText" lastClr="000000"/>
                </a:solidFill>
              </a:rPr>
              <a:t>(lots of times)</a:t>
            </a:r>
          </a:p>
        </p:txBody>
      </p:sp>
    </p:spTree>
    <p:extLst>
      <p:ext uri="{BB962C8B-B14F-4D97-AF65-F5344CB8AC3E}">
        <p14:creationId xmlns:p14="http://schemas.microsoft.com/office/powerpoint/2010/main" val="40517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erader Verbinder 89"/>
          <p:cNvCxnSpPr/>
          <p:nvPr/>
        </p:nvCxnSpPr>
        <p:spPr>
          <a:xfrm flipH="1">
            <a:off x="2930618" y="5136424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Gerader Verbinder 108"/>
          <p:cNvCxnSpPr/>
          <p:nvPr/>
        </p:nvCxnSpPr>
        <p:spPr>
          <a:xfrm flipH="1">
            <a:off x="2930618" y="5865153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 flipH="1">
            <a:off x="2930618" y="3264216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Gerader Verbinder 68"/>
          <p:cNvCxnSpPr/>
          <p:nvPr/>
        </p:nvCxnSpPr>
        <p:spPr>
          <a:xfrm flipH="1">
            <a:off x="2930618" y="3888285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 flipH="1">
            <a:off x="2930618" y="4512354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>
            <a:off x="3917680" y="1067917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>
            <a:off x="4493744" y="1067917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5069808" y="1067917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5637766" y="1067917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>
            <a:off x="6221936" y="1067917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3333510" y="1067917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Single-Sided Rowhammer</a:t>
            </a:r>
            <a:endParaRPr lang="en-US" dirty="0"/>
          </a:p>
        </p:txBody>
      </p:sp>
      <p:sp>
        <p:nvSpPr>
          <p:cNvPr id="23" name="Abgerundetes Rechteck 22"/>
          <p:cNvSpPr/>
          <p:nvPr/>
        </p:nvSpPr>
        <p:spPr>
          <a:xfrm>
            <a:off x="3117486" y="304819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3693550" y="304819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4269614" y="304819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845677" y="304819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5421741" y="304819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5997805" y="304819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117486" y="429633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3693550" y="429633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269614" y="429633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4845677" y="429633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5421741" y="429633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5997805" y="429633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3117486" y="492040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3693550" y="492040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4269614" y="492040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5" name="Abgerundetes Rechteck 44"/>
          <p:cNvSpPr/>
          <p:nvPr/>
        </p:nvSpPr>
        <p:spPr>
          <a:xfrm>
            <a:off x="4845677" y="492040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5421741" y="492040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7" name="Abgerundetes Rechteck 46"/>
          <p:cNvSpPr/>
          <p:nvPr/>
        </p:nvSpPr>
        <p:spPr>
          <a:xfrm>
            <a:off x="5997805" y="492040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56" name="Abgerundetes Rechteck 55"/>
          <p:cNvSpPr/>
          <p:nvPr/>
        </p:nvSpPr>
        <p:spPr>
          <a:xfrm>
            <a:off x="3117486" y="367226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3693550" y="367226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4269614" y="367226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845677" y="367226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5421741" y="367226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5997805" y="367226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98043" y="5594894"/>
            <a:ext cx="188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 err="1" smtClean="0"/>
              <a:t>Buffer</a:t>
            </a:r>
            <a:r>
              <a:rPr lang="de-DE" sz="2800" dirty="0" smtClean="0"/>
              <a:t>:</a:t>
            </a:r>
          </a:p>
        </p:txBody>
      </p:sp>
      <p:sp>
        <p:nvSpPr>
          <p:cNvPr id="82" name="Abgerundetes Rechteck 81"/>
          <p:cNvSpPr/>
          <p:nvPr/>
        </p:nvSpPr>
        <p:spPr>
          <a:xfrm>
            <a:off x="3117486" y="564048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3" name="Abgerundetes Rechteck 82"/>
          <p:cNvSpPr/>
          <p:nvPr/>
        </p:nvSpPr>
        <p:spPr>
          <a:xfrm>
            <a:off x="3693550" y="564048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4" name="Abgerundetes Rechteck 83"/>
          <p:cNvSpPr/>
          <p:nvPr/>
        </p:nvSpPr>
        <p:spPr>
          <a:xfrm>
            <a:off x="4269614" y="564048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5" name="Abgerundetes Rechteck 84"/>
          <p:cNvSpPr/>
          <p:nvPr/>
        </p:nvSpPr>
        <p:spPr>
          <a:xfrm>
            <a:off x="4845677" y="564048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6" name="Abgerundetes Rechteck 85"/>
          <p:cNvSpPr/>
          <p:nvPr/>
        </p:nvSpPr>
        <p:spPr>
          <a:xfrm>
            <a:off x="5421741" y="564048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7" name="Abgerundetes Rechteck 86"/>
          <p:cNvSpPr/>
          <p:nvPr/>
        </p:nvSpPr>
        <p:spPr>
          <a:xfrm>
            <a:off x="5997805" y="5640480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48" y="5416622"/>
            <a:ext cx="1224136" cy="1000278"/>
          </a:xfrm>
          <a:prstGeom prst="rect">
            <a:avLst/>
          </a:prstGeom>
        </p:spPr>
      </p:pic>
      <p:sp>
        <p:nvSpPr>
          <p:cNvPr id="21" name="Pfeil nach links und rechts 20"/>
          <p:cNvSpPr/>
          <p:nvPr/>
        </p:nvSpPr>
        <p:spPr>
          <a:xfrm>
            <a:off x="6836138" y="5728178"/>
            <a:ext cx="835881" cy="22531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Textfeld 107"/>
          <p:cNvSpPr txBox="1"/>
          <p:nvPr/>
        </p:nvSpPr>
        <p:spPr>
          <a:xfrm>
            <a:off x="700269" y="2969512"/>
            <a:ext cx="218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2"/>
                </a:solidFill>
              </a:rPr>
              <a:t>Victim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4:</a:t>
            </a:r>
          </a:p>
        </p:txBody>
      </p:sp>
      <p:sp>
        <p:nvSpPr>
          <p:cNvPr id="110" name="Textfeld 109"/>
          <p:cNvSpPr txBox="1"/>
          <p:nvPr/>
        </p:nvSpPr>
        <p:spPr>
          <a:xfrm>
            <a:off x="1708559" y="3604613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5</a:t>
            </a:r>
            <a:r>
              <a:rPr lang="de-DE" sz="2800" dirty="0" smtClean="0"/>
              <a:t>: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700269" y="4239714"/>
            <a:ext cx="218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2"/>
                </a:solidFill>
              </a:rPr>
              <a:t>Victim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6</a:t>
            </a:r>
            <a:r>
              <a:rPr lang="de-DE" sz="2800" dirty="0" smtClean="0"/>
              <a:t>:</a:t>
            </a:r>
          </a:p>
        </p:txBody>
      </p:sp>
      <p:sp>
        <p:nvSpPr>
          <p:cNvPr id="112" name="Textfeld 111"/>
          <p:cNvSpPr txBox="1"/>
          <p:nvPr/>
        </p:nvSpPr>
        <p:spPr>
          <a:xfrm>
            <a:off x="355560" y="4871034"/>
            <a:ext cx="253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5"/>
                </a:solidFill>
              </a:rPr>
              <a:t>Agressor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7:</a:t>
            </a:r>
          </a:p>
        </p:txBody>
      </p:sp>
      <p:cxnSp>
        <p:nvCxnSpPr>
          <p:cNvPr id="62" name="Gerader Verbinder 61"/>
          <p:cNvCxnSpPr/>
          <p:nvPr/>
        </p:nvCxnSpPr>
        <p:spPr>
          <a:xfrm flipH="1">
            <a:off x="2930618" y="1443403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Gerader Verbinder 69"/>
          <p:cNvCxnSpPr/>
          <p:nvPr/>
        </p:nvCxnSpPr>
        <p:spPr>
          <a:xfrm flipH="1">
            <a:off x="2930618" y="2067472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Gerader Verbinder 70"/>
          <p:cNvCxnSpPr/>
          <p:nvPr/>
        </p:nvCxnSpPr>
        <p:spPr>
          <a:xfrm flipH="1">
            <a:off x="2930618" y="2691541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2" name="Abgerundetes Rechteck 71"/>
          <p:cNvSpPr/>
          <p:nvPr/>
        </p:nvSpPr>
        <p:spPr>
          <a:xfrm>
            <a:off x="3117486" y="1227379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3693550" y="1227379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4269614" y="1227379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4845677" y="1227379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5421741" y="1227379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0" name="Abgerundetes Rechteck 79"/>
          <p:cNvSpPr/>
          <p:nvPr/>
        </p:nvSpPr>
        <p:spPr>
          <a:xfrm>
            <a:off x="5997805" y="1227379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9" name="Abgerundetes Rechteck 88"/>
          <p:cNvSpPr/>
          <p:nvPr/>
        </p:nvSpPr>
        <p:spPr>
          <a:xfrm>
            <a:off x="3117486" y="2475517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1" name="Abgerundetes Rechteck 90"/>
          <p:cNvSpPr/>
          <p:nvPr/>
        </p:nvSpPr>
        <p:spPr>
          <a:xfrm>
            <a:off x="3693550" y="2475517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2" name="Abgerundetes Rechteck 91"/>
          <p:cNvSpPr/>
          <p:nvPr/>
        </p:nvSpPr>
        <p:spPr>
          <a:xfrm>
            <a:off x="4269614" y="2475517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3" name="Abgerundetes Rechteck 92"/>
          <p:cNvSpPr/>
          <p:nvPr/>
        </p:nvSpPr>
        <p:spPr>
          <a:xfrm>
            <a:off x="4845677" y="2475517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4" name="Abgerundetes Rechteck 93"/>
          <p:cNvSpPr/>
          <p:nvPr/>
        </p:nvSpPr>
        <p:spPr>
          <a:xfrm>
            <a:off x="5421741" y="2475517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5" name="Abgerundetes Rechteck 94"/>
          <p:cNvSpPr/>
          <p:nvPr/>
        </p:nvSpPr>
        <p:spPr>
          <a:xfrm>
            <a:off x="5997805" y="2475517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6" name="Abgerundetes Rechteck 95"/>
          <p:cNvSpPr/>
          <p:nvPr/>
        </p:nvSpPr>
        <p:spPr>
          <a:xfrm>
            <a:off x="3117486" y="1851448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7" name="Abgerundetes Rechteck 96"/>
          <p:cNvSpPr/>
          <p:nvPr/>
        </p:nvSpPr>
        <p:spPr>
          <a:xfrm>
            <a:off x="3693550" y="1851448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8" name="Abgerundetes Rechteck 97"/>
          <p:cNvSpPr/>
          <p:nvPr/>
        </p:nvSpPr>
        <p:spPr>
          <a:xfrm>
            <a:off x="4269614" y="1851448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99" name="Abgerundetes Rechteck 98"/>
          <p:cNvSpPr/>
          <p:nvPr/>
        </p:nvSpPr>
        <p:spPr>
          <a:xfrm>
            <a:off x="4845677" y="1851448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00" name="Abgerundetes Rechteck 99"/>
          <p:cNvSpPr/>
          <p:nvPr/>
        </p:nvSpPr>
        <p:spPr>
          <a:xfrm>
            <a:off x="5421741" y="1851448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5997805" y="1851448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708559" y="1148699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1: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700269" y="1768581"/>
            <a:ext cx="218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2"/>
                </a:solidFill>
              </a:rPr>
              <a:t>Victim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2</a:t>
            </a:r>
            <a:r>
              <a:rPr lang="de-DE" sz="2800" dirty="0" smtClean="0"/>
              <a:t>: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355560" y="2418901"/>
            <a:ext cx="253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chemeClr val="accent5"/>
                </a:solidFill>
              </a:rPr>
              <a:t>Agressor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3</a:t>
            </a:r>
            <a:r>
              <a:rPr lang="de-DE" sz="2800" dirty="0" smtClean="0"/>
              <a:t>:</a:t>
            </a:r>
          </a:p>
        </p:txBody>
      </p:sp>
      <p:sp>
        <p:nvSpPr>
          <p:cNvPr id="5" name="Eckige Klammer rechts 4"/>
          <p:cNvSpPr/>
          <p:nvPr/>
        </p:nvSpPr>
        <p:spPr>
          <a:xfrm>
            <a:off x="6836138" y="2680511"/>
            <a:ext cx="482921" cy="2452133"/>
          </a:xfrm>
          <a:prstGeom prst="rightBracket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7319059" y="3230339"/>
            <a:ext cx="177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Repeatedly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activating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Row</a:t>
            </a:r>
            <a:r>
              <a:rPr lang="de-DE" sz="2400" i="1" dirty="0" smtClean="0"/>
              <a:t> 2 </a:t>
            </a:r>
            <a:r>
              <a:rPr lang="de-DE" sz="2400" i="1" dirty="0" err="1" smtClean="0"/>
              <a:t>and</a:t>
            </a:r>
            <a:r>
              <a:rPr lang="de-DE" sz="2400" i="1" dirty="0" smtClean="0"/>
              <a:t> 7</a:t>
            </a:r>
          </a:p>
        </p:txBody>
      </p:sp>
      <p:sp>
        <p:nvSpPr>
          <p:cNvPr id="106" name="Abgerundetes Rechteck 105"/>
          <p:cNvSpPr/>
          <p:nvPr/>
        </p:nvSpPr>
        <p:spPr>
          <a:xfrm>
            <a:off x="5421741" y="4296330"/>
            <a:ext cx="43204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3693177" y="3047869"/>
            <a:ext cx="43204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19" name="Abgerundetes Rechteck 118"/>
          <p:cNvSpPr/>
          <p:nvPr/>
        </p:nvSpPr>
        <p:spPr>
          <a:xfrm>
            <a:off x="5997805" y="1853996"/>
            <a:ext cx="43204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5" grpId="0" animBg="1"/>
      <p:bldP spid="105" grpId="0"/>
      <p:bldP spid="106" grpId="0" animBg="1"/>
      <p:bldP spid="107" grpId="0" animBg="1"/>
      <p:bldP spid="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Bit Flips Observed</a:t>
            </a:r>
            <a:endParaRPr lang="en-US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646160"/>
              </p:ext>
            </p:extLst>
          </p:nvPr>
        </p:nvGraphicFramePr>
        <p:xfrm>
          <a:off x="460375" y="963613"/>
          <a:ext cx="822325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81897" y="6365876"/>
            <a:ext cx="40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: Kim et al., ISCA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9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Can we generate </a:t>
            </a:r>
            <a:br>
              <a:rPr lang="en-US" sz="5400" dirty="0" smtClean="0"/>
            </a:br>
            <a:r>
              <a:rPr lang="en-US" sz="5400" dirty="0" smtClean="0"/>
              <a:t>even more bit flips?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303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Double-Sided Rowhammer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228" y="1063129"/>
            <a:ext cx="8223545" cy="5354150"/>
          </a:xfrm>
        </p:spPr>
        <p:txBody>
          <a:bodyPr/>
          <a:lstStyle/>
          <a:p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 flipH="1">
            <a:off x="2930618" y="5129127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 flipH="1">
            <a:off x="2930618" y="5857856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H="1">
            <a:off x="2930618" y="3256919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 flipH="1">
            <a:off x="2930618" y="3880988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>
            <a:off x="2930618" y="4505057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917680" y="1060620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493744" y="1060620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5069808" y="1060620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5637766" y="1060620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6221936" y="1060620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333510" y="1060620"/>
            <a:ext cx="0" cy="482400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Abgerundetes Rechteck 15"/>
          <p:cNvSpPr/>
          <p:nvPr/>
        </p:nvSpPr>
        <p:spPr>
          <a:xfrm>
            <a:off x="3117486" y="3040895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693550" y="3040895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269614" y="3040895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845677" y="3040895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5421741" y="3040895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997805" y="3040895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117486" y="428903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3693550" y="428903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269614" y="428903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4845677" y="428903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5421741" y="428903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5997805" y="428903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3117486" y="491310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693550" y="491310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269614" y="491310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4845677" y="491310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5421741" y="491310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5997805" y="4913103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117486" y="3664964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3693550" y="3664964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4269614" y="3664964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4845677" y="3664964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5421741" y="3664964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5997805" y="3664964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998043" y="5587597"/>
            <a:ext cx="1888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 err="1" smtClean="0"/>
              <a:t>Buffer</a:t>
            </a:r>
            <a:r>
              <a:rPr lang="de-DE" sz="2800" dirty="0" smtClean="0"/>
              <a:t>: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3117486" y="5633183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3693550" y="5633183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3" name="Abgerundetes Rechteck 42"/>
          <p:cNvSpPr/>
          <p:nvPr/>
        </p:nvSpPr>
        <p:spPr>
          <a:xfrm>
            <a:off x="4269614" y="5633183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4845677" y="5633183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5" name="Abgerundetes Rechteck 44"/>
          <p:cNvSpPr/>
          <p:nvPr/>
        </p:nvSpPr>
        <p:spPr>
          <a:xfrm>
            <a:off x="5421741" y="5633183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46" name="Abgerundetes Rechteck 45"/>
          <p:cNvSpPr/>
          <p:nvPr/>
        </p:nvSpPr>
        <p:spPr>
          <a:xfrm>
            <a:off x="5997805" y="5633183"/>
            <a:ext cx="43204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48" y="5409325"/>
            <a:ext cx="1224136" cy="1000278"/>
          </a:xfrm>
          <a:prstGeom prst="rect">
            <a:avLst/>
          </a:prstGeom>
        </p:spPr>
      </p:pic>
      <p:sp>
        <p:nvSpPr>
          <p:cNvPr id="48" name="Pfeil nach links und rechts 47"/>
          <p:cNvSpPr/>
          <p:nvPr/>
        </p:nvSpPr>
        <p:spPr>
          <a:xfrm>
            <a:off x="6836138" y="5720881"/>
            <a:ext cx="835881" cy="22531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355560" y="2962215"/>
            <a:ext cx="253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chemeClr val="accent5"/>
                </a:solidFill>
              </a:rPr>
              <a:t>Agressor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4: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1708559" y="3597316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5</a:t>
            </a:r>
            <a:r>
              <a:rPr lang="de-DE" sz="2800" dirty="0" smtClean="0"/>
              <a:t>: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1708559" y="4232417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6</a:t>
            </a:r>
            <a:r>
              <a:rPr lang="de-DE" sz="2800" dirty="0" smtClean="0"/>
              <a:t>: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1708559" y="4863737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7:</a:t>
            </a:r>
          </a:p>
        </p:txBody>
      </p:sp>
      <p:cxnSp>
        <p:nvCxnSpPr>
          <p:cNvPr id="53" name="Gerader Verbinder 52"/>
          <p:cNvCxnSpPr/>
          <p:nvPr/>
        </p:nvCxnSpPr>
        <p:spPr>
          <a:xfrm flipH="1">
            <a:off x="2930618" y="1436106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 flipH="1">
            <a:off x="2930618" y="2060175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Gerader Verbinder 54"/>
          <p:cNvCxnSpPr/>
          <p:nvPr/>
        </p:nvCxnSpPr>
        <p:spPr>
          <a:xfrm flipH="1">
            <a:off x="2930618" y="2684244"/>
            <a:ext cx="371525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Abgerundetes Rechteck 55"/>
          <p:cNvSpPr/>
          <p:nvPr/>
        </p:nvSpPr>
        <p:spPr>
          <a:xfrm>
            <a:off x="3117486" y="122008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3693550" y="122008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4269614" y="122008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4845677" y="122008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5421741" y="122008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1" name="Abgerundetes Rechteck 60"/>
          <p:cNvSpPr/>
          <p:nvPr/>
        </p:nvSpPr>
        <p:spPr>
          <a:xfrm>
            <a:off x="5997805" y="1220082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2" name="Abgerundetes Rechteck 61"/>
          <p:cNvSpPr/>
          <p:nvPr/>
        </p:nvSpPr>
        <p:spPr>
          <a:xfrm>
            <a:off x="3117486" y="24682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3" name="Abgerundetes Rechteck 62"/>
          <p:cNvSpPr/>
          <p:nvPr/>
        </p:nvSpPr>
        <p:spPr>
          <a:xfrm>
            <a:off x="3693550" y="24682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4269614" y="24682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5" name="Abgerundetes Rechteck 64"/>
          <p:cNvSpPr/>
          <p:nvPr/>
        </p:nvSpPr>
        <p:spPr>
          <a:xfrm>
            <a:off x="4845677" y="24682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6" name="Abgerundetes Rechteck 65"/>
          <p:cNvSpPr/>
          <p:nvPr/>
        </p:nvSpPr>
        <p:spPr>
          <a:xfrm>
            <a:off x="5421741" y="24682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7" name="Abgerundetes Rechteck 66"/>
          <p:cNvSpPr/>
          <p:nvPr/>
        </p:nvSpPr>
        <p:spPr>
          <a:xfrm>
            <a:off x="5997805" y="2468220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8" name="Abgerundetes Rechteck 67"/>
          <p:cNvSpPr/>
          <p:nvPr/>
        </p:nvSpPr>
        <p:spPr>
          <a:xfrm>
            <a:off x="3117486" y="184415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3693550" y="184415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4269614" y="184415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4845677" y="184415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5421741" y="184415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5997805" y="1844151"/>
            <a:ext cx="4320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0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1708559" y="1141402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Row</a:t>
            </a:r>
            <a:r>
              <a:rPr lang="de-DE" sz="2800" dirty="0" smtClean="0"/>
              <a:t> 1: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355560" y="1761284"/>
            <a:ext cx="2530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chemeClr val="accent5"/>
                </a:solidFill>
              </a:rPr>
              <a:t>Agressor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2</a:t>
            </a:r>
            <a:r>
              <a:rPr lang="de-DE" sz="2800" dirty="0" smtClean="0"/>
              <a:t>: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700269" y="2411604"/>
            <a:ext cx="218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chemeClr val="accent2"/>
                </a:solidFill>
              </a:rPr>
              <a:t>Victim</a:t>
            </a:r>
            <a:r>
              <a:rPr lang="de-DE" sz="2800" dirty="0" smtClean="0"/>
              <a:t> </a:t>
            </a:r>
            <a:r>
              <a:rPr lang="de-DE" sz="2800" dirty="0" err="1" smtClean="0"/>
              <a:t>Row</a:t>
            </a:r>
            <a:r>
              <a:rPr lang="de-DE" sz="2800" dirty="0" smtClean="0"/>
              <a:t> </a:t>
            </a:r>
            <a:r>
              <a:rPr lang="de-DE" sz="2800" dirty="0"/>
              <a:t>3</a:t>
            </a:r>
            <a:r>
              <a:rPr lang="de-DE" sz="2800" dirty="0" smtClean="0"/>
              <a:t>:</a:t>
            </a:r>
          </a:p>
        </p:txBody>
      </p:sp>
      <p:sp>
        <p:nvSpPr>
          <p:cNvPr id="77" name="Eckige Klammer rechts 76"/>
          <p:cNvSpPr/>
          <p:nvPr/>
        </p:nvSpPr>
        <p:spPr>
          <a:xfrm>
            <a:off x="6783804" y="2052924"/>
            <a:ext cx="482921" cy="1203995"/>
          </a:xfrm>
          <a:prstGeom prst="rightBracket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Textfeld 77"/>
          <p:cNvSpPr txBox="1"/>
          <p:nvPr/>
        </p:nvSpPr>
        <p:spPr>
          <a:xfrm>
            <a:off x="7319059" y="2037270"/>
            <a:ext cx="177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 smtClean="0"/>
              <a:t>Repeatedly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activating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Row</a:t>
            </a:r>
            <a:r>
              <a:rPr lang="de-DE" sz="2400" i="1" dirty="0" smtClean="0"/>
              <a:t> 2 </a:t>
            </a:r>
            <a:r>
              <a:rPr lang="de-DE" sz="2400" i="1" dirty="0" err="1" smtClean="0"/>
              <a:t>and</a:t>
            </a:r>
            <a:r>
              <a:rPr lang="de-DE" sz="2400" i="1" dirty="0" smtClean="0"/>
              <a:t> 4</a:t>
            </a:r>
          </a:p>
        </p:txBody>
      </p:sp>
      <p:sp>
        <p:nvSpPr>
          <p:cNvPr id="79" name="Abgerundetes Rechteck 78"/>
          <p:cNvSpPr/>
          <p:nvPr/>
        </p:nvSpPr>
        <p:spPr>
          <a:xfrm>
            <a:off x="5988799" y="2472823"/>
            <a:ext cx="43204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  <p:sp>
        <p:nvSpPr>
          <p:cNvPr id="80" name="Abgerundetes Rechteck 79"/>
          <p:cNvSpPr/>
          <p:nvPr/>
        </p:nvSpPr>
        <p:spPr>
          <a:xfrm>
            <a:off x="3693549" y="2462729"/>
            <a:ext cx="43204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onsolas" panose="020B0609020204030204" pitchFamily="49" charset="0"/>
              </a:rPr>
              <a:t>1</a:t>
            </a:r>
            <a:endParaRPr lang="de-DE" sz="32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1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1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/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Corruption Attacks</a:t>
            </a:r>
            <a:endParaRPr lang="en-US" dirty="0"/>
          </a:p>
        </p:txBody>
      </p:sp>
      <p:pic>
        <p:nvPicPr>
          <p:cNvPr id="5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31" y="2779736"/>
            <a:ext cx="1571531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2" y="2679099"/>
            <a:ext cx="4714521" cy="1876562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641642" y="3179403"/>
            <a:ext cx="1958586" cy="6961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Data</a:t>
            </a:r>
            <a:endParaRPr lang="de-DE" sz="3200" i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2931682" y="3179403"/>
            <a:ext cx="1958586" cy="6961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Code</a:t>
            </a:r>
            <a:endParaRPr lang="de-DE" sz="3200" i="1" dirty="0"/>
          </a:p>
        </p:txBody>
      </p:sp>
      <p:sp>
        <p:nvSpPr>
          <p:cNvPr id="9" name="Abgerundetes Rechteck 8"/>
          <p:cNvSpPr/>
          <p:nvPr/>
        </p:nvSpPr>
        <p:spPr>
          <a:xfrm>
            <a:off x="392682" y="1676194"/>
            <a:ext cx="4714521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Software</a:t>
            </a:r>
            <a:endParaRPr lang="de-DE" sz="3200" dirty="0"/>
          </a:p>
        </p:txBody>
      </p:sp>
      <p:sp>
        <p:nvSpPr>
          <p:cNvPr id="35" name="Abgerundetes Rechteck 34"/>
          <p:cNvSpPr/>
          <p:nvPr/>
        </p:nvSpPr>
        <p:spPr>
          <a:xfrm>
            <a:off x="392682" y="4644166"/>
            <a:ext cx="4714521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Hardware</a:t>
            </a:r>
            <a:endParaRPr lang="de-DE" sz="3200" dirty="0"/>
          </a:p>
        </p:txBody>
      </p:sp>
      <p:pic>
        <p:nvPicPr>
          <p:cNvPr id="24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35" y="4762068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35" y="1794096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winkelter Verbinder 9"/>
          <p:cNvCxnSpPr>
            <a:stCxn id="5" idx="2"/>
            <a:endCxn id="24" idx="3"/>
          </p:cNvCxnSpPr>
          <p:nvPr/>
        </p:nvCxnSpPr>
        <p:spPr>
          <a:xfrm rot="5400000">
            <a:off x="5949214" y="2872482"/>
            <a:ext cx="750099" cy="3707668"/>
          </a:xfrm>
          <a:prstGeom prst="bentConnector2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Gewinkelter Verbinder 11"/>
          <p:cNvCxnSpPr>
            <a:stCxn id="5" idx="0"/>
            <a:endCxn id="36" idx="3"/>
          </p:cNvCxnSpPr>
          <p:nvPr/>
        </p:nvCxnSpPr>
        <p:spPr>
          <a:xfrm rot="16200000" flipV="1">
            <a:off x="6001092" y="602731"/>
            <a:ext cx="646342" cy="3707668"/>
          </a:xfrm>
          <a:prstGeom prst="bentConnector2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3887755" y="2590593"/>
            <a:ext cx="0" cy="576000"/>
          </a:xfrm>
          <a:prstGeom prst="straightConnector1">
            <a:avLst/>
          </a:prstGeom>
          <a:ln w="762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1588310" y="2590593"/>
            <a:ext cx="0" cy="576000"/>
          </a:xfrm>
          <a:prstGeom prst="straightConnector1">
            <a:avLst/>
          </a:prstGeom>
          <a:ln w="762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1588310" y="3875527"/>
            <a:ext cx="0" cy="792000"/>
          </a:xfrm>
          <a:prstGeom prst="straightConnector1">
            <a:avLst/>
          </a:prstGeom>
          <a:ln w="762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3887755" y="3875527"/>
            <a:ext cx="0" cy="768639"/>
          </a:xfrm>
          <a:prstGeom prst="straightConnector1">
            <a:avLst/>
          </a:prstGeom>
          <a:ln w="762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193265" y="1198439"/>
            <a:ext cx="3891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/>
              <a:t>c</a:t>
            </a:r>
            <a:r>
              <a:rPr lang="de-DE" sz="2400" i="1" dirty="0" err="1" smtClean="0"/>
              <a:t>ode</a:t>
            </a:r>
            <a:r>
              <a:rPr lang="de-DE" sz="2400" i="1" dirty="0" smtClean="0"/>
              <a:t> </a:t>
            </a:r>
            <a:r>
              <a:rPr lang="de-DE" sz="2400" i="1" dirty="0" err="1"/>
              <a:t>i</a:t>
            </a:r>
            <a:r>
              <a:rPr lang="de-DE" sz="2400" i="1" dirty="0" err="1" smtClean="0"/>
              <a:t>njection</a:t>
            </a:r>
            <a:endParaRPr lang="de-DE" sz="2400" i="1" dirty="0" smtClean="0"/>
          </a:p>
          <a:p>
            <a:r>
              <a:rPr lang="de-DE" sz="2400" i="1" dirty="0" err="1"/>
              <a:t>r</a:t>
            </a:r>
            <a:r>
              <a:rPr lang="de-DE" sz="2400" i="1" dirty="0" err="1" smtClean="0"/>
              <a:t>eturn-oriented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programming</a:t>
            </a:r>
            <a:endParaRPr lang="de-DE" sz="2400" i="1" dirty="0"/>
          </a:p>
        </p:txBody>
      </p:sp>
      <p:sp>
        <p:nvSpPr>
          <p:cNvPr id="48" name="Textfeld 47"/>
          <p:cNvSpPr txBox="1"/>
          <p:nvPr/>
        </p:nvSpPr>
        <p:spPr>
          <a:xfrm>
            <a:off x="5193265" y="5101366"/>
            <a:ext cx="1725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 smtClean="0"/>
              <a:t>rowhammer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24428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How Dangerous are </a:t>
            </a:r>
            <a:br>
              <a:rPr lang="en-US" sz="5400" dirty="0" smtClean="0"/>
            </a:br>
            <a:r>
              <a:rPr lang="en-US" sz="5400" dirty="0" smtClean="0"/>
              <a:t>these Bit Flips?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317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6517" y="2805825"/>
            <a:ext cx="88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517" y="24364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white"/>
                </a:solidFill>
              </a:rPr>
              <a:t>2012</a:t>
            </a:r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6517" y="3758404"/>
            <a:ext cx="88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517" y="33890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white"/>
                </a:solidFill>
              </a:rPr>
              <a:t>2014</a:t>
            </a:r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6517" y="4651721"/>
            <a:ext cx="88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517" y="42831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white"/>
                </a:solidFill>
              </a:rPr>
              <a:t>2015</a:t>
            </a:r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2566" y="6436843"/>
            <a:ext cx="88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566" y="60768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white"/>
                </a:solidFill>
              </a:rPr>
              <a:t>2016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51792" y="1966835"/>
            <a:ext cx="3600000" cy="756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white"/>
                </a:solidFill>
              </a:rPr>
              <a:t>Row</a:t>
            </a:r>
            <a:r>
              <a:rPr lang="de-DE" sz="2000" b="1" dirty="0" smtClean="0">
                <a:solidFill>
                  <a:prstClr val="white"/>
                </a:solidFill>
              </a:rPr>
              <a:t> </a:t>
            </a:r>
            <a:r>
              <a:rPr lang="de-DE" sz="2000" b="1" dirty="0" err="1" smtClean="0">
                <a:solidFill>
                  <a:prstClr val="white"/>
                </a:solidFill>
              </a:rPr>
              <a:t>hammer</a:t>
            </a:r>
            <a:r>
              <a:rPr lang="de-DE" sz="2000" b="1" dirty="0" smtClean="0">
                <a:solidFill>
                  <a:prstClr val="white"/>
                </a:solidFill>
              </a:rPr>
              <a:t> </a:t>
            </a:r>
            <a:r>
              <a:rPr lang="de-DE" sz="2000" b="1" dirty="0" err="1" smtClean="0">
                <a:solidFill>
                  <a:prstClr val="white"/>
                </a:solidFill>
              </a:rPr>
              <a:t>refresh</a:t>
            </a:r>
            <a:r>
              <a:rPr lang="de-DE" sz="2000" b="1" dirty="0" smtClean="0">
                <a:solidFill>
                  <a:prstClr val="white"/>
                </a:solidFill>
              </a:rPr>
              <a:t> </a:t>
            </a:r>
            <a:r>
              <a:rPr lang="de-DE" sz="2000" b="1" dirty="0" err="1" smtClean="0">
                <a:solidFill>
                  <a:prstClr val="white"/>
                </a:solidFill>
              </a:rPr>
              <a:t>command</a:t>
            </a:r>
            <a:endParaRPr lang="de-DE" sz="2000" b="1" dirty="0">
              <a:solidFill>
                <a:prstClr val="white"/>
              </a:solidFill>
            </a:endParaRPr>
          </a:p>
          <a:p>
            <a:pPr algn="ctr"/>
            <a:r>
              <a:rPr lang="de-DE" i="1" dirty="0" smtClean="0">
                <a:solidFill>
                  <a:prstClr val="white"/>
                </a:solidFill>
              </a:rPr>
              <a:t>Intel Corporation (US Patent)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351792" y="2905781"/>
            <a:ext cx="3600000" cy="756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white"/>
                </a:solidFill>
              </a:rPr>
              <a:t>Flipping</a:t>
            </a:r>
            <a:r>
              <a:rPr lang="de-DE" sz="2000" b="1" dirty="0" smtClean="0">
                <a:solidFill>
                  <a:prstClr val="white"/>
                </a:solidFill>
              </a:rPr>
              <a:t> Bits in Memory</a:t>
            </a:r>
          </a:p>
          <a:p>
            <a:pPr algn="ctr"/>
            <a:r>
              <a:rPr lang="de-DE" i="1" dirty="0" smtClean="0">
                <a:solidFill>
                  <a:prstClr val="white"/>
                </a:solidFill>
              </a:rPr>
              <a:t>Kim et al. (ISCA)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92818" y="3815822"/>
            <a:ext cx="4317948" cy="75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Exploiting the DRAM </a:t>
            </a:r>
            <a:r>
              <a:rPr lang="en-US" sz="2000" b="1" dirty="0" err="1">
                <a:solidFill>
                  <a:prstClr val="white"/>
                </a:solidFill>
              </a:rPr>
              <a:t>rowhammer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</a:rPr>
              <a:t>bug</a:t>
            </a:r>
            <a:br>
              <a:rPr lang="en-US" sz="2000" b="1" dirty="0" smtClean="0">
                <a:solidFill>
                  <a:prstClr val="white"/>
                </a:solidFill>
              </a:rPr>
            </a:br>
            <a:r>
              <a:rPr lang="de-DE" i="1" dirty="0" err="1" smtClean="0">
                <a:solidFill>
                  <a:prstClr val="white"/>
                </a:solidFill>
              </a:rPr>
              <a:t>Seaborn</a:t>
            </a:r>
            <a:r>
              <a:rPr lang="de-DE" i="1" dirty="0" smtClean="0">
                <a:solidFill>
                  <a:prstClr val="white"/>
                </a:solidFill>
              </a:rPr>
              <a:t> </a:t>
            </a:r>
            <a:r>
              <a:rPr lang="de-DE" i="1" dirty="0" err="1" smtClean="0">
                <a:solidFill>
                  <a:prstClr val="white"/>
                </a:solidFill>
              </a:rPr>
              <a:t>and</a:t>
            </a:r>
            <a:r>
              <a:rPr lang="de-DE" i="1" dirty="0" smtClean="0">
                <a:solidFill>
                  <a:prstClr val="white"/>
                </a:solidFill>
              </a:rPr>
              <a:t> </a:t>
            </a:r>
            <a:r>
              <a:rPr lang="de-DE" i="1" dirty="0" err="1" smtClean="0">
                <a:solidFill>
                  <a:prstClr val="white"/>
                </a:solidFill>
              </a:rPr>
              <a:t>Dullien</a:t>
            </a:r>
            <a:r>
              <a:rPr lang="de-DE" i="1" dirty="0" smtClean="0">
                <a:solidFill>
                  <a:prstClr val="white"/>
                </a:solidFill>
              </a:rPr>
              <a:t> (Black Hat US)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3724" y="4772640"/>
            <a:ext cx="2693261" cy="756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white"/>
                </a:solidFill>
              </a:rPr>
              <a:t>Drammer</a:t>
            </a:r>
            <a:endParaRPr lang="de-DE" sz="2000" b="1" dirty="0" smtClean="0">
              <a:solidFill>
                <a:prstClr val="white"/>
              </a:solidFill>
            </a:endParaRPr>
          </a:p>
          <a:p>
            <a:pPr algn="ctr"/>
            <a:r>
              <a:rPr lang="de-DE" i="1" dirty="0" smtClean="0">
                <a:solidFill>
                  <a:prstClr val="white"/>
                </a:solidFill>
              </a:rPr>
              <a:t>van der Veen et al. (CCS)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86498" y="5640578"/>
            <a:ext cx="2518465" cy="75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white"/>
                </a:solidFill>
              </a:rPr>
              <a:t>Rowhammer.js</a:t>
            </a:r>
          </a:p>
          <a:p>
            <a:pPr algn="ctr"/>
            <a:r>
              <a:rPr lang="de-DE" i="1" dirty="0" smtClean="0">
                <a:solidFill>
                  <a:prstClr val="white"/>
                </a:solidFill>
              </a:rPr>
              <a:t>Maurice et al. (DIMVA)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86498" y="4772640"/>
            <a:ext cx="3620030" cy="75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white"/>
                </a:solidFill>
              </a:rPr>
              <a:t>Improved</a:t>
            </a:r>
            <a:r>
              <a:rPr lang="de-DE" sz="2000" b="1" dirty="0" smtClean="0">
                <a:solidFill>
                  <a:prstClr val="white"/>
                </a:solidFill>
              </a:rPr>
              <a:t> Rowhammer </a:t>
            </a:r>
            <a:r>
              <a:rPr lang="de-DE" sz="2000" b="1" dirty="0" err="1" smtClean="0">
                <a:solidFill>
                  <a:prstClr val="white"/>
                </a:solidFill>
              </a:rPr>
              <a:t>Attacks</a:t>
            </a:r>
            <a:r>
              <a:rPr lang="de-DE" sz="2000" dirty="0" smtClean="0">
                <a:solidFill>
                  <a:prstClr val="white"/>
                </a:solidFill>
              </a:rPr>
              <a:t/>
            </a:r>
            <a:br>
              <a:rPr lang="de-DE" sz="2000" dirty="0" smtClean="0">
                <a:solidFill>
                  <a:prstClr val="white"/>
                </a:solidFill>
              </a:rPr>
            </a:br>
            <a:r>
              <a:rPr lang="de-DE" i="1" dirty="0" smtClean="0">
                <a:solidFill>
                  <a:prstClr val="white"/>
                </a:solidFill>
              </a:rPr>
              <a:t>Qiao </a:t>
            </a:r>
            <a:r>
              <a:rPr lang="de-DE" i="1" dirty="0" err="1" smtClean="0">
                <a:solidFill>
                  <a:prstClr val="white"/>
                </a:solidFill>
              </a:rPr>
              <a:t>and</a:t>
            </a:r>
            <a:r>
              <a:rPr lang="de-DE" i="1" dirty="0" smtClean="0">
                <a:solidFill>
                  <a:prstClr val="white"/>
                </a:solidFill>
              </a:rPr>
              <a:t> </a:t>
            </a:r>
            <a:r>
              <a:rPr lang="de-DE" i="1" dirty="0" err="1" smtClean="0">
                <a:solidFill>
                  <a:prstClr val="white"/>
                </a:solidFill>
              </a:rPr>
              <a:t>Seaborn</a:t>
            </a:r>
            <a:r>
              <a:rPr lang="de-DE" i="1" dirty="0" smtClean="0">
                <a:solidFill>
                  <a:prstClr val="white"/>
                </a:solidFill>
              </a:rPr>
              <a:t> (HOST)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43724" y="5648841"/>
            <a:ext cx="2693261" cy="75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white"/>
                </a:solidFill>
              </a:rPr>
              <a:t>Flip Feng Shui</a:t>
            </a:r>
          </a:p>
          <a:p>
            <a:pPr algn="ctr"/>
            <a:r>
              <a:rPr lang="de-DE" i="1" dirty="0" err="1" smtClean="0">
                <a:solidFill>
                  <a:prstClr val="white"/>
                </a:solidFill>
              </a:rPr>
              <a:t>Razavi</a:t>
            </a:r>
            <a:r>
              <a:rPr lang="de-DE" i="1" dirty="0" smtClean="0">
                <a:solidFill>
                  <a:prstClr val="white"/>
                </a:solidFill>
              </a:rPr>
              <a:t> et al. (USENIX Sec.)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54476" y="5640578"/>
            <a:ext cx="2646970" cy="75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prstClr val="white"/>
                </a:solidFill>
              </a:rPr>
              <a:t>Rowhammering</a:t>
            </a:r>
            <a:r>
              <a:rPr lang="de-DE" sz="2000" b="1" dirty="0" smtClean="0">
                <a:solidFill>
                  <a:prstClr val="white"/>
                </a:solidFill>
              </a:rPr>
              <a:t> </a:t>
            </a:r>
            <a:r>
              <a:rPr lang="de-DE" sz="2000" b="1" dirty="0" err="1" smtClean="0">
                <a:solidFill>
                  <a:prstClr val="white"/>
                </a:solidFill>
              </a:rPr>
              <a:t>Xen</a:t>
            </a:r>
            <a:endParaRPr lang="de-DE" sz="2000" b="1" dirty="0" smtClean="0">
              <a:solidFill>
                <a:prstClr val="white"/>
              </a:solidFill>
            </a:endParaRPr>
          </a:p>
          <a:p>
            <a:pPr algn="ctr"/>
            <a:r>
              <a:rPr lang="de-DE" i="1" dirty="0" smtClean="0">
                <a:solidFill>
                  <a:prstClr val="white"/>
                </a:solidFill>
              </a:rPr>
              <a:t>Xiao et al. (USENIX Sec.)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12009" y="214683"/>
            <a:ext cx="8170676" cy="870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Evolution of Rowhammer Attacks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6"/>
          <p:cNvCxnSpPr/>
          <p:nvPr/>
        </p:nvCxnSpPr>
        <p:spPr>
          <a:xfrm>
            <a:off x="90981" y="1879273"/>
            <a:ext cx="88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8"/>
          <p:cNvSpPr txBox="1"/>
          <p:nvPr/>
        </p:nvSpPr>
        <p:spPr>
          <a:xfrm>
            <a:off x="90981" y="15099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white"/>
                </a:solidFill>
              </a:rPr>
              <a:t>2009</a:t>
            </a: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4" name="Rounded Rectangle 29"/>
          <p:cNvSpPr/>
          <p:nvPr/>
        </p:nvSpPr>
        <p:spPr>
          <a:xfrm>
            <a:off x="2351792" y="1052052"/>
            <a:ext cx="3600000" cy="756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prstClr val="white"/>
                </a:solidFill>
              </a:rPr>
              <a:t>DRAM Errors in </a:t>
            </a:r>
            <a:r>
              <a:rPr lang="de-DE" sz="2000" b="1" dirty="0" err="1" smtClean="0">
                <a:solidFill>
                  <a:prstClr val="white"/>
                </a:solidFill>
              </a:rPr>
              <a:t>the</a:t>
            </a:r>
            <a:r>
              <a:rPr lang="de-DE" sz="2000" b="1" dirty="0" smtClean="0">
                <a:solidFill>
                  <a:prstClr val="white"/>
                </a:solidFill>
              </a:rPr>
              <a:t> Wild</a:t>
            </a:r>
            <a:endParaRPr lang="de-DE" sz="2000" b="1" dirty="0">
              <a:solidFill>
                <a:prstClr val="white"/>
              </a:solidFill>
            </a:endParaRPr>
          </a:p>
          <a:p>
            <a:pPr algn="ctr"/>
            <a:r>
              <a:rPr lang="de-DE" i="1" dirty="0" smtClean="0">
                <a:solidFill>
                  <a:prstClr val="white"/>
                </a:solidFill>
              </a:rPr>
              <a:t>Schroeder et </a:t>
            </a:r>
            <a:r>
              <a:rPr lang="de-DE" i="1" smtClean="0">
                <a:solidFill>
                  <a:prstClr val="white"/>
                </a:solidFill>
              </a:rPr>
              <a:t>al. (</a:t>
            </a:r>
            <a:r>
              <a:rPr lang="de-DE" i="1" dirty="0" smtClean="0">
                <a:solidFill>
                  <a:prstClr val="white"/>
                </a:solidFill>
              </a:rPr>
              <a:t>SIGMETRIC)</a:t>
            </a:r>
            <a:endParaRPr lang="en-US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Rowhammer Native Client (</a:t>
            </a:r>
            <a:r>
              <a:rPr lang="en-US" sz="3600" dirty="0" err="1" smtClean="0"/>
              <a:t>NaCl</a:t>
            </a:r>
            <a:r>
              <a:rPr lang="en-US" sz="3600" dirty="0" smtClean="0"/>
              <a:t>) Exploit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</a:t>
            </a:r>
            <a:r>
              <a:rPr lang="en-US" sz="2800" dirty="0" err="1" smtClean="0"/>
              <a:t>Seaborn</a:t>
            </a:r>
            <a:r>
              <a:rPr lang="en-US" sz="2800" dirty="0" smtClean="0"/>
              <a:t> and </a:t>
            </a:r>
            <a:r>
              <a:rPr lang="en-US" sz="2800" dirty="0" err="1" smtClean="0"/>
              <a:t>Dullien</a:t>
            </a:r>
            <a:r>
              <a:rPr lang="en-US" sz="2800" dirty="0" smtClean="0"/>
              <a:t>, Black Hat US 2015]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228" y="1085481"/>
            <a:ext cx="8223545" cy="5231514"/>
          </a:xfrm>
        </p:spPr>
        <p:txBody>
          <a:bodyPr/>
          <a:lstStyle/>
          <a:p>
            <a:r>
              <a:rPr lang="en-US" dirty="0" smtClean="0"/>
              <a:t>Google‘s Native Client (</a:t>
            </a:r>
            <a:r>
              <a:rPr lang="en-US" dirty="0" err="1" smtClean="0"/>
              <a:t>NaCl</a:t>
            </a:r>
            <a:r>
              <a:rPr lang="en-US" dirty="0" smtClean="0"/>
              <a:t>) limits indirect jumps to target a 32-Byte aligned address inside the sandbox</a:t>
            </a:r>
            <a:endParaRPr lang="en-US" dirty="0"/>
          </a:p>
        </p:txBody>
      </p:sp>
      <p:sp>
        <p:nvSpPr>
          <p:cNvPr id="5" name="Flussdiagramm: Dokument 8"/>
          <p:cNvSpPr/>
          <p:nvPr/>
        </p:nvSpPr>
        <p:spPr>
          <a:xfrm>
            <a:off x="1755848" y="2601271"/>
            <a:ext cx="3330471" cy="1621108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72000" bIns="72000" rtlCol="0" anchor="ctr" anchorCtr="0"/>
          <a:lstStyle/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mask</a:t>
            </a:r>
            <a:r>
              <a:rPr lang="de-DE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(reg1)</a:t>
            </a: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add</a:t>
            </a:r>
            <a:r>
              <a:rPr lang="de-DE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reg1,sand_base</a:t>
            </a:r>
            <a:endParaRPr lang="de-DE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jmp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reg1</a:t>
            </a:r>
            <a:endParaRPr lang="de-DE" sz="2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55848" y="2103121"/>
            <a:ext cx="333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NaCl Sample Code</a:t>
            </a:r>
            <a:endParaRPr lang="de-DE" sz="2400" dirty="0"/>
          </a:p>
        </p:txBody>
      </p:sp>
      <p:pic>
        <p:nvPicPr>
          <p:cNvPr id="7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80" y="2451628"/>
            <a:ext cx="1571531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winkelter Verbinder 7"/>
          <p:cNvCxnSpPr>
            <a:stCxn id="7" idx="2"/>
          </p:cNvCxnSpPr>
          <p:nvPr/>
        </p:nvCxnSpPr>
        <p:spPr>
          <a:xfrm rot="5400000" flipH="1">
            <a:off x="5371771" y="1523884"/>
            <a:ext cx="397828" cy="4600722"/>
          </a:xfrm>
          <a:prstGeom prst="bentConnector4">
            <a:avLst>
              <a:gd name="adj1" fmla="val -238636"/>
              <a:gd name="adj2" fmla="val 74557"/>
            </a:avLst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150156" y="4324033"/>
            <a:ext cx="2968214" cy="1242718"/>
            <a:chOff x="4203484" y="5173887"/>
            <a:chExt cx="2968214" cy="1242718"/>
          </a:xfrm>
        </p:grpSpPr>
        <p:sp>
          <p:nvSpPr>
            <p:cNvPr id="15" name="Abgerundetes Rechteck 14"/>
            <p:cNvSpPr/>
            <p:nvPr/>
          </p:nvSpPr>
          <p:spPr>
            <a:xfrm>
              <a:off x="4706471" y="5396842"/>
              <a:ext cx="2217903" cy="80369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/>
                <a:t>Rowhammer</a:t>
              </a:r>
              <a:endParaRPr lang="de-DE" sz="2400" dirty="0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03014" y="5547921"/>
              <a:ext cx="1242718" cy="49465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6376">
              <a:off x="4203484" y="5221080"/>
              <a:ext cx="1005976" cy="885259"/>
            </a:xfrm>
            <a:prstGeom prst="rect">
              <a:avLst/>
            </a:prstGeom>
          </p:spPr>
        </p:pic>
      </p:grpSp>
      <p:sp>
        <p:nvSpPr>
          <p:cNvPr id="19" name="Flussdiagramm: Dokument 8"/>
          <p:cNvSpPr/>
          <p:nvPr/>
        </p:nvSpPr>
        <p:spPr>
          <a:xfrm>
            <a:off x="646957" y="4941901"/>
            <a:ext cx="3330471" cy="1621108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72000" bIns="72000" rtlCol="0" anchor="ctr" anchorCtr="0"/>
          <a:lstStyle/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mask</a:t>
            </a:r>
            <a:r>
              <a:rPr lang="de-DE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(reg1)</a:t>
            </a: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add</a:t>
            </a:r>
            <a:r>
              <a:rPr lang="de-DE" sz="24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reg1,sand_base</a:t>
            </a:r>
            <a:endParaRPr lang="de-DE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2400" b="1" dirty="0" err="1" smtClean="0">
                <a:solidFill>
                  <a:schemeClr val="bg1"/>
                </a:solidFill>
                <a:latin typeface="Consolas" panose="020B0609020204030204" pitchFamily="49" charset="0"/>
              </a:rPr>
              <a:t>jmp</a:t>
            </a:r>
            <a:r>
              <a:rPr lang="de-DE" sz="2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2400" dirty="0" smtClean="0">
                <a:solidFill>
                  <a:schemeClr val="accent5"/>
                </a:solidFill>
                <a:latin typeface="Consolas" panose="020B0609020204030204" pitchFamily="49" charset="0"/>
              </a:rPr>
              <a:t>reg2</a:t>
            </a:r>
            <a:endParaRPr lang="de-DE" sz="2400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cxnSp>
        <p:nvCxnSpPr>
          <p:cNvPr id="21" name="Gerade Verbindung mit Pfeil 20"/>
          <p:cNvCxnSpPr>
            <a:stCxn id="5" idx="2"/>
            <a:endCxn id="19" idx="0"/>
          </p:cNvCxnSpPr>
          <p:nvPr/>
        </p:nvCxnSpPr>
        <p:spPr>
          <a:xfrm flipH="1">
            <a:off x="2312193" y="4115206"/>
            <a:ext cx="1108891" cy="826695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ular Callout 44"/>
          <p:cNvSpPr/>
          <p:nvPr/>
        </p:nvSpPr>
        <p:spPr>
          <a:xfrm>
            <a:off x="4782485" y="5587646"/>
            <a:ext cx="2708314" cy="919213"/>
          </a:xfrm>
          <a:prstGeom prst="wedgeRectCallout">
            <a:avLst>
              <a:gd name="adj1" fmla="val -146993"/>
              <a:gd name="adj2" fmla="val -985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0000"/>
            <a:r>
              <a:rPr lang="en-US" sz="2000" spc="-80" dirty="0" smtClean="0">
                <a:solidFill>
                  <a:sysClr val="windowText" lastClr="000000"/>
                </a:solidFill>
              </a:rPr>
              <a:t>Unmasked register (unaligned jump)</a:t>
            </a:r>
          </a:p>
        </p:txBody>
      </p:sp>
    </p:spTree>
    <p:extLst>
      <p:ext uri="{BB962C8B-B14F-4D97-AF65-F5344CB8AC3E}">
        <p14:creationId xmlns:p14="http://schemas.microsoft.com/office/powerpoint/2010/main" val="5972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Rowhammer Kernel Exploit</a:t>
            </a:r>
            <a:br>
              <a:rPr lang="en-US" dirty="0" smtClean="0"/>
            </a:br>
            <a:r>
              <a:rPr lang="en-US" sz="2800" dirty="0" smtClean="0"/>
              <a:t>[</a:t>
            </a:r>
            <a:r>
              <a:rPr lang="en-US" sz="2800" dirty="0" err="1" smtClean="0"/>
              <a:t>Seaborn</a:t>
            </a:r>
            <a:r>
              <a:rPr lang="en-US" sz="2800" dirty="0" smtClean="0"/>
              <a:t> and </a:t>
            </a:r>
            <a:r>
              <a:rPr lang="en-US" sz="2800" dirty="0" err="1" smtClean="0"/>
              <a:t>Dullien</a:t>
            </a:r>
            <a:r>
              <a:rPr lang="en-US" sz="2800" dirty="0" smtClean="0"/>
              <a:t>, Black Hat US 2015]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228" y="1110238"/>
            <a:ext cx="8223545" cy="5231514"/>
          </a:xfrm>
        </p:spPr>
        <p:txBody>
          <a:bodyPr/>
          <a:lstStyle/>
          <a:p>
            <a:r>
              <a:rPr lang="en-US" dirty="0" smtClean="0"/>
              <a:t>Spray the memory with page table entries (PTEs)</a:t>
            </a:r>
          </a:p>
          <a:p>
            <a:r>
              <a:rPr lang="en-US" dirty="0" smtClean="0"/>
              <a:t>Launch </a:t>
            </a:r>
            <a:r>
              <a:rPr lang="en-US" dirty="0" err="1" smtClean="0"/>
              <a:t>rowhammer</a:t>
            </a:r>
            <a:r>
              <a:rPr lang="en-US" dirty="0" smtClean="0"/>
              <a:t> to corrupt a PTE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71142" y="2103122"/>
            <a:ext cx="1269404" cy="4204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71142" y="4927005"/>
            <a:ext cx="1269404" cy="988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File</a:t>
            </a:r>
            <a:endParaRPr lang="de-DE" sz="2800" dirty="0"/>
          </a:p>
        </p:txBody>
      </p:sp>
      <p:sp>
        <p:nvSpPr>
          <p:cNvPr id="8" name="Rechteck 7"/>
          <p:cNvSpPr/>
          <p:nvPr/>
        </p:nvSpPr>
        <p:spPr>
          <a:xfrm>
            <a:off x="371142" y="3931646"/>
            <a:ext cx="1269404" cy="988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File</a:t>
            </a:r>
            <a:br>
              <a:rPr lang="de-DE" sz="2800" dirty="0" smtClean="0"/>
            </a:br>
            <a:r>
              <a:rPr lang="de-DE" sz="2400" i="1" dirty="0" err="1" smtClean="0"/>
              <a:t>Copy</a:t>
            </a:r>
            <a:r>
              <a:rPr lang="de-DE" sz="2400" i="1" dirty="0" smtClean="0"/>
              <a:t> 1</a:t>
            </a:r>
            <a:endParaRPr lang="de-DE" sz="2800" i="1" dirty="0"/>
          </a:p>
        </p:txBody>
      </p:sp>
      <p:sp>
        <p:nvSpPr>
          <p:cNvPr id="9" name="Rechteck 8"/>
          <p:cNvSpPr/>
          <p:nvPr/>
        </p:nvSpPr>
        <p:spPr>
          <a:xfrm>
            <a:off x="371142" y="2254324"/>
            <a:ext cx="1269404" cy="988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File</a:t>
            </a:r>
            <a:br>
              <a:rPr lang="de-DE" sz="2800" dirty="0" smtClean="0"/>
            </a:br>
            <a:r>
              <a:rPr lang="de-DE" sz="2400" i="1" dirty="0" err="1" smtClean="0"/>
              <a:t>Copy</a:t>
            </a:r>
            <a:r>
              <a:rPr lang="de-DE" sz="2400" i="1" dirty="0" smtClean="0"/>
              <a:t> N</a:t>
            </a:r>
            <a:endParaRPr lang="de-DE" sz="2800" i="1" dirty="0"/>
          </a:p>
        </p:txBody>
      </p:sp>
      <p:sp>
        <p:nvSpPr>
          <p:cNvPr id="10" name="Textfeld 9"/>
          <p:cNvSpPr txBox="1"/>
          <p:nvPr/>
        </p:nvSpPr>
        <p:spPr>
          <a:xfrm rot="5400000">
            <a:off x="812207" y="3198277"/>
            <a:ext cx="69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</a:rPr>
              <a:t>…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82880" y="2103122"/>
            <a:ext cx="1269404" cy="42042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282880" y="4927005"/>
            <a:ext cx="1269404" cy="988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File</a:t>
            </a:r>
            <a:endParaRPr lang="de-DE" sz="2800" dirty="0"/>
          </a:p>
        </p:txBody>
      </p:sp>
      <p:sp>
        <p:nvSpPr>
          <p:cNvPr id="13" name="Rechteck 12"/>
          <p:cNvSpPr/>
          <p:nvPr/>
        </p:nvSpPr>
        <p:spPr>
          <a:xfrm>
            <a:off x="3282880" y="4181899"/>
            <a:ext cx="1269404" cy="487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PTE</a:t>
            </a:r>
            <a:endParaRPr lang="de-DE" sz="2800" i="1" dirty="0"/>
          </a:p>
        </p:txBody>
      </p:sp>
      <p:sp>
        <p:nvSpPr>
          <p:cNvPr id="16" name="Rechteck 15"/>
          <p:cNvSpPr/>
          <p:nvPr/>
        </p:nvSpPr>
        <p:spPr>
          <a:xfrm>
            <a:off x="3282880" y="3620163"/>
            <a:ext cx="1269404" cy="487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PTE</a:t>
            </a:r>
            <a:endParaRPr lang="de-DE" sz="2800" i="1" dirty="0"/>
          </a:p>
        </p:txBody>
      </p:sp>
      <p:sp>
        <p:nvSpPr>
          <p:cNvPr id="18" name="Rechteck 17"/>
          <p:cNvSpPr/>
          <p:nvPr/>
        </p:nvSpPr>
        <p:spPr>
          <a:xfrm>
            <a:off x="3282880" y="2484323"/>
            <a:ext cx="1269404" cy="487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PTE</a:t>
            </a:r>
            <a:endParaRPr lang="de-DE" sz="2800" i="1" dirty="0"/>
          </a:p>
        </p:txBody>
      </p:sp>
      <p:cxnSp>
        <p:nvCxnSpPr>
          <p:cNvPr id="20" name="Gekrümmter Verbinder 19"/>
          <p:cNvCxnSpPr>
            <a:stCxn id="18" idx="3"/>
            <a:endCxn id="12" idx="3"/>
          </p:cNvCxnSpPr>
          <p:nvPr/>
        </p:nvCxnSpPr>
        <p:spPr>
          <a:xfrm>
            <a:off x="4552284" y="2728188"/>
            <a:ext cx="12700" cy="2692935"/>
          </a:xfrm>
          <a:prstGeom prst="curvedConnector3">
            <a:avLst>
              <a:gd name="adj1" fmla="val 5781181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r Verbinder 24"/>
          <p:cNvCxnSpPr>
            <a:stCxn id="16" idx="3"/>
            <a:endCxn id="12" idx="3"/>
          </p:cNvCxnSpPr>
          <p:nvPr/>
        </p:nvCxnSpPr>
        <p:spPr>
          <a:xfrm>
            <a:off x="4552284" y="3864028"/>
            <a:ext cx="12700" cy="1557095"/>
          </a:xfrm>
          <a:prstGeom prst="curvedConnector3">
            <a:avLst>
              <a:gd name="adj1" fmla="val 2816472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krümmter Verbinder 28"/>
          <p:cNvCxnSpPr>
            <a:stCxn id="13" idx="3"/>
            <a:endCxn id="12" idx="3"/>
          </p:cNvCxnSpPr>
          <p:nvPr/>
        </p:nvCxnSpPr>
        <p:spPr>
          <a:xfrm>
            <a:off x="4552284" y="4425764"/>
            <a:ext cx="12700" cy="995359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9" idx="3"/>
            <a:endCxn id="18" idx="1"/>
          </p:cNvCxnSpPr>
          <p:nvPr/>
        </p:nvCxnSpPr>
        <p:spPr>
          <a:xfrm flipV="1">
            <a:off x="1640546" y="2728188"/>
            <a:ext cx="1642334" cy="2025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7" idx="3"/>
            <a:endCxn id="13" idx="1"/>
          </p:cNvCxnSpPr>
          <p:nvPr/>
        </p:nvCxnSpPr>
        <p:spPr>
          <a:xfrm flipV="1">
            <a:off x="1640546" y="4425764"/>
            <a:ext cx="1642334" cy="99535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8" idx="3"/>
            <a:endCxn id="16" idx="1"/>
          </p:cNvCxnSpPr>
          <p:nvPr/>
        </p:nvCxnSpPr>
        <p:spPr>
          <a:xfrm flipV="1">
            <a:off x="1640546" y="3864028"/>
            <a:ext cx="1642334" cy="56173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 rot="5400000">
            <a:off x="3710035" y="2899172"/>
            <a:ext cx="69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</a:rPr>
              <a:t>…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44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25" y="2070201"/>
            <a:ext cx="1571531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Gewinkelter Verbinder 48"/>
          <p:cNvCxnSpPr/>
          <p:nvPr/>
        </p:nvCxnSpPr>
        <p:spPr>
          <a:xfrm rot="5400000" flipH="1">
            <a:off x="5879449" y="1261990"/>
            <a:ext cx="1065276" cy="3694207"/>
          </a:xfrm>
          <a:prstGeom prst="bentConnector4">
            <a:avLst>
              <a:gd name="adj1" fmla="val -151729"/>
              <a:gd name="adj2" fmla="val 60635"/>
            </a:avLst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5976618" y="4048270"/>
            <a:ext cx="2968214" cy="1242718"/>
            <a:chOff x="4203484" y="5173887"/>
            <a:chExt cx="2968214" cy="1242718"/>
          </a:xfrm>
        </p:grpSpPr>
        <p:sp>
          <p:nvSpPr>
            <p:cNvPr id="46" name="Abgerundetes Rechteck 45"/>
            <p:cNvSpPr/>
            <p:nvPr/>
          </p:nvSpPr>
          <p:spPr>
            <a:xfrm>
              <a:off x="4706471" y="5396842"/>
              <a:ext cx="2217903" cy="80369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/>
                <a:t>Rowhammer</a:t>
              </a:r>
              <a:endParaRPr lang="de-DE" sz="2400" dirty="0"/>
            </a:p>
          </p:txBody>
        </p:sp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03014" y="5547921"/>
              <a:ext cx="1242718" cy="494650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6376">
              <a:off x="4203484" y="5221080"/>
              <a:ext cx="1005976" cy="885259"/>
            </a:xfrm>
            <a:prstGeom prst="rect">
              <a:avLst/>
            </a:prstGeom>
          </p:spPr>
        </p:pic>
      </p:grpSp>
      <p:cxnSp>
        <p:nvCxnSpPr>
          <p:cNvPr id="56" name="Gewinkelter Verbinder 55"/>
          <p:cNvCxnSpPr>
            <a:stCxn id="18" idx="3"/>
            <a:endCxn id="16" idx="3"/>
          </p:cNvCxnSpPr>
          <p:nvPr/>
        </p:nvCxnSpPr>
        <p:spPr>
          <a:xfrm>
            <a:off x="4552284" y="2728188"/>
            <a:ext cx="12700" cy="1135840"/>
          </a:xfrm>
          <a:prstGeom prst="bentConnector3">
            <a:avLst>
              <a:gd name="adj1" fmla="val 7729409"/>
            </a:avLst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239483" y="6381121"/>
            <a:ext cx="183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Virtual Memory</a:t>
            </a:r>
            <a:endParaRPr lang="de-DE" sz="2000" dirty="0"/>
          </a:p>
        </p:txBody>
      </p:sp>
      <p:sp>
        <p:nvSpPr>
          <p:cNvPr id="61" name="Textfeld 60"/>
          <p:cNvSpPr txBox="1"/>
          <p:nvPr/>
        </p:nvSpPr>
        <p:spPr>
          <a:xfrm>
            <a:off x="2913800" y="6378398"/>
            <a:ext cx="196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Physical</a:t>
            </a:r>
            <a:r>
              <a:rPr lang="de-DE" sz="2000" dirty="0" smtClean="0"/>
              <a:t> Memory</a:t>
            </a:r>
            <a:endParaRPr lang="de-DE" sz="2000" dirty="0"/>
          </a:p>
        </p:txBody>
      </p:sp>
      <p:sp>
        <p:nvSpPr>
          <p:cNvPr id="62" name="Rectangular Callout 44"/>
          <p:cNvSpPr/>
          <p:nvPr/>
        </p:nvSpPr>
        <p:spPr>
          <a:xfrm>
            <a:off x="5587847" y="5465261"/>
            <a:ext cx="2708314" cy="919213"/>
          </a:xfrm>
          <a:prstGeom prst="wedgeRectCallout">
            <a:avLst>
              <a:gd name="adj1" fmla="val -96548"/>
              <a:gd name="adj2" fmla="val -3794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0000"/>
            <a:r>
              <a:rPr lang="en-US" sz="2000" spc="-80" dirty="0" smtClean="0">
                <a:solidFill>
                  <a:sysClr val="windowText" lastClr="000000"/>
                </a:solidFill>
              </a:rPr>
              <a:t>read-write permission</a:t>
            </a:r>
          </a:p>
        </p:txBody>
      </p:sp>
    </p:spTree>
    <p:extLst>
      <p:ext uri="{BB962C8B-B14F-4D97-AF65-F5344CB8AC3E}">
        <p14:creationId xmlns:p14="http://schemas.microsoft.com/office/powerpoint/2010/main" val="7360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 animBg="1"/>
      <p:bldP spid="13" grpId="0" animBg="1"/>
      <p:bldP spid="16" grpId="0" animBg="1"/>
      <p:bldP spid="18" grpId="0" animBg="1"/>
      <p:bldP spid="43" grpId="0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3193775" y="4894987"/>
            <a:ext cx="2882348" cy="166483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/>
            <a:r>
              <a:rPr lang="en-US" sz="2400" b="1" kern="0" dirty="0">
                <a:solidFill>
                  <a:prstClr val="black"/>
                </a:solidFill>
              </a:rPr>
              <a:t>User </a:t>
            </a:r>
            <a:r>
              <a:rPr lang="en-US" sz="2400" b="1" kern="0" dirty="0" smtClean="0">
                <a:solidFill>
                  <a:prstClr val="black"/>
                </a:solidFill>
              </a:rPr>
              <a:t>Mode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Escalation with Rowhammer</a:t>
            </a:r>
            <a:endParaRPr lang="en-US" dirty="0"/>
          </a:p>
        </p:txBody>
      </p:sp>
      <p:pic>
        <p:nvPicPr>
          <p:cNvPr id="4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04" y="5433390"/>
            <a:ext cx="1006489" cy="10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3193775" y="1388535"/>
            <a:ext cx="2882348" cy="344188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/>
            <a:r>
              <a:rPr lang="en-US" sz="2400" b="1" kern="0" dirty="0" smtClean="0">
                <a:solidFill>
                  <a:prstClr val="black"/>
                </a:solidFill>
              </a:rPr>
              <a:t>Kernel Mode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3410812" y="1938419"/>
            <a:ext cx="2448272" cy="36083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4070195" y="2294096"/>
            <a:ext cx="1788888" cy="3608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System Call Code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3410812" y="2294095"/>
            <a:ext cx="659379" cy="36083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4070194" y="2657238"/>
            <a:ext cx="1788889" cy="3608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smtClean="0">
                <a:solidFill>
                  <a:prstClr val="white"/>
                </a:solidFill>
              </a:rPr>
              <a:t>...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3410812" y="2657237"/>
            <a:ext cx="659381" cy="36083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3410812" y="3243224"/>
            <a:ext cx="2448272" cy="36083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4070193" y="3598901"/>
            <a:ext cx="1788890" cy="3608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Page Tables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3410812" y="3598900"/>
            <a:ext cx="659380" cy="36083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4070192" y="3962043"/>
            <a:ext cx="1788891" cy="3608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s-IS" dirty="0" smtClean="0">
                <a:solidFill>
                  <a:prstClr val="white"/>
                </a:solidFill>
              </a:rPr>
              <a:t>…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1"/>
          <p:cNvSpPr/>
          <p:nvPr/>
        </p:nvSpPr>
        <p:spPr>
          <a:xfrm>
            <a:off x="3410812" y="3962042"/>
            <a:ext cx="659379" cy="36083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RW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0" name="Gruppierung 29"/>
          <p:cNvGrpSpPr/>
          <p:nvPr/>
        </p:nvGrpSpPr>
        <p:grpSpPr>
          <a:xfrm>
            <a:off x="5138193" y="3779318"/>
            <a:ext cx="3394247" cy="2157317"/>
            <a:chOff x="5138193" y="3779318"/>
            <a:chExt cx="3394247" cy="2157317"/>
          </a:xfrm>
        </p:grpSpPr>
        <p:cxnSp>
          <p:nvCxnSpPr>
            <p:cNvPr id="20" name="Elbow Connector 50"/>
            <p:cNvCxnSpPr>
              <a:stCxn id="4" idx="3"/>
              <a:endCxn id="16" idx="3"/>
            </p:cNvCxnSpPr>
            <p:nvPr/>
          </p:nvCxnSpPr>
          <p:spPr>
            <a:xfrm flipV="1">
              <a:off x="5138193" y="3779318"/>
              <a:ext cx="720890" cy="2157317"/>
            </a:xfrm>
            <a:prstGeom prst="bentConnector3">
              <a:avLst>
                <a:gd name="adj1" fmla="val 183531"/>
              </a:avLst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25" name="Textfeld 24"/>
            <p:cNvSpPr txBox="1"/>
            <p:nvPr/>
          </p:nvSpPr>
          <p:spPr>
            <a:xfrm>
              <a:off x="6486191" y="4263685"/>
              <a:ext cx="2046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Manipulate the page table</a:t>
              </a:r>
            </a:p>
          </p:txBody>
        </p:sp>
      </p:grpSp>
      <p:sp>
        <p:nvSpPr>
          <p:cNvPr id="26" name="Rectangle 11"/>
          <p:cNvSpPr/>
          <p:nvPr/>
        </p:nvSpPr>
        <p:spPr>
          <a:xfrm>
            <a:off x="3410812" y="2294094"/>
            <a:ext cx="659382" cy="360833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RWX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4070193" y="3601898"/>
            <a:ext cx="1788890" cy="360833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Page Tables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070195" y="2297092"/>
            <a:ext cx="1788888" cy="360833"/>
          </a:xfrm>
          <a:prstGeom prst="rect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Shellcode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2" name="Gruppierung 31"/>
          <p:cNvGrpSpPr/>
          <p:nvPr/>
        </p:nvGrpSpPr>
        <p:grpSpPr>
          <a:xfrm>
            <a:off x="5138193" y="2477509"/>
            <a:ext cx="3426520" cy="3459126"/>
            <a:chOff x="4985793" y="2325109"/>
            <a:chExt cx="3426520" cy="3459126"/>
          </a:xfrm>
        </p:grpSpPr>
        <p:cxnSp>
          <p:nvCxnSpPr>
            <p:cNvPr id="33" name="Elbow Connector 50"/>
            <p:cNvCxnSpPr>
              <a:stCxn id="4" idx="3"/>
              <a:endCxn id="31" idx="3"/>
            </p:cNvCxnSpPr>
            <p:nvPr/>
          </p:nvCxnSpPr>
          <p:spPr>
            <a:xfrm flipV="1">
              <a:off x="4985793" y="2325109"/>
              <a:ext cx="720890" cy="3459126"/>
            </a:xfrm>
            <a:prstGeom prst="bentConnector3">
              <a:avLst>
                <a:gd name="adj1" fmla="val 184304"/>
              </a:avLst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34" name="Textfeld 33"/>
            <p:cNvSpPr txBox="1"/>
            <p:nvPr/>
          </p:nvSpPr>
          <p:spPr>
            <a:xfrm>
              <a:off x="6366064" y="2356911"/>
              <a:ext cx="20462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Overwrite existing function (e.g., system call) with </a:t>
              </a:r>
              <a:r>
                <a:rPr lang="en-US" dirty="0" err="1" smtClean="0">
                  <a:solidFill>
                    <a:prstClr val="white"/>
                  </a:solidFill>
                </a:rPr>
                <a:t>shellcode</a:t>
              </a:r>
              <a:endParaRPr lang="en-US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uppierung 43"/>
          <p:cNvGrpSpPr/>
          <p:nvPr/>
        </p:nvGrpSpPr>
        <p:grpSpPr>
          <a:xfrm>
            <a:off x="817834" y="2474511"/>
            <a:ext cx="3313870" cy="3462124"/>
            <a:chOff x="3821067" y="2442058"/>
            <a:chExt cx="3313870" cy="3462124"/>
          </a:xfrm>
        </p:grpSpPr>
        <p:cxnSp>
          <p:nvCxnSpPr>
            <p:cNvPr id="45" name="Elbow Connector 50"/>
            <p:cNvCxnSpPr>
              <a:stCxn id="4" idx="1"/>
              <a:endCxn id="26" idx="1"/>
            </p:cNvCxnSpPr>
            <p:nvPr/>
          </p:nvCxnSpPr>
          <p:spPr>
            <a:xfrm rot="10800000">
              <a:off x="6414045" y="2442058"/>
              <a:ext cx="720892" cy="3462124"/>
            </a:xfrm>
            <a:prstGeom prst="bentConnector3">
              <a:avLst>
                <a:gd name="adj1" fmla="val 184304"/>
              </a:avLst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46" name="Textfeld 45"/>
            <p:cNvSpPr txBox="1"/>
            <p:nvPr/>
          </p:nvSpPr>
          <p:spPr>
            <a:xfrm>
              <a:off x="3821067" y="2476858"/>
              <a:ext cx="20462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Trigger system call to execute the injected </a:t>
              </a:r>
              <a:r>
                <a:rPr lang="en-US" dirty="0" err="1" smtClean="0">
                  <a:solidFill>
                    <a:prstClr val="white"/>
                  </a:solidFill>
                </a:rPr>
                <a:t>shellcode</a:t>
              </a:r>
              <a:endParaRPr lang="en-US" dirty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Rowhammer Attacks in Cloud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228" y="1210234"/>
            <a:ext cx="8223545" cy="5106761"/>
          </a:xfrm>
        </p:spPr>
        <p:txBody>
          <a:bodyPr>
            <a:noAutofit/>
          </a:bodyPr>
          <a:lstStyle/>
          <a:p>
            <a:r>
              <a:rPr lang="en-US" dirty="0" smtClean="0"/>
              <a:t>Flip Feng </a:t>
            </a:r>
            <a:r>
              <a:rPr lang="en-US" dirty="0" err="1" smtClean="0"/>
              <a:t>Shui</a:t>
            </a:r>
            <a:r>
              <a:rPr lang="en-US" dirty="0" smtClean="0"/>
              <a:t>: Rowhammer across VMs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Razavi</a:t>
            </a:r>
            <a:r>
              <a:rPr lang="en-US" dirty="0" smtClean="0"/>
              <a:t> et al., USENIX Sec. 2016]</a:t>
            </a:r>
          </a:p>
          <a:p>
            <a:pPr lvl="1"/>
            <a:r>
              <a:rPr lang="en-US" dirty="0" smtClean="0"/>
              <a:t>Exploits memory deduplication to map attacker-controlled virtual memory page and a victim-owned virtual memory page to one physical page</a:t>
            </a:r>
          </a:p>
          <a:p>
            <a:pPr lvl="1"/>
            <a:r>
              <a:rPr lang="en-US" dirty="0" smtClean="0"/>
              <a:t>Compromise </a:t>
            </a:r>
            <a:r>
              <a:rPr lang="en-US" dirty="0" err="1" smtClean="0"/>
              <a:t>OpenSSH</a:t>
            </a:r>
            <a:r>
              <a:rPr lang="en-US" dirty="0" smtClean="0"/>
              <a:t> public keys and Update URLs</a:t>
            </a:r>
          </a:p>
          <a:p>
            <a:r>
              <a:rPr lang="en-US" dirty="0" smtClean="0"/>
              <a:t>One Bit Flips, One Cloud Flops: </a:t>
            </a:r>
            <a:r>
              <a:rPr lang="en-US" dirty="0" err="1" smtClean="0"/>
              <a:t>Rowhammering</a:t>
            </a:r>
            <a:r>
              <a:rPr lang="en-US" dirty="0" smtClean="0"/>
              <a:t> </a:t>
            </a:r>
            <a:r>
              <a:rPr lang="en-US" dirty="0" err="1" smtClean="0"/>
              <a:t>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[Xiao et al., USENIX Sec. 2016]</a:t>
            </a:r>
          </a:p>
          <a:p>
            <a:pPr lvl="1"/>
            <a:r>
              <a:rPr lang="en-US" dirty="0" smtClean="0"/>
              <a:t>Trigger the VM monitor in allocating a page table in a vulnerable physical memory row</a:t>
            </a:r>
          </a:p>
          <a:p>
            <a:pPr lvl="1"/>
            <a:r>
              <a:rPr lang="en-US" dirty="0" smtClean="0"/>
              <a:t>Hammer the victim page to gain access to the VM monitor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Defense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 the CLFLUSH Instruction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628650" y="1168742"/>
            <a:ext cx="3886200" cy="5008221"/>
          </a:xfrm>
        </p:spPr>
        <p:txBody>
          <a:bodyPr/>
          <a:lstStyle/>
          <a:p>
            <a:r>
              <a:rPr lang="en-US" dirty="0" smtClean="0"/>
              <a:t>Bypass with non-temporal memory accesses (e.g., </a:t>
            </a:r>
            <a:r>
              <a:rPr lang="en-US" dirty="0" smtClean="0">
                <a:latin typeface="Consolas" panose="020B0609020204030204" pitchFamily="49" charset="0"/>
              </a:rPr>
              <a:t>MOVNTI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Qiao</a:t>
            </a:r>
            <a:r>
              <a:rPr lang="en-US" dirty="0" smtClean="0"/>
              <a:t> and </a:t>
            </a:r>
            <a:r>
              <a:rPr lang="en-US" dirty="0" err="1" smtClean="0"/>
              <a:t>Seaborn</a:t>
            </a:r>
            <a:r>
              <a:rPr lang="en-US" dirty="0" smtClean="0"/>
              <a:t>, HOST 2016]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29150" y="1168742"/>
            <a:ext cx="3886200" cy="5008221"/>
          </a:xfrm>
        </p:spPr>
        <p:txBody>
          <a:bodyPr/>
          <a:lstStyle/>
          <a:p>
            <a:r>
              <a:rPr lang="en-US" dirty="0" smtClean="0"/>
              <a:t>Create cache eviction sets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Aweke</a:t>
            </a:r>
            <a:r>
              <a:rPr lang="en-US" dirty="0" smtClean="0"/>
              <a:t> et al., ASPLOS 2016 &amp; Maurice et al., DIMVA 2016]</a:t>
            </a:r>
          </a:p>
          <a:p>
            <a:pPr lvl="1"/>
            <a:r>
              <a:rPr lang="en-US" dirty="0" smtClean="0"/>
              <a:t>Repeatedly accessing memory addresses that belong to the same cache eviction set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93570" y="5196206"/>
            <a:ext cx="1501450" cy="1457842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704626" y="4421659"/>
            <a:ext cx="1581374" cy="855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Cache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2609738" y="4421659"/>
            <a:ext cx="1581374" cy="855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Write-</a:t>
            </a:r>
            <a:r>
              <a:rPr lang="de-DE" dirty="0" err="1" smtClean="0"/>
              <a:t>Combining</a:t>
            </a:r>
            <a:r>
              <a:rPr lang="de-DE" dirty="0" smtClean="0"/>
              <a:t> </a:t>
            </a:r>
            <a:r>
              <a:rPr lang="de-DE" dirty="0" err="1" smtClean="0"/>
              <a:t>Buffers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5" y="3342408"/>
            <a:ext cx="2027790" cy="807139"/>
          </a:xfrm>
          <a:prstGeom prst="rect">
            <a:avLst/>
          </a:prstGeom>
        </p:spPr>
      </p:pic>
      <p:cxnSp>
        <p:nvCxnSpPr>
          <p:cNvPr id="13" name="Gewinkelter Verbinder 12"/>
          <p:cNvCxnSpPr>
            <a:stCxn id="8" idx="1"/>
            <a:endCxn id="9" idx="2"/>
          </p:cNvCxnSpPr>
          <p:nvPr/>
        </p:nvCxnSpPr>
        <p:spPr>
          <a:xfrm rot="10800000">
            <a:off x="1495314" y="5276891"/>
            <a:ext cx="198257" cy="64823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Gewinkelter Verbinder 13"/>
          <p:cNvCxnSpPr>
            <a:stCxn id="8" idx="3"/>
            <a:endCxn id="10" idx="2"/>
          </p:cNvCxnSpPr>
          <p:nvPr/>
        </p:nvCxnSpPr>
        <p:spPr>
          <a:xfrm flipV="1">
            <a:off x="3195020" y="5276891"/>
            <a:ext cx="205405" cy="64823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flipH="1">
            <a:off x="118440" y="5879172"/>
            <a:ext cx="191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Cached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 flipH="1">
            <a:off x="2911768" y="5898354"/>
            <a:ext cx="191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Non-temporal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endParaRPr lang="de-DE" dirty="0"/>
          </a:p>
        </p:txBody>
      </p:sp>
      <p:cxnSp>
        <p:nvCxnSpPr>
          <p:cNvPr id="22" name="Gewinkelter Verbinder 21"/>
          <p:cNvCxnSpPr>
            <a:stCxn id="10" idx="0"/>
            <a:endCxn id="11" idx="3"/>
          </p:cNvCxnSpPr>
          <p:nvPr/>
        </p:nvCxnSpPr>
        <p:spPr>
          <a:xfrm rot="5400000" flipH="1" flipV="1">
            <a:off x="3062585" y="4083819"/>
            <a:ext cx="675681" cy="12700"/>
          </a:xfrm>
          <a:prstGeom prst="bentConnector4">
            <a:avLst>
              <a:gd name="adj1" fmla="val 20136"/>
              <a:gd name="adj2" fmla="val 3128236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Gewinkelter Verbinder 25"/>
          <p:cNvCxnSpPr>
            <a:stCxn id="9" idx="0"/>
            <a:endCxn id="11" idx="1"/>
          </p:cNvCxnSpPr>
          <p:nvPr/>
        </p:nvCxnSpPr>
        <p:spPr>
          <a:xfrm rot="16200000" flipV="1">
            <a:off x="1096134" y="4022480"/>
            <a:ext cx="675681" cy="122678"/>
          </a:xfrm>
          <a:prstGeom prst="bentConnector4">
            <a:avLst>
              <a:gd name="adj1" fmla="val 20136"/>
              <a:gd name="adj2" fmla="val 427487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animBg="1"/>
      <p:bldP spid="9" grpId="0" animBg="1"/>
      <p:bldP spid="10" grpId="0" animBg="1"/>
      <p:bldP spid="18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Refresh Interval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DRAM Vendors proposed increasing the refresh rate </a:t>
            </a:r>
          </a:p>
          <a:p>
            <a:pPr lvl="1"/>
            <a:r>
              <a:rPr lang="en-US" sz="2800" dirty="0" smtClean="0"/>
              <a:t>From default 64ms to 32ms</a:t>
            </a:r>
          </a:p>
          <a:p>
            <a:pPr lvl="1"/>
            <a:r>
              <a:rPr lang="en-US" sz="2800" dirty="0" smtClean="0"/>
              <a:t>Requires BIOS update</a:t>
            </a:r>
          </a:p>
          <a:p>
            <a:r>
              <a:rPr lang="en-US" sz="3200" dirty="0" smtClean="0"/>
              <a:t>Increasing refresh rate has been shown to be ineffective [</a:t>
            </a:r>
            <a:r>
              <a:rPr lang="en-US" sz="3200" dirty="0" err="1" smtClean="0"/>
              <a:t>Aweke</a:t>
            </a:r>
            <a:r>
              <a:rPr lang="en-US" sz="3200" dirty="0" smtClean="0"/>
              <a:t> et al., ASPLOS 2016]</a:t>
            </a:r>
          </a:p>
          <a:p>
            <a:pPr lvl="1"/>
            <a:r>
              <a:rPr lang="en-US" sz="2800" dirty="0" smtClean="0"/>
              <a:t>Double-sided </a:t>
            </a:r>
            <a:r>
              <a:rPr lang="en-US" sz="2800" dirty="0" err="1" smtClean="0"/>
              <a:t>rowhammer</a:t>
            </a:r>
            <a:r>
              <a:rPr lang="en-US" sz="2800" dirty="0" smtClean="0"/>
              <a:t> triggers bits flips after 15ms</a:t>
            </a:r>
          </a:p>
          <a:p>
            <a:r>
              <a:rPr lang="en-US" sz="3200" dirty="0" smtClean="0"/>
              <a:t>Further increasing the refresh rate comes with additional cost (power, throughput)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06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Mitigation Strategies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PARA – Probabilistic Adjacent Row Activation [Kim et al., ISCA 2014]</a:t>
            </a:r>
          </a:p>
          <a:p>
            <a:pPr lvl="1"/>
            <a:r>
              <a:rPr lang="en-US" sz="2800" dirty="0" smtClean="0"/>
              <a:t>Refreshing adjacent rows on activation</a:t>
            </a:r>
          </a:p>
          <a:p>
            <a:pPr lvl="1"/>
            <a:r>
              <a:rPr lang="en-US" sz="2800" dirty="0" smtClean="0"/>
              <a:t>Requires hardware patch</a:t>
            </a:r>
          </a:p>
          <a:p>
            <a:r>
              <a:rPr lang="en-US" sz="3200" dirty="0" smtClean="0"/>
              <a:t>Error Correcting Codes (ECC)</a:t>
            </a:r>
          </a:p>
          <a:p>
            <a:pPr lvl="1"/>
            <a:r>
              <a:rPr lang="en-US" sz="2800" dirty="0" smtClean="0"/>
              <a:t>Limited effectiveness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563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Software-Based </a:t>
            </a:r>
            <a:br>
              <a:rPr lang="en-US" dirty="0" smtClean="0"/>
            </a:br>
            <a:r>
              <a:rPr lang="en-US" dirty="0" smtClean="0"/>
              <a:t>Exploitation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Rowhammer Attacks on ARM</a:t>
            </a:r>
            <a:br>
              <a:rPr lang="en-US" dirty="0" smtClean="0"/>
            </a:br>
            <a:r>
              <a:rPr lang="en-US" sz="2400" dirty="0" smtClean="0">
                <a:solidFill>
                  <a:prstClr val="white"/>
                </a:solidFill>
              </a:rPr>
              <a:t>[van der Veen et al., CCS 2016]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228" y="1269402"/>
            <a:ext cx="8223545" cy="5047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Common belief was that </a:t>
            </a:r>
            <a:r>
              <a:rPr lang="en-US" sz="3200" dirty="0" err="1" smtClean="0"/>
              <a:t>rowhammer</a:t>
            </a:r>
            <a:r>
              <a:rPr lang="en-US" sz="3200" dirty="0" smtClean="0"/>
              <a:t> on ARM is not possible as the memory controller is too slow</a:t>
            </a:r>
          </a:p>
          <a:p>
            <a:r>
              <a:rPr lang="en-US" sz="3200" dirty="0" smtClean="0"/>
              <a:t>However, a study reveals that bit flips occur frequently</a:t>
            </a:r>
          </a:p>
          <a:p>
            <a:pPr lvl="1"/>
            <a:r>
              <a:rPr lang="en-US" sz="2800" dirty="0" smtClean="0"/>
              <a:t>Depending on the device bit flips from 0 to ~800,000 have been observed</a:t>
            </a:r>
          </a:p>
          <a:p>
            <a:r>
              <a:rPr lang="en-US" sz="3200" dirty="0" smtClean="0"/>
              <a:t>Exploitation leverages direct memory access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71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Direction: </a:t>
            </a:r>
            <a:br>
              <a:rPr lang="en-US" dirty="0" smtClean="0"/>
            </a:br>
            <a:r>
              <a:rPr lang="en-US" dirty="0" smtClean="0"/>
              <a:t>Software Defenses against Rowhammer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ANVIL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Aweke</a:t>
            </a:r>
            <a:r>
              <a:rPr lang="en-US" sz="2400" dirty="0" smtClean="0"/>
              <a:t> et al., ASPLOS16]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228" y="1220992"/>
            <a:ext cx="8223545" cy="50960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Protection Idea</a:t>
            </a:r>
          </a:p>
          <a:p>
            <a:pPr lvl="1"/>
            <a:r>
              <a:rPr lang="en-US" sz="2800" dirty="0" smtClean="0"/>
              <a:t>Utilize performance counters of the CPU to detect a high cache-miss rate</a:t>
            </a:r>
          </a:p>
          <a:p>
            <a:pPr lvl="1"/>
            <a:r>
              <a:rPr lang="en-US" sz="2800" dirty="0" smtClean="0"/>
              <a:t>Find and refresh victim rows to prevent bit flips</a:t>
            </a:r>
          </a:p>
          <a:p>
            <a:r>
              <a:rPr lang="en-US" sz="3200" dirty="0" smtClean="0"/>
              <a:t>Disadvantage</a:t>
            </a:r>
          </a:p>
          <a:p>
            <a:pPr lvl="1"/>
            <a:r>
              <a:rPr lang="en-US" sz="2800" dirty="0" smtClean="0"/>
              <a:t>Heuristic-based </a:t>
            </a:r>
            <a:r>
              <a:rPr lang="en-US" sz="2800" dirty="0" smtClean="0"/>
              <a:t>approach, suffers from false positives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Tests: Blacklisting Vulnerable Rows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vulnerable memory cells and disable </a:t>
            </a:r>
            <a:r>
              <a:rPr lang="en-US" dirty="0" err="1" smtClean="0"/>
              <a:t>vulnerables</a:t>
            </a:r>
            <a:r>
              <a:rPr lang="en-US" dirty="0" smtClean="0"/>
              <a:t> rows at boot-time </a:t>
            </a:r>
            <a:endParaRPr lang="en-US" dirty="0"/>
          </a:p>
        </p:txBody>
      </p:sp>
      <p:sp>
        <p:nvSpPr>
          <p:cNvPr id="5" name="Rounded Rectangle 3"/>
          <p:cNvSpPr/>
          <p:nvPr/>
        </p:nvSpPr>
        <p:spPr>
          <a:xfrm>
            <a:off x="987016" y="2647749"/>
            <a:ext cx="2224007" cy="60443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Locate Vulnerable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 Diagonal Corner Rectangle 4"/>
          <p:cNvSpPr/>
          <p:nvPr/>
        </p:nvSpPr>
        <p:spPr>
          <a:xfrm>
            <a:off x="1453901" y="3771374"/>
            <a:ext cx="1290235" cy="1363851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556575" y="3930232"/>
            <a:ext cx="1084885" cy="3332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Phy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Addr</a:t>
            </a:r>
            <a:r>
              <a:rPr lang="en-US" sz="1600" dirty="0" smtClean="0">
                <a:solidFill>
                  <a:schemeClr val="bg1"/>
                </a:solidFill>
              </a:rPr>
              <a:t>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556575" y="4263446"/>
            <a:ext cx="1084885" cy="3332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Phy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Addr</a:t>
            </a:r>
            <a:r>
              <a:rPr lang="en-US" sz="1600" dirty="0" smtClean="0">
                <a:solidFill>
                  <a:schemeClr val="bg1"/>
                </a:solidFill>
              </a:rPr>
              <a:t> 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556575" y="4596660"/>
            <a:ext cx="1084885" cy="3332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…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080004" y="5135224"/>
            <a:ext cx="203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Blacklist of vulnerable memory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06971" y="2480416"/>
            <a:ext cx="1580828" cy="33011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6425" y="267099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7389" y="267099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8353" y="2670995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9317" y="2670995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22"/>
          <p:cNvSpPr/>
          <p:nvPr/>
        </p:nvSpPr>
        <p:spPr>
          <a:xfrm>
            <a:off x="3816425" y="3010408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4157389" y="301040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24"/>
          <p:cNvSpPr/>
          <p:nvPr/>
        </p:nvSpPr>
        <p:spPr>
          <a:xfrm>
            <a:off x="4498353" y="301040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4839317" y="301040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3816425" y="3349819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4157389" y="3349818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9"/>
          <p:cNvSpPr/>
          <p:nvPr/>
        </p:nvSpPr>
        <p:spPr>
          <a:xfrm>
            <a:off x="4498353" y="334981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4839317" y="334981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3816425" y="3689230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33"/>
          <p:cNvSpPr/>
          <p:nvPr/>
        </p:nvSpPr>
        <p:spPr>
          <a:xfrm>
            <a:off x="4157389" y="3689229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34"/>
          <p:cNvSpPr/>
          <p:nvPr/>
        </p:nvSpPr>
        <p:spPr>
          <a:xfrm>
            <a:off x="4498353" y="3689228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35"/>
          <p:cNvSpPr/>
          <p:nvPr/>
        </p:nvSpPr>
        <p:spPr>
          <a:xfrm>
            <a:off x="4839317" y="3689228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37"/>
          <p:cNvSpPr/>
          <p:nvPr/>
        </p:nvSpPr>
        <p:spPr>
          <a:xfrm>
            <a:off x="3816425" y="4028641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38"/>
          <p:cNvSpPr/>
          <p:nvPr/>
        </p:nvSpPr>
        <p:spPr>
          <a:xfrm>
            <a:off x="4157389" y="4028640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9"/>
          <p:cNvSpPr/>
          <p:nvPr/>
        </p:nvSpPr>
        <p:spPr>
          <a:xfrm>
            <a:off x="4498353" y="4028639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40"/>
          <p:cNvSpPr/>
          <p:nvPr/>
        </p:nvSpPr>
        <p:spPr>
          <a:xfrm>
            <a:off x="4839317" y="4028639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42"/>
          <p:cNvSpPr/>
          <p:nvPr/>
        </p:nvSpPr>
        <p:spPr>
          <a:xfrm>
            <a:off x="3816425" y="4368052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43"/>
          <p:cNvSpPr/>
          <p:nvPr/>
        </p:nvSpPr>
        <p:spPr>
          <a:xfrm>
            <a:off x="4157389" y="4368051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44"/>
          <p:cNvSpPr/>
          <p:nvPr/>
        </p:nvSpPr>
        <p:spPr>
          <a:xfrm>
            <a:off x="4498353" y="4368050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45"/>
          <p:cNvSpPr/>
          <p:nvPr/>
        </p:nvSpPr>
        <p:spPr>
          <a:xfrm>
            <a:off x="4839317" y="4368050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47"/>
          <p:cNvSpPr/>
          <p:nvPr/>
        </p:nvSpPr>
        <p:spPr>
          <a:xfrm>
            <a:off x="3816425" y="4707463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48"/>
          <p:cNvSpPr/>
          <p:nvPr/>
        </p:nvSpPr>
        <p:spPr>
          <a:xfrm>
            <a:off x="4157389" y="4707462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49"/>
          <p:cNvSpPr/>
          <p:nvPr/>
        </p:nvSpPr>
        <p:spPr>
          <a:xfrm>
            <a:off x="4498353" y="4707461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50"/>
          <p:cNvSpPr/>
          <p:nvPr/>
        </p:nvSpPr>
        <p:spPr>
          <a:xfrm>
            <a:off x="4839317" y="4707461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57"/>
          <p:cNvSpPr/>
          <p:nvPr/>
        </p:nvSpPr>
        <p:spPr>
          <a:xfrm>
            <a:off x="3816425" y="5386282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58"/>
          <p:cNvSpPr/>
          <p:nvPr/>
        </p:nvSpPr>
        <p:spPr>
          <a:xfrm>
            <a:off x="4157389" y="5386281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59"/>
          <p:cNvSpPr/>
          <p:nvPr/>
        </p:nvSpPr>
        <p:spPr>
          <a:xfrm>
            <a:off x="4498353" y="5386280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60"/>
          <p:cNvSpPr/>
          <p:nvPr/>
        </p:nvSpPr>
        <p:spPr>
          <a:xfrm>
            <a:off x="4839317" y="5386280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Curved Connector 63"/>
          <p:cNvCxnSpPr>
            <a:endCxn id="18" idx="1"/>
          </p:cNvCxnSpPr>
          <p:nvPr/>
        </p:nvCxnSpPr>
        <p:spPr>
          <a:xfrm flipV="1">
            <a:off x="2641460" y="3149892"/>
            <a:ext cx="1515929" cy="946948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64"/>
          <p:cNvCxnSpPr>
            <a:stCxn id="8" idx="3"/>
            <a:endCxn id="35" idx="2"/>
          </p:cNvCxnSpPr>
          <p:nvPr/>
        </p:nvCxnSpPr>
        <p:spPr>
          <a:xfrm>
            <a:off x="2641460" y="4430053"/>
            <a:ext cx="2027375" cy="216966"/>
          </a:xfrm>
          <a:prstGeom prst="curvedConnector4">
            <a:avLst>
              <a:gd name="adj1" fmla="val 45795"/>
              <a:gd name="adj2" fmla="val 20536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68"/>
          <p:cNvCxnSpPr>
            <a:stCxn id="9" idx="3"/>
            <a:endCxn id="41" idx="1"/>
          </p:cNvCxnSpPr>
          <p:nvPr/>
        </p:nvCxnSpPr>
        <p:spPr>
          <a:xfrm>
            <a:off x="2641460" y="4763267"/>
            <a:ext cx="1174965" cy="762500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72"/>
          <p:cNvSpPr txBox="1"/>
          <p:nvPr/>
        </p:nvSpPr>
        <p:spPr>
          <a:xfrm rot="5400000">
            <a:off x="4280525" y="4894797"/>
            <a:ext cx="66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9" name="TextBox 73"/>
          <p:cNvSpPr txBox="1"/>
          <p:nvPr/>
        </p:nvSpPr>
        <p:spPr>
          <a:xfrm>
            <a:off x="3478372" y="2108597"/>
            <a:ext cx="203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 Memory</a:t>
            </a:r>
            <a:endParaRPr lang="en-US" dirty="0"/>
          </a:p>
        </p:txBody>
      </p:sp>
      <p:sp>
        <p:nvSpPr>
          <p:cNvPr id="50" name="Rectangle 74"/>
          <p:cNvSpPr/>
          <p:nvPr/>
        </p:nvSpPr>
        <p:spPr>
          <a:xfrm>
            <a:off x="6079181" y="2480416"/>
            <a:ext cx="1564358" cy="33011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75"/>
          <p:cNvSpPr txBox="1"/>
          <p:nvPr/>
        </p:nvSpPr>
        <p:spPr>
          <a:xfrm>
            <a:off x="5842346" y="2108597"/>
            <a:ext cx="203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52" name="Rounded Rectangle 76"/>
          <p:cNvSpPr/>
          <p:nvPr/>
        </p:nvSpPr>
        <p:spPr>
          <a:xfrm>
            <a:off x="6168942" y="5017424"/>
            <a:ext cx="1384836" cy="5811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Modified Bootloader</a:t>
            </a:r>
          </a:p>
        </p:txBody>
      </p:sp>
      <p:sp>
        <p:nvSpPr>
          <p:cNvPr id="53" name="Round Diagonal Corner Rectangle 77"/>
          <p:cNvSpPr/>
          <p:nvPr/>
        </p:nvSpPr>
        <p:spPr>
          <a:xfrm>
            <a:off x="6216242" y="3628786"/>
            <a:ext cx="1290235" cy="1018234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Available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78"/>
          <p:cNvSpPr/>
          <p:nvPr/>
        </p:nvSpPr>
        <p:spPr>
          <a:xfrm>
            <a:off x="6168942" y="2638543"/>
            <a:ext cx="1384836" cy="5811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 Allocator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86"/>
          <p:cNvCxnSpPr>
            <a:stCxn id="52" idx="0"/>
            <a:endCxn id="53" idx="1"/>
          </p:cNvCxnSpPr>
          <p:nvPr/>
        </p:nvCxnSpPr>
        <p:spPr>
          <a:xfrm flipV="1">
            <a:off x="6861360" y="4647020"/>
            <a:ext cx="0" cy="3704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88"/>
          <p:cNvCxnSpPr>
            <a:stCxn id="54" idx="2"/>
            <a:endCxn id="53" idx="3"/>
          </p:cNvCxnSpPr>
          <p:nvPr/>
        </p:nvCxnSpPr>
        <p:spPr>
          <a:xfrm>
            <a:off x="6861360" y="3219740"/>
            <a:ext cx="0" cy="4090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91"/>
          <p:cNvCxnSpPr>
            <a:stCxn id="53" idx="2"/>
            <a:endCxn id="16" idx="3"/>
          </p:cNvCxnSpPr>
          <p:nvPr/>
        </p:nvCxnSpPr>
        <p:spPr>
          <a:xfrm rot="10800000">
            <a:off x="5180282" y="2810481"/>
            <a:ext cx="1035961" cy="1327423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94"/>
          <p:cNvCxnSpPr>
            <a:stCxn id="53" idx="2"/>
            <a:endCxn id="24" idx="3"/>
          </p:cNvCxnSpPr>
          <p:nvPr/>
        </p:nvCxnSpPr>
        <p:spPr>
          <a:xfrm rot="10800000">
            <a:off x="5180282" y="3489303"/>
            <a:ext cx="1035961" cy="64860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97"/>
          <p:cNvCxnSpPr>
            <a:stCxn id="53" idx="2"/>
            <a:endCxn id="28" idx="3"/>
          </p:cNvCxnSpPr>
          <p:nvPr/>
        </p:nvCxnSpPr>
        <p:spPr>
          <a:xfrm rot="10800000">
            <a:off x="5180282" y="3828713"/>
            <a:ext cx="1035961" cy="30919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100"/>
          <p:cNvCxnSpPr>
            <a:stCxn id="53" idx="2"/>
            <a:endCxn id="32" idx="3"/>
          </p:cNvCxnSpPr>
          <p:nvPr/>
        </p:nvCxnSpPr>
        <p:spPr>
          <a:xfrm rot="10800000" flipV="1">
            <a:off x="5180282" y="4137902"/>
            <a:ext cx="1035961" cy="3022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103"/>
          <p:cNvCxnSpPr>
            <a:stCxn id="53" idx="2"/>
            <a:endCxn id="36" idx="3"/>
          </p:cNvCxnSpPr>
          <p:nvPr/>
        </p:nvCxnSpPr>
        <p:spPr>
          <a:xfrm rot="10800000" flipV="1">
            <a:off x="5180282" y="4137903"/>
            <a:ext cx="1035961" cy="36963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106"/>
          <p:cNvCxnSpPr>
            <a:stCxn id="53" idx="2"/>
            <a:endCxn id="40" idx="3"/>
          </p:cNvCxnSpPr>
          <p:nvPr/>
        </p:nvCxnSpPr>
        <p:spPr>
          <a:xfrm rot="10800000" flipV="1">
            <a:off x="5180282" y="4137902"/>
            <a:ext cx="1035961" cy="70904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109"/>
          <p:cNvCxnSpPr>
            <a:stCxn id="53" idx="2"/>
            <a:endCxn id="44" idx="3"/>
          </p:cNvCxnSpPr>
          <p:nvPr/>
        </p:nvCxnSpPr>
        <p:spPr>
          <a:xfrm rot="10800000" flipV="1">
            <a:off x="5180282" y="4137903"/>
            <a:ext cx="1035961" cy="138786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112"/>
          <p:cNvCxnSpPr>
            <a:stCxn id="53" idx="2"/>
            <a:endCxn id="20" idx="3"/>
          </p:cNvCxnSpPr>
          <p:nvPr/>
        </p:nvCxnSpPr>
        <p:spPr>
          <a:xfrm rot="10800000">
            <a:off x="5180282" y="3149891"/>
            <a:ext cx="1035961" cy="98801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115"/>
          <p:cNvSpPr txBox="1"/>
          <p:nvPr/>
        </p:nvSpPr>
        <p:spPr>
          <a:xfrm>
            <a:off x="4998421" y="2923805"/>
            <a:ext cx="35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67" name="TextBox 120"/>
          <p:cNvSpPr txBox="1"/>
          <p:nvPr/>
        </p:nvSpPr>
        <p:spPr>
          <a:xfrm>
            <a:off x="4996722" y="4276701"/>
            <a:ext cx="35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68" name="TextBox 121"/>
          <p:cNvSpPr txBox="1"/>
          <p:nvPr/>
        </p:nvSpPr>
        <p:spPr>
          <a:xfrm>
            <a:off x="4993492" y="5296575"/>
            <a:ext cx="35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69" name="TextBox 122"/>
          <p:cNvSpPr txBox="1"/>
          <p:nvPr/>
        </p:nvSpPr>
        <p:spPr>
          <a:xfrm>
            <a:off x="1080004" y="2108597"/>
            <a:ext cx="203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Offline Analysis</a:t>
            </a:r>
            <a:endParaRPr lang="en-US" dirty="0"/>
          </a:p>
        </p:txBody>
      </p:sp>
      <p:sp>
        <p:nvSpPr>
          <p:cNvPr id="70" name="Oval 123"/>
          <p:cNvSpPr/>
          <p:nvPr/>
        </p:nvSpPr>
        <p:spPr>
          <a:xfrm>
            <a:off x="1748563" y="3359917"/>
            <a:ext cx="274320" cy="2743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Oval 124"/>
          <p:cNvSpPr/>
          <p:nvPr/>
        </p:nvSpPr>
        <p:spPr>
          <a:xfrm>
            <a:off x="1666902" y="5758240"/>
            <a:ext cx="274320" cy="2743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Oval 125"/>
          <p:cNvSpPr/>
          <p:nvPr/>
        </p:nvSpPr>
        <p:spPr>
          <a:xfrm>
            <a:off x="6961036" y="4707461"/>
            <a:ext cx="274320" cy="2743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Oval 146"/>
          <p:cNvSpPr/>
          <p:nvPr/>
        </p:nvSpPr>
        <p:spPr>
          <a:xfrm>
            <a:off x="6961036" y="3304201"/>
            <a:ext cx="274320" cy="2743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8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98" y="2923805"/>
            <a:ext cx="463595" cy="4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20" y="4276573"/>
            <a:ext cx="463595" cy="4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44" y="5294644"/>
            <a:ext cx="463595" cy="4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Arrow Connector 10"/>
          <p:cNvCxnSpPr>
            <a:stCxn id="5" idx="2"/>
            <a:endCxn id="6" idx="3"/>
          </p:cNvCxnSpPr>
          <p:nvPr/>
        </p:nvCxnSpPr>
        <p:spPr>
          <a:xfrm flipH="1">
            <a:off x="2099019" y="3252183"/>
            <a:ext cx="1" cy="519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10" idx="2"/>
            <a:endCxn id="52" idx="2"/>
          </p:cNvCxnSpPr>
          <p:nvPr/>
        </p:nvCxnSpPr>
        <p:spPr>
          <a:xfrm rot="5400000" flipH="1" flipV="1">
            <a:off x="4388721" y="3308916"/>
            <a:ext cx="182934" cy="4762343"/>
          </a:xfrm>
          <a:prstGeom prst="bentConnector3">
            <a:avLst>
              <a:gd name="adj1" fmla="val -12496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4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/>
      <p:bldP spid="50" grpId="0" animBg="1"/>
      <p:bldP spid="51" grpId="0"/>
      <p:bldP spid="52" grpId="0" animBg="1"/>
      <p:bldP spid="53" grpId="0" animBg="1"/>
      <p:bldP spid="54" grpId="0" animBg="1"/>
      <p:bldP spid="66" grpId="0"/>
      <p:bldP spid="67" grpId="0"/>
      <p:bldP spid="68" grpId="0"/>
      <p:bldP spid="70" grpId="0" animBg="1"/>
      <p:bldP spid="71" grpId="0" animBg="1"/>
      <p:bldP spid="72" grpId="0" animBg="1"/>
      <p:bldP spid="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Blacklisting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228" y="1371600"/>
            <a:ext cx="8223545" cy="4945396"/>
          </a:xfrm>
        </p:spPr>
        <p:txBody>
          <a:bodyPr/>
          <a:lstStyle/>
          <a:p>
            <a:r>
              <a:rPr lang="en-US" sz="3600" dirty="0" smtClean="0"/>
              <a:t>Coverage</a:t>
            </a:r>
          </a:p>
          <a:p>
            <a:r>
              <a:rPr lang="en-US" sz="3600" dirty="0" smtClean="0"/>
              <a:t>Precision of </a:t>
            </a:r>
            <a:r>
              <a:rPr lang="en-US" sz="3600" dirty="0" err="1" smtClean="0"/>
              <a:t>rowhammer</a:t>
            </a:r>
            <a:r>
              <a:rPr lang="en-US" sz="3600" dirty="0" smtClean="0"/>
              <a:t> testing tool</a:t>
            </a:r>
          </a:p>
          <a:p>
            <a:r>
              <a:rPr lang="en-US" sz="3600" dirty="0" smtClean="0"/>
              <a:t>Memory overhead for other systems than our test systems unclear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40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354" y="2395126"/>
            <a:ext cx="8784976" cy="1941342"/>
          </a:xfrm>
        </p:spPr>
        <p:txBody>
          <a:bodyPr/>
          <a:lstStyle/>
          <a:p>
            <a:r>
              <a:rPr lang="en-US" dirty="0" err="1" smtClean="0"/>
              <a:t>CAn’t</a:t>
            </a:r>
            <a:r>
              <a:rPr lang="en-US" dirty="0" smtClean="0"/>
              <a:t> Touch This: Software-only Mitigation against Rowhammer Attacks targeting Kernel Memory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Ferdinand Brasser, Lucas Davi, David Gens, Christopher Liebchen, Ahmad-Reza Sadeghi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USENIX Security 2017</a:t>
            </a:r>
            <a:br>
              <a:rPr lang="en-US" sz="2800" dirty="0" smtClean="0"/>
            </a:br>
            <a:r>
              <a:rPr lang="en-US" sz="2800" dirty="0" smtClean="0"/>
              <a:t>(to appear)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8129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on CATT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security domains </a:t>
            </a:r>
            <a:r>
              <a:rPr lang="en-US" i="1" dirty="0" smtClean="0"/>
              <a:t>physically</a:t>
            </a:r>
          </a:p>
          <a:p>
            <a:pPr lvl="1"/>
            <a:r>
              <a:rPr lang="en-US" dirty="0" smtClean="0"/>
              <a:t>Attacker can still flip bits</a:t>
            </a:r>
          </a:p>
          <a:p>
            <a:pPr lvl="1"/>
            <a:r>
              <a:rPr lang="en-US" dirty="0" smtClean="0"/>
              <a:t>But only within her security domain</a:t>
            </a: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876796" y="2891492"/>
            <a:ext cx="1580828" cy="33011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986250" y="3082073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1327214" y="3082072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1668178" y="3082071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2009142" y="3082071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986250" y="3421484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23"/>
          <p:cNvSpPr/>
          <p:nvPr/>
        </p:nvSpPr>
        <p:spPr>
          <a:xfrm>
            <a:off x="1327214" y="3421483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24"/>
          <p:cNvSpPr/>
          <p:nvPr/>
        </p:nvSpPr>
        <p:spPr>
          <a:xfrm>
            <a:off x="1668178" y="3421482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25"/>
          <p:cNvSpPr/>
          <p:nvPr/>
        </p:nvSpPr>
        <p:spPr>
          <a:xfrm>
            <a:off x="2009142" y="3421482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986250" y="3760895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28"/>
          <p:cNvSpPr/>
          <p:nvPr/>
        </p:nvSpPr>
        <p:spPr>
          <a:xfrm>
            <a:off x="1327214" y="3760894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29"/>
          <p:cNvSpPr/>
          <p:nvPr/>
        </p:nvSpPr>
        <p:spPr>
          <a:xfrm>
            <a:off x="1668178" y="3760893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30"/>
          <p:cNvSpPr/>
          <p:nvPr/>
        </p:nvSpPr>
        <p:spPr>
          <a:xfrm>
            <a:off x="2009142" y="3760893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32"/>
          <p:cNvSpPr/>
          <p:nvPr/>
        </p:nvSpPr>
        <p:spPr>
          <a:xfrm>
            <a:off x="986250" y="410030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33"/>
          <p:cNvSpPr/>
          <p:nvPr/>
        </p:nvSpPr>
        <p:spPr>
          <a:xfrm>
            <a:off x="1327214" y="4100305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34"/>
          <p:cNvSpPr/>
          <p:nvPr/>
        </p:nvSpPr>
        <p:spPr>
          <a:xfrm>
            <a:off x="1668178" y="4100304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35"/>
          <p:cNvSpPr/>
          <p:nvPr/>
        </p:nvSpPr>
        <p:spPr>
          <a:xfrm>
            <a:off x="2009142" y="4100304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37"/>
          <p:cNvSpPr/>
          <p:nvPr/>
        </p:nvSpPr>
        <p:spPr>
          <a:xfrm>
            <a:off x="986250" y="443971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8"/>
          <p:cNvSpPr/>
          <p:nvPr/>
        </p:nvSpPr>
        <p:spPr>
          <a:xfrm>
            <a:off x="1327214" y="443971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39"/>
          <p:cNvSpPr/>
          <p:nvPr/>
        </p:nvSpPr>
        <p:spPr>
          <a:xfrm>
            <a:off x="1668178" y="4439715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40"/>
          <p:cNvSpPr/>
          <p:nvPr/>
        </p:nvSpPr>
        <p:spPr>
          <a:xfrm>
            <a:off x="2009142" y="4439715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42"/>
          <p:cNvSpPr/>
          <p:nvPr/>
        </p:nvSpPr>
        <p:spPr>
          <a:xfrm>
            <a:off x="986250" y="4779128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43"/>
          <p:cNvSpPr/>
          <p:nvPr/>
        </p:nvSpPr>
        <p:spPr>
          <a:xfrm>
            <a:off x="1327214" y="477912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44"/>
          <p:cNvSpPr/>
          <p:nvPr/>
        </p:nvSpPr>
        <p:spPr>
          <a:xfrm>
            <a:off x="1668178" y="477912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45"/>
          <p:cNvSpPr/>
          <p:nvPr/>
        </p:nvSpPr>
        <p:spPr>
          <a:xfrm>
            <a:off x="2009142" y="477912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47"/>
          <p:cNvSpPr/>
          <p:nvPr/>
        </p:nvSpPr>
        <p:spPr>
          <a:xfrm>
            <a:off x="986250" y="5118539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48"/>
          <p:cNvSpPr/>
          <p:nvPr/>
        </p:nvSpPr>
        <p:spPr>
          <a:xfrm>
            <a:off x="1327214" y="5118538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49"/>
          <p:cNvSpPr/>
          <p:nvPr/>
        </p:nvSpPr>
        <p:spPr>
          <a:xfrm>
            <a:off x="1668178" y="511853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50"/>
          <p:cNvSpPr/>
          <p:nvPr/>
        </p:nvSpPr>
        <p:spPr>
          <a:xfrm>
            <a:off x="2009142" y="511853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57"/>
          <p:cNvSpPr/>
          <p:nvPr/>
        </p:nvSpPr>
        <p:spPr>
          <a:xfrm>
            <a:off x="986250" y="5797358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58"/>
          <p:cNvSpPr/>
          <p:nvPr/>
        </p:nvSpPr>
        <p:spPr>
          <a:xfrm>
            <a:off x="1327214" y="5797357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59"/>
          <p:cNvSpPr/>
          <p:nvPr/>
        </p:nvSpPr>
        <p:spPr>
          <a:xfrm>
            <a:off x="1668178" y="579735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60"/>
          <p:cNvSpPr/>
          <p:nvPr/>
        </p:nvSpPr>
        <p:spPr>
          <a:xfrm>
            <a:off x="2009142" y="5797356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72"/>
          <p:cNvSpPr txBox="1"/>
          <p:nvPr/>
        </p:nvSpPr>
        <p:spPr>
          <a:xfrm rot="5400000">
            <a:off x="1430536" y="5373289"/>
            <a:ext cx="66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sp>
        <p:nvSpPr>
          <p:cNvPr id="40" name="TextBox 73"/>
          <p:cNvSpPr txBox="1"/>
          <p:nvPr/>
        </p:nvSpPr>
        <p:spPr>
          <a:xfrm>
            <a:off x="648197" y="2519673"/>
            <a:ext cx="203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Physical Memory</a:t>
            </a:r>
          </a:p>
        </p:txBody>
      </p:sp>
      <p:sp>
        <p:nvSpPr>
          <p:cNvPr id="41" name="Rectangle 74"/>
          <p:cNvSpPr/>
          <p:nvPr/>
        </p:nvSpPr>
        <p:spPr>
          <a:xfrm>
            <a:off x="3275704" y="2856155"/>
            <a:ext cx="4610622" cy="33718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 Diagonal Corner Rectangle 77"/>
          <p:cNvSpPr/>
          <p:nvPr/>
        </p:nvSpPr>
        <p:spPr>
          <a:xfrm>
            <a:off x="3480807" y="3932207"/>
            <a:ext cx="1290235" cy="1018234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 of Available Memory</a:t>
            </a:r>
          </a:p>
        </p:txBody>
      </p:sp>
      <p:sp>
        <p:nvSpPr>
          <p:cNvPr id="53" name="TextBox 237"/>
          <p:cNvSpPr txBox="1"/>
          <p:nvPr/>
        </p:nvSpPr>
        <p:spPr>
          <a:xfrm>
            <a:off x="3325205" y="2519673"/>
            <a:ext cx="418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55" name="Round Diagonal Corner Rectangle 76"/>
          <p:cNvSpPr/>
          <p:nvPr/>
        </p:nvSpPr>
        <p:spPr>
          <a:xfrm>
            <a:off x="3382039" y="5411280"/>
            <a:ext cx="1900574" cy="66504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Security Domain Memory Tracking</a:t>
            </a:r>
          </a:p>
        </p:txBody>
      </p:sp>
      <p:cxnSp>
        <p:nvCxnSpPr>
          <p:cNvPr id="56" name="Elbow Connector 61"/>
          <p:cNvCxnSpPr/>
          <p:nvPr/>
        </p:nvCxnSpPr>
        <p:spPr>
          <a:xfrm rot="5400000">
            <a:off x="5494189" y="4972695"/>
            <a:ext cx="12700" cy="2194560"/>
          </a:xfrm>
          <a:prstGeom prst="bentConnector3">
            <a:avLst>
              <a:gd name="adj1" fmla="val 255127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78"/>
          <p:cNvSpPr/>
          <p:nvPr/>
        </p:nvSpPr>
        <p:spPr>
          <a:xfrm>
            <a:off x="5374799" y="2965834"/>
            <a:ext cx="2446040" cy="311049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CATT Memory Allocator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177"/>
          <p:cNvSpPr/>
          <p:nvPr/>
        </p:nvSpPr>
        <p:spPr>
          <a:xfrm>
            <a:off x="5809982" y="3729171"/>
            <a:ext cx="1804271" cy="9647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Security Domain </a:t>
            </a:r>
            <a:r>
              <a:rPr lang="en-US" sz="16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Memory Handler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user-mode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9" name="Rounded Rectangle 179"/>
          <p:cNvSpPr/>
          <p:nvPr/>
        </p:nvSpPr>
        <p:spPr>
          <a:xfrm>
            <a:off x="5812792" y="4829909"/>
            <a:ext cx="1846131" cy="9647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Security Domain </a:t>
            </a:r>
            <a:r>
              <a:rPr lang="en-US" sz="1600" b="1" dirty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Memory Handler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>
                <a:solidFill>
                  <a:schemeClr val="bg1"/>
                </a:solidFill>
              </a:rPr>
              <a:t>kernel-mode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60" name="Elbow Connector 203"/>
          <p:cNvCxnSpPr>
            <a:stCxn id="59" idx="1"/>
            <a:endCxn id="42" idx="1"/>
          </p:cNvCxnSpPr>
          <p:nvPr/>
        </p:nvCxnSpPr>
        <p:spPr>
          <a:xfrm rot="10800000">
            <a:off x="4125926" y="4950441"/>
            <a:ext cx="1686867" cy="36182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231"/>
          <p:cNvCxnSpPr>
            <a:stCxn id="58" idx="1"/>
            <a:endCxn id="42" idx="0"/>
          </p:cNvCxnSpPr>
          <p:nvPr/>
        </p:nvCxnSpPr>
        <p:spPr>
          <a:xfrm rot="10800000" flipV="1">
            <a:off x="4771042" y="4211528"/>
            <a:ext cx="1038940" cy="22979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235"/>
          <p:cNvSpPr/>
          <p:nvPr/>
        </p:nvSpPr>
        <p:spPr>
          <a:xfrm>
            <a:off x="5587412" y="4068582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236"/>
          <p:cNvSpPr/>
          <p:nvPr/>
        </p:nvSpPr>
        <p:spPr>
          <a:xfrm>
            <a:off x="5587412" y="5169320"/>
            <a:ext cx="340964" cy="278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9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07" y="4684126"/>
            <a:ext cx="463595" cy="4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4" y="5696695"/>
            <a:ext cx="463595" cy="4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User-mode-red"/>
          <p:cNvGrpSpPr/>
          <p:nvPr/>
        </p:nvGrpSpPr>
        <p:grpSpPr>
          <a:xfrm>
            <a:off x="988360" y="3086978"/>
            <a:ext cx="1363856" cy="618382"/>
            <a:chOff x="3209885" y="2224242"/>
            <a:chExt cx="1363856" cy="618382"/>
          </a:xfrm>
        </p:grpSpPr>
        <p:sp>
          <p:nvSpPr>
            <p:cNvPr id="66" name="Rectangle 12"/>
            <p:cNvSpPr/>
            <p:nvPr/>
          </p:nvSpPr>
          <p:spPr>
            <a:xfrm>
              <a:off x="3209885" y="2224244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Rectangle 13"/>
            <p:cNvSpPr/>
            <p:nvPr/>
          </p:nvSpPr>
          <p:spPr>
            <a:xfrm>
              <a:off x="3550849" y="2224243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Rectangle 14"/>
            <p:cNvSpPr/>
            <p:nvPr/>
          </p:nvSpPr>
          <p:spPr>
            <a:xfrm>
              <a:off x="3891813" y="2224242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Rectangle 15"/>
            <p:cNvSpPr/>
            <p:nvPr/>
          </p:nvSpPr>
          <p:spPr>
            <a:xfrm>
              <a:off x="4232777" y="2224242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Rectangle 22"/>
            <p:cNvSpPr/>
            <p:nvPr/>
          </p:nvSpPr>
          <p:spPr>
            <a:xfrm>
              <a:off x="3209885" y="2563655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Rectangle 23"/>
            <p:cNvSpPr/>
            <p:nvPr/>
          </p:nvSpPr>
          <p:spPr>
            <a:xfrm>
              <a:off x="3550849" y="2563654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Rectangle 24"/>
            <p:cNvSpPr/>
            <p:nvPr/>
          </p:nvSpPr>
          <p:spPr>
            <a:xfrm>
              <a:off x="3891813" y="2563653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ectangle 25"/>
            <p:cNvSpPr/>
            <p:nvPr/>
          </p:nvSpPr>
          <p:spPr>
            <a:xfrm>
              <a:off x="4232777" y="2563653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kernel-mode-red"/>
          <p:cNvGrpSpPr/>
          <p:nvPr/>
        </p:nvGrpSpPr>
        <p:grpSpPr>
          <a:xfrm>
            <a:off x="985282" y="4100302"/>
            <a:ext cx="1363856" cy="618382"/>
            <a:chOff x="3209885" y="2224242"/>
            <a:chExt cx="1363856" cy="618382"/>
          </a:xfrm>
        </p:grpSpPr>
        <p:sp>
          <p:nvSpPr>
            <p:cNvPr id="76" name="Rectangle 12"/>
            <p:cNvSpPr/>
            <p:nvPr/>
          </p:nvSpPr>
          <p:spPr>
            <a:xfrm>
              <a:off x="3209885" y="2224244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Rectangle 13"/>
            <p:cNvSpPr/>
            <p:nvPr/>
          </p:nvSpPr>
          <p:spPr>
            <a:xfrm>
              <a:off x="3550849" y="2224243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14"/>
            <p:cNvSpPr/>
            <p:nvPr/>
          </p:nvSpPr>
          <p:spPr>
            <a:xfrm>
              <a:off x="3891813" y="2224242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15"/>
            <p:cNvSpPr/>
            <p:nvPr/>
          </p:nvSpPr>
          <p:spPr>
            <a:xfrm>
              <a:off x="4232777" y="2224242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Rectangle 22"/>
            <p:cNvSpPr/>
            <p:nvPr/>
          </p:nvSpPr>
          <p:spPr>
            <a:xfrm>
              <a:off x="3209885" y="2563655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23"/>
            <p:cNvSpPr/>
            <p:nvPr/>
          </p:nvSpPr>
          <p:spPr>
            <a:xfrm>
              <a:off x="3550849" y="2563654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24"/>
            <p:cNvSpPr/>
            <p:nvPr/>
          </p:nvSpPr>
          <p:spPr>
            <a:xfrm>
              <a:off x="3891813" y="2563653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Rectangle 25"/>
            <p:cNvSpPr/>
            <p:nvPr/>
          </p:nvSpPr>
          <p:spPr>
            <a:xfrm>
              <a:off x="4232777" y="2563653"/>
              <a:ext cx="340964" cy="2789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8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52" y="3329168"/>
            <a:ext cx="463595" cy="4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Curved Connector 112"/>
          <p:cNvCxnSpPr>
            <a:stCxn id="42" idx="2"/>
            <a:endCxn id="88" idx="3"/>
          </p:cNvCxnSpPr>
          <p:nvPr/>
        </p:nvCxnSpPr>
        <p:spPr>
          <a:xfrm rot="10800000">
            <a:off x="2536187" y="3886028"/>
            <a:ext cx="944621" cy="55529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15"/>
          <p:cNvSpPr txBox="1"/>
          <p:nvPr/>
        </p:nvSpPr>
        <p:spPr>
          <a:xfrm>
            <a:off x="2182145" y="3655195"/>
            <a:ext cx="35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2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2" grpId="0" animBg="1"/>
      <p:bldP spid="63" grpId="0" animBg="1"/>
      <p:bldP spid="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52565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Mapping physical pages to domains</a:t>
            </a:r>
          </a:p>
          <a:p>
            <a:pPr lvl="1"/>
            <a:r>
              <a:rPr lang="en-US" sz="2800" dirty="0" smtClean="0"/>
              <a:t>Exploit existing meta-data fields (</a:t>
            </a:r>
            <a:r>
              <a:rPr lang="en-US" sz="2800" dirty="0" err="1" smtClean="0">
                <a:latin typeface="Consolas" panose="020B0609020204030204" pitchFamily="49" charset="0"/>
              </a:rPr>
              <a:t>struct</a:t>
            </a:r>
            <a:r>
              <a:rPr lang="en-US" sz="2800" dirty="0" smtClean="0">
                <a:latin typeface="Consolas" panose="020B0609020204030204" pitchFamily="49" charset="0"/>
              </a:rPr>
              <a:t> page</a:t>
            </a:r>
            <a:r>
              <a:rPr lang="en-US" sz="2800" dirty="0" smtClean="0"/>
              <a:t>)</a:t>
            </a:r>
          </a:p>
          <a:p>
            <a:r>
              <a:rPr lang="en-US" sz="3200" dirty="0" smtClean="0"/>
              <a:t>Tracking security domains</a:t>
            </a:r>
          </a:p>
          <a:p>
            <a:pPr lvl="1"/>
            <a:r>
              <a:rPr lang="en-US" sz="2800" dirty="0" smtClean="0"/>
              <a:t>Leverage call site information upon memory allocation to distinguish kernel and user-mode requests</a:t>
            </a:r>
          </a:p>
          <a:p>
            <a:pPr lvl="1"/>
            <a:r>
              <a:rPr lang="en-US" sz="2800" dirty="0" smtClean="0"/>
              <a:t>Reset security domain upon memory deallocation</a:t>
            </a:r>
          </a:p>
          <a:p>
            <a:r>
              <a:rPr lang="en-US" sz="3200" dirty="0" smtClean="0"/>
              <a:t>Modifying the physical page allocator</a:t>
            </a:r>
          </a:p>
          <a:p>
            <a:pPr lvl="1"/>
            <a:r>
              <a:rPr lang="en-US" sz="2800" dirty="0" smtClean="0"/>
              <a:t>Implement partitioning policy to satisfy CATT rules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8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Evaluation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We developed a prototype for the Linux kernel (v4.6)</a:t>
            </a:r>
          </a:p>
          <a:p>
            <a:pPr lvl="1"/>
            <a:r>
              <a:rPr lang="en-US" dirty="0" smtClean="0"/>
              <a:t>Patches the physical memory allocator</a:t>
            </a:r>
          </a:p>
          <a:p>
            <a:pPr lvl="1"/>
            <a:r>
              <a:rPr lang="en-US" dirty="0" smtClean="0"/>
              <a:t>Adds a dedicated „kernel“ memory zone</a:t>
            </a:r>
          </a:p>
          <a:p>
            <a:pPr lvl="1"/>
            <a:r>
              <a:rPr lang="en-US" dirty="0" err="1" smtClean="0"/>
              <a:t>Complelety</a:t>
            </a:r>
            <a:r>
              <a:rPr lang="en-US" dirty="0" smtClean="0"/>
              <a:t> transparent to applications</a:t>
            </a:r>
          </a:p>
          <a:p>
            <a:r>
              <a:rPr lang="en-US" dirty="0" smtClean="0"/>
              <a:t>Tested against the Rowhammer kernel exploit by </a:t>
            </a:r>
            <a:r>
              <a:rPr lang="en-US" dirty="0" err="1" smtClean="0"/>
              <a:t>Dullien</a:t>
            </a:r>
            <a:r>
              <a:rPr lang="en-US" dirty="0" smtClean="0"/>
              <a:t> and </a:t>
            </a:r>
            <a:r>
              <a:rPr lang="en-US" dirty="0" err="1" smtClean="0"/>
              <a:t>Seaborn</a:t>
            </a:r>
            <a:endParaRPr lang="en-US" dirty="0" smtClean="0"/>
          </a:p>
          <a:p>
            <a:pPr lvl="1"/>
            <a:r>
              <a:rPr lang="en-US" dirty="0" smtClean="0"/>
              <a:t>Without our patch: </a:t>
            </a:r>
            <a:r>
              <a:rPr lang="en-US" dirty="0" err="1" smtClean="0"/>
              <a:t>sucess</a:t>
            </a:r>
            <a:r>
              <a:rPr lang="en-US" dirty="0" smtClean="0"/>
              <a:t> within minutes</a:t>
            </a:r>
          </a:p>
          <a:p>
            <a:pPr lvl="1"/>
            <a:r>
              <a:rPr lang="en-US" dirty="0" smtClean="0"/>
              <a:t>With our patch: ran 48+ hours without success</a:t>
            </a:r>
          </a:p>
          <a:p>
            <a:r>
              <a:rPr lang="en-US" dirty="0" smtClean="0"/>
              <a:t>Performance impact is negligible (SPEC 0%, </a:t>
            </a:r>
            <a:r>
              <a:rPr lang="en-US" dirty="0" err="1" smtClean="0"/>
              <a:t>Phoronix</a:t>
            </a:r>
            <a:r>
              <a:rPr lang="en-US" dirty="0" smtClean="0"/>
              <a:t> 0.27%,LMBench 0.11%)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corruption attacks are still a predominant attack vector</a:t>
            </a:r>
          </a:p>
          <a:p>
            <a:pPr lvl="1"/>
            <a:r>
              <a:rPr lang="en-US" dirty="0" smtClean="0"/>
              <a:t>Continuous arms race between attacks and defenses</a:t>
            </a:r>
          </a:p>
          <a:p>
            <a:r>
              <a:rPr lang="en-US" dirty="0" smtClean="0"/>
              <a:t>Hardware reliability issues lead to severe security consequences</a:t>
            </a:r>
          </a:p>
          <a:p>
            <a:pPr lvl="1"/>
            <a:r>
              <a:rPr lang="en-US" dirty="0" smtClean="0"/>
              <a:t>Rowhammer attacks violate memory integrity without requiring vulnerabilities in the software</a:t>
            </a:r>
          </a:p>
          <a:p>
            <a:r>
              <a:rPr lang="en-US" dirty="0" smtClean="0"/>
              <a:t>Good news: Promising research results</a:t>
            </a:r>
          </a:p>
          <a:p>
            <a:pPr lvl="1"/>
            <a:r>
              <a:rPr lang="en-US" dirty="0" smtClean="0"/>
              <a:t>CFI, ASLR, CPI, DFI make software exploitation significantly  harder</a:t>
            </a:r>
          </a:p>
          <a:p>
            <a:pPr lvl="1"/>
            <a:r>
              <a:rPr lang="en-US" dirty="0" smtClean="0"/>
              <a:t>First software-based defenses against </a:t>
            </a:r>
            <a:r>
              <a:rPr lang="en-US" dirty="0" err="1" smtClean="0"/>
              <a:t>rowhammer</a:t>
            </a:r>
            <a:r>
              <a:rPr lang="en-US" dirty="0" smtClean="0"/>
              <a:t> have been proposed to protect legacy systems</a:t>
            </a:r>
          </a:p>
        </p:txBody>
      </p:sp>
    </p:spTree>
    <p:extLst>
      <p:ext uri="{BB962C8B-B14F-4D97-AF65-F5344CB8AC3E}">
        <p14:creationId xmlns:p14="http://schemas.microsoft.com/office/powerpoint/2010/main" val="22328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cxnSp>
        <p:nvCxnSpPr>
          <p:cNvPr id="5" name="Gerade Verbindung 5"/>
          <p:cNvCxnSpPr>
            <a:stCxn id="8" idx="4"/>
            <a:endCxn id="9" idx="0"/>
          </p:cNvCxnSpPr>
          <p:nvPr/>
        </p:nvCxnSpPr>
        <p:spPr>
          <a:xfrm>
            <a:off x="2160274" y="3012959"/>
            <a:ext cx="0" cy="33532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6" name="Gerade Verbindung 12"/>
          <p:cNvCxnSpPr>
            <a:stCxn id="9" idx="3"/>
            <a:endCxn id="11" idx="7"/>
          </p:cNvCxnSpPr>
          <p:nvPr/>
        </p:nvCxnSpPr>
        <p:spPr>
          <a:xfrm flipH="1">
            <a:off x="1622829" y="3738531"/>
            <a:ext cx="375800" cy="47041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7" name="Gerade Verbindung 13"/>
          <p:cNvCxnSpPr>
            <a:stCxn id="9" idx="5"/>
            <a:endCxn id="10" idx="1"/>
          </p:cNvCxnSpPr>
          <p:nvPr/>
        </p:nvCxnSpPr>
        <p:spPr>
          <a:xfrm>
            <a:off x="2321919" y="3738531"/>
            <a:ext cx="419676" cy="47041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8" name="Ellipse 21"/>
          <p:cNvSpPr/>
          <p:nvPr/>
        </p:nvSpPr>
        <p:spPr>
          <a:xfrm>
            <a:off x="1931674" y="2555759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22"/>
          <p:cNvSpPr/>
          <p:nvPr/>
        </p:nvSpPr>
        <p:spPr>
          <a:xfrm>
            <a:off x="1931674" y="3348286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23"/>
          <p:cNvSpPr/>
          <p:nvPr/>
        </p:nvSpPr>
        <p:spPr>
          <a:xfrm>
            <a:off x="2674640" y="4141993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 smtClean="0">
                <a:solidFill>
                  <a:prstClr val="white"/>
                </a:solidFill>
                <a:latin typeface="Calibri"/>
              </a:rPr>
              <a:t>E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24"/>
          <p:cNvSpPr/>
          <p:nvPr/>
        </p:nvSpPr>
        <p:spPr>
          <a:xfrm>
            <a:off x="1232584" y="4141993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25"/>
          <p:cNvSpPr/>
          <p:nvPr/>
        </p:nvSpPr>
        <p:spPr>
          <a:xfrm>
            <a:off x="385139" y="4141993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13" name="Gekrümmte Verbindung 27"/>
          <p:cNvCxnSpPr>
            <a:stCxn id="9" idx="2"/>
            <a:endCxn id="12" idx="0"/>
          </p:cNvCxnSpPr>
          <p:nvPr/>
        </p:nvCxnSpPr>
        <p:spPr>
          <a:xfrm rot="10800000" flipV="1">
            <a:off x="613740" y="3576885"/>
            <a:ext cx="1317935" cy="565107"/>
          </a:xfrm>
          <a:prstGeom prst="curvedConnector2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14" name="Ellipse 33"/>
          <p:cNvSpPr/>
          <p:nvPr/>
        </p:nvSpPr>
        <p:spPr>
          <a:xfrm>
            <a:off x="2674639" y="5006089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kern="0" dirty="0">
                <a:solidFill>
                  <a:prstClr val="white"/>
                </a:solidFill>
                <a:latin typeface="Calibri"/>
              </a:rPr>
              <a:t>F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34"/>
          <p:cNvCxnSpPr>
            <a:stCxn id="10" idx="4"/>
            <a:endCxn id="14" idx="0"/>
          </p:cNvCxnSpPr>
          <p:nvPr/>
        </p:nvCxnSpPr>
        <p:spPr>
          <a:xfrm flipH="1">
            <a:off x="2903239" y="4599193"/>
            <a:ext cx="1" cy="406896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16" name="Ellipse 21"/>
          <p:cNvSpPr/>
          <p:nvPr/>
        </p:nvSpPr>
        <p:spPr>
          <a:xfrm>
            <a:off x="1232584" y="5508691"/>
            <a:ext cx="457200" cy="4572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cxnSp>
        <p:nvCxnSpPr>
          <p:cNvPr id="17" name="Curved Connector 18"/>
          <p:cNvCxnSpPr>
            <a:stCxn id="20" idx="0"/>
            <a:endCxn id="10" idx="6"/>
          </p:cNvCxnSpPr>
          <p:nvPr/>
        </p:nvCxnSpPr>
        <p:spPr>
          <a:xfrm rot="16200000" flipV="1">
            <a:off x="3435522" y="4066911"/>
            <a:ext cx="763234" cy="1370597"/>
          </a:xfrm>
          <a:prstGeom prst="curvedConnector2">
            <a:avLst/>
          </a:prstGeom>
          <a:ln w="28575">
            <a:solidFill>
              <a:srgbClr val="FF000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72"/>
          <p:cNvCxnSpPr>
            <a:stCxn id="20" idx="1"/>
            <a:endCxn id="16" idx="6"/>
          </p:cNvCxnSpPr>
          <p:nvPr/>
        </p:nvCxnSpPr>
        <p:spPr>
          <a:xfrm flipH="1">
            <a:off x="1689784" y="5727893"/>
            <a:ext cx="2218587" cy="939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"/>
          <p:cNvSpPr txBox="1"/>
          <p:nvPr/>
        </p:nvSpPr>
        <p:spPr>
          <a:xfrm>
            <a:off x="3429746" y="6279703"/>
            <a:ext cx="217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0" dirty="0" smtClean="0">
                <a:solidFill>
                  <a:prstClr val="white"/>
                </a:solidFill>
              </a:rPr>
              <a:t>Adversary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pic>
        <p:nvPicPr>
          <p:cNvPr id="20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71" y="5133827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5"/>
          <p:cNvCxnSpPr>
            <a:stCxn id="24" idx="4"/>
            <a:endCxn id="25" idx="0"/>
          </p:cNvCxnSpPr>
          <p:nvPr/>
        </p:nvCxnSpPr>
        <p:spPr>
          <a:xfrm>
            <a:off x="7315090" y="3116706"/>
            <a:ext cx="0" cy="33532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22" name="Gerade Verbindung 12"/>
          <p:cNvCxnSpPr>
            <a:stCxn id="25" idx="3"/>
            <a:endCxn id="27" idx="7"/>
          </p:cNvCxnSpPr>
          <p:nvPr/>
        </p:nvCxnSpPr>
        <p:spPr>
          <a:xfrm flipH="1">
            <a:off x="6777645" y="3842278"/>
            <a:ext cx="375800" cy="47041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23" name="Gerade Verbindung 13"/>
          <p:cNvCxnSpPr>
            <a:stCxn id="25" idx="5"/>
            <a:endCxn id="26" idx="1"/>
          </p:cNvCxnSpPr>
          <p:nvPr/>
        </p:nvCxnSpPr>
        <p:spPr>
          <a:xfrm>
            <a:off x="7476735" y="3842278"/>
            <a:ext cx="419676" cy="47041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24" name="Ellipse 21"/>
          <p:cNvSpPr/>
          <p:nvPr/>
        </p:nvSpPr>
        <p:spPr>
          <a:xfrm>
            <a:off x="7086490" y="2659506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2"/>
          <p:cNvSpPr/>
          <p:nvPr/>
        </p:nvSpPr>
        <p:spPr>
          <a:xfrm>
            <a:off x="7086490" y="3452033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e 23"/>
          <p:cNvSpPr/>
          <p:nvPr/>
        </p:nvSpPr>
        <p:spPr>
          <a:xfrm>
            <a:off x="7829456" y="4245740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white"/>
                </a:solidFill>
                <a:latin typeface="Calibri"/>
              </a:rPr>
              <a:t>E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e 24"/>
          <p:cNvSpPr/>
          <p:nvPr/>
        </p:nvSpPr>
        <p:spPr>
          <a:xfrm>
            <a:off x="6387400" y="4245740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e 25"/>
          <p:cNvSpPr/>
          <p:nvPr/>
        </p:nvSpPr>
        <p:spPr>
          <a:xfrm>
            <a:off x="5606910" y="4245740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29" name="Gekrümmte Verbindung 27"/>
          <p:cNvCxnSpPr>
            <a:stCxn id="25" idx="2"/>
            <a:endCxn id="28" idx="0"/>
          </p:cNvCxnSpPr>
          <p:nvPr/>
        </p:nvCxnSpPr>
        <p:spPr>
          <a:xfrm rot="10800000" flipV="1">
            <a:off x="5835510" y="3680632"/>
            <a:ext cx="1250980" cy="565107"/>
          </a:xfrm>
          <a:prstGeom prst="curvedConnector2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30" name="Ellipse 33"/>
          <p:cNvSpPr/>
          <p:nvPr/>
        </p:nvSpPr>
        <p:spPr>
          <a:xfrm>
            <a:off x="7829455" y="5109836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cxnSp>
        <p:nvCxnSpPr>
          <p:cNvPr id="31" name="Gerade Verbindung 34"/>
          <p:cNvCxnSpPr>
            <a:stCxn id="26" idx="4"/>
            <a:endCxn id="30" idx="0"/>
          </p:cNvCxnSpPr>
          <p:nvPr/>
        </p:nvCxnSpPr>
        <p:spPr>
          <a:xfrm flipH="1">
            <a:off x="8058055" y="4702940"/>
            <a:ext cx="1" cy="406896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grpSp>
        <p:nvGrpSpPr>
          <p:cNvPr id="32" name="DEP-small"/>
          <p:cNvGrpSpPr/>
          <p:nvPr/>
        </p:nvGrpSpPr>
        <p:grpSpPr>
          <a:xfrm>
            <a:off x="151756" y="5139860"/>
            <a:ext cx="1176065" cy="1176065"/>
            <a:chOff x="995635" y="919469"/>
            <a:chExt cx="1176065" cy="1176065"/>
          </a:xfrm>
        </p:grpSpPr>
        <p:pic>
          <p:nvPicPr>
            <p:cNvPr id="33" name="Picture 2" descr="http://indonetworksecurity.com/wp-content/uploads/2012/09/uac-icon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35" y="919469"/>
              <a:ext cx="1176065" cy="117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40"/>
            <p:cNvSpPr txBox="1"/>
            <p:nvPr/>
          </p:nvSpPr>
          <p:spPr>
            <a:xfrm>
              <a:off x="1153100" y="1198964"/>
              <a:ext cx="861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b="1" dirty="0" smtClean="0">
                  <a:solidFill>
                    <a:schemeClr val="bg1"/>
                  </a:solidFill>
                </a:rPr>
                <a:t>DEP</a:t>
              </a:r>
              <a:endParaRPr lang="en-US" sz="32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35" name="Gerade Verbindung mit Pfeil 45"/>
          <p:cNvCxnSpPr/>
          <p:nvPr/>
        </p:nvCxnSpPr>
        <p:spPr>
          <a:xfrm flipV="1">
            <a:off x="6229110" y="6294912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2"/>
          <p:cNvSpPr txBox="1"/>
          <p:nvPr/>
        </p:nvSpPr>
        <p:spPr>
          <a:xfrm>
            <a:off x="6831971" y="6094857"/>
            <a:ext cx="217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prstClr val="white"/>
                </a:solidFill>
              </a:rPr>
              <a:t>Memory write</a:t>
            </a:r>
            <a:endParaRPr lang="en-US" sz="2000" kern="0" dirty="0">
              <a:solidFill>
                <a:prstClr val="white"/>
              </a:solidFill>
            </a:endParaRPr>
          </a:p>
        </p:txBody>
      </p:sp>
      <p:cxnSp>
        <p:nvCxnSpPr>
          <p:cNvPr id="37" name="Gerade Verbindung mit Pfeil 45"/>
          <p:cNvCxnSpPr/>
          <p:nvPr/>
        </p:nvCxnSpPr>
        <p:spPr>
          <a:xfrm flipV="1">
            <a:off x="6228184" y="6613321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4"/>
          <p:cNvSpPr txBox="1"/>
          <p:nvPr/>
        </p:nvSpPr>
        <p:spPr>
          <a:xfrm>
            <a:off x="6831045" y="6413266"/>
            <a:ext cx="217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prstClr val="white"/>
                </a:solidFill>
              </a:rPr>
              <a:t>Program flow</a:t>
            </a:r>
            <a:endParaRPr lang="en-US" sz="2000" kern="0" dirty="0">
              <a:solidFill>
                <a:prstClr val="white"/>
              </a:solidFill>
            </a:endParaRPr>
          </a:p>
        </p:txBody>
      </p:sp>
      <p:sp>
        <p:nvSpPr>
          <p:cNvPr id="39" name="TextBox 46"/>
          <p:cNvSpPr txBox="1"/>
          <p:nvPr/>
        </p:nvSpPr>
        <p:spPr>
          <a:xfrm>
            <a:off x="1799877" y="5780194"/>
            <a:ext cx="18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2000" i="1" kern="0" dirty="0" err="1">
                <a:solidFill>
                  <a:prstClr val="white"/>
                </a:solidFill>
              </a:rPr>
              <a:t>i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nject</a:t>
            </a:r>
            <a:r>
              <a:rPr lang="de-DE" sz="2000" i="1" kern="0" dirty="0" smtClean="0">
                <a:solidFill>
                  <a:prstClr val="white"/>
                </a:solidFill>
              </a:rPr>
              <a:t> 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malicious</a:t>
            </a:r>
            <a:r>
              <a:rPr lang="de-DE" sz="2000" i="1" kern="0" dirty="0" smtClean="0">
                <a:solidFill>
                  <a:prstClr val="white"/>
                </a:solidFill>
              </a:rPr>
              <a:t> 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code</a:t>
            </a:r>
            <a:endParaRPr lang="de-DE" sz="2000" i="1" kern="0" dirty="0">
              <a:solidFill>
                <a:prstClr val="white"/>
              </a:solidFill>
            </a:endParaRPr>
          </a:p>
        </p:txBody>
      </p:sp>
      <p:sp>
        <p:nvSpPr>
          <p:cNvPr id="40" name="TextBox 47"/>
          <p:cNvSpPr txBox="1"/>
          <p:nvPr/>
        </p:nvSpPr>
        <p:spPr>
          <a:xfrm>
            <a:off x="2886773" y="3855005"/>
            <a:ext cx="18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2000" i="1" kern="0" dirty="0" err="1">
                <a:solidFill>
                  <a:prstClr val="white"/>
                </a:solidFill>
              </a:rPr>
              <a:t>c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orrupt</a:t>
            </a:r>
            <a:r>
              <a:rPr lang="de-DE" sz="2000" i="1" kern="0" dirty="0" smtClean="0">
                <a:solidFill>
                  <a:prstClr val="white"/>
                </a:solidFill>
              </a:rPr>
              <a:t> 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code</a:t>
            </a:r>
            <a:endParaRPr lang="de-DE" sz="2000" i="1" kern="0" dirty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de-DE" sz="2000" i="1" kern="0" dirty="0" err="1" smtClean="0">
                <a:solidFill>
                  <a:prstClr val="white"/>
                </a:solidFill>
              </a:rPr>
              <a:t>pointer</a:t>
            </a:r>
            <a:endParaRPr lang="en-US" sz="2000" i="1" kern="0" dirty="0">
              <a:solidFill>
                <a:prstClr val="white"/>
              </a:solidFill>
            </a:endParaRPr>
          </a:p>
        </p:txBody>
      </p:sp>
      <p:sp>
        <p:nvSpPr>
          <p:cNvPr id="41" name="TextBox 48"/>
          <p:cNvSpPr txBox="1"/>
          <p:nvPr/>
        </p:nvSpPr>
        <p:spPr>
          <a:xfrm>
            <a:off x="-8687" y="1067252"/>
            <a:ext cx="37323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prstClr val="white"/>
                </a:solidFill>
              </a:rPr>
              <a:t>Control-Flow Attack</a:t>
            </a:r>
            <a:endParaRPr lang="en-US" sz="2800" kern="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2000" kern="0" dirty="0" smtClean="0">
                <a:solidFill>
                  <a:prstClr val="white"/>
                </a:solidFill>
              </a:rPr>
              <a:t>[</a:t>
            </a:r>
            <a:r>
              <a:rPr lang="en-US" sz="2000" kern="0" dirty="0" err="1" smtClean="0">
                <a:solidFill>
                  <a:prstClr val="white"/>
                </a:solidFill>
              </a:rPr>
              <a:t>AlephOne</a:t>
            </a:r>
            <a:r>
              <a:rPr lang="en-US" sz="2000" kern="0" dirty="0" smtClean="0">
                <a:solidFill>
                  <a:prstClr val="white"/>
                </a:solidFill>
              </a:rPr>
              <a:t>, </a:t>
            </a:r>
            <a:r>
              <a:rPr lang="en-US" sz="2000" kern="0" dirty="0" err="1" smtClean="0">
                <a:solidFill>
                  <a:prstClr val="white"/>
                </a:solidFill>
              </a:rPr>
              <a:t>Phrack</a:t>
            </a:r>
            <a:r>
              <a:rPr lang="en-US" sz="2000" kern="0" dirty="0" smtClean="0">
                <a:solidFill>
                  <a:prstClr val="white"/>
                </a:solidFill>
              </a:rPr>
              <a:t> 1996]</a:t>
            </a:r>
            <a:br>
              <a:rPr lang="en-US" sz="2000" kern="0" dirty="0" smtClean="0">
                <a:solidFill>
                  <a:prstClr val="white"/>
                </a:solidFill>
              </a:rPr>
            </a:br>
            <a:r>
              <a:rPr lang="en-US" sz="2000" kern="0" dirty="0" smtClean="0">
                <a:solidFill>
                  <a:prstClr val="white"/>
                </a:solidFill>
              </a:rPr>
              <a:t>[Shacham, CCS 2007]</a:t>
            </a:r>
          </a:p>
        </p:txBody>
      </p:sp>
      <p:sp>
        <p:nvSpPr>
          <p:cNvPr id="42" name="TextBox 49"/>
          <p:cNvSpPr txBox="1"/>
          <p:nvPr/>
        </p:nvSpPr>
        <p:spPr>
          <a:xfrm>
            <a:off x="5096504" y="1067252"/>
            <a:ext cx="4119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kern="0" dirty="0" smtClean="0">
                <a:solidFill>
                  <a:prstClr val="white"/>
                </a:solidFill>
              </a:rPr>
              <a:t>Non-Control-Data Attack</a:t>
            </a:r>
          </a:p>
          <a:p>
            <a:pPr algn="ctr">
              <a:defRPr/>
            </a:pPr>
            <a:r>
              <a:rPr lang="en-US" sz="2000" kern="0" dirty="0" smtClean="0">
                <a:solidFill>
                  <a:prstClr val="white"/>
                </a:solidFill>
              </a:rPr>
              <a:t>[Chen et al., USENIX Sec. 2005]</a:t>
            </a:r>
            <a:br>
              <a:rPr lang="en-US" sz="2000" kern="0" dirty="0" smtClean="0">
                <a:solidFill>
                  <a:prstClr val="white"/>
                </a:solidFill>
              </a:rPr>
            </a:br>
            <a:r>
              <a:rPr lang="en-US" sz="2000" kern="0" dirty="0" smtClean="0">
                <a:solidFill>
                  <a:prstClr val="white"/>
                </a:solidFill>
              </a:rPr>
              <a:t>[Carlini et al., USENIX Sec. 2015]</a:t>
            </a:r>
            <a:r>
              <a:rPr lang="en-US" sz="2800" kern="0" dirty="0" smtClean="0">
                <a:solidFill>
                  <a:prstClr val="white"/>
                </a:solidFill>
              </a:rPr>
              <a:t/>
            </a:r>
            <a:br>
              <a:rPr lang="en-US" sz="2800" kern="0" dirty="0" smtClean="0">
                <a:solidFill>
                  <a:prstClr val="white"/>
                </a:solidFill>
              </a:rPr>
            </a:br>
            <a:endParaRPr lang="en-US" sz="2800" kern="0" dirty="0">
              <a:solidFill>
                <a:prstClr val="white"/>
              </a:solidFill>
            </a:endParaRPr>
          </a:p>
        </p:txBody>
      </p:sp>
      <p:sp>
        <p:nvSpPr>
          <p:cNvPr id="43" name="BBL"/>
          <p:cNvSpPr/>
          <p:nvPr/>
        </p:nvSpPr>
        <p:spPr>
          <a:xfrm>
            <a:off x="3751747" y="2064590"/>
            <a:ext cx="1270318" cy="1732075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r>
              <a:rPr lang="en-US" b="1" dirty="0" smtClean="0">
                <a:solidFill>
                  <a:schemeClr val="tx1"/>
                </a:solidFill>
              </a:rPr>
              <a:t>ENTRY</a:t>
            </a:r>
          </a:p>
          <a:p>
            <a:r>
              <a:rPr lang="en-US" dirty="0" err="1">
                <a:solidFill>
                  <a:schemeClr val="tx1"/>
                </a:solidFill>
              </a:rPr>
              <a:t>asm_ins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EXIT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Textfeld 9"/>
          <p:cNvSpPr txBox="1"/>
          <p:nvPr/>
        </p:nvSpPr>
        <p:spPr>
          <a:xfrm>
            <a:off x="3555631" y="1611890"/>
            <a:ext cx="171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Basic Block</a:t>
            </a:r>
            <a:endParaRPr lang="en-US" sz="2400" dirty="0"/>
          </a:p>
        </p:txBody>
      </p:sp>
      <p:cxnSp>
        <p:nvCxnSpPr>
          <p:cNvPr id="45" name="Straight Connector 52"/>
          <p:cNvCxnSpPr>
            <a:stCxn id="9" idx="6"/>
            <a:endCxn id="43" idx="1"/>
          </p:cNvCxnSpPr>
          <p:nvPr/>
        </p:nvCxnSpPr>
        <p:spPr>
          <a:xfrm flipV="1">
            <a:off x="2388874" y="2930628"/>
            <a:ext cx="1362873" cy="646258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pic>
        <p:nvPicPr>
          <p:cNvPr id="46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52" y="3796665"/>
            <a:ext cx="424421" cy="4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urved Connector 69"/>
          <p:cNvCxnSpPr>
            <a:stCxn id="10" idx="3"/>
            <a:endCxn id="16" idx="0"/>
          </p:cNvCxnSpPr>
          <p:nvPr/>
        </p:nvCxnSpPr>
        <p:spPr>
          <a:xfrm rot="5400000">
            <a:off x="1613164" y="4380259"/>
            <a:ext cx="976453" cy="1280411"/>
          </a:xfrm>
          <a:prstGeom prst="curvedConnector3">
            <a:avLst/>
          </a:prstGeom>
          <a:ln w="28575">
            <a:solidFill>
              <a:srgbClr val="FF0000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70"/>
          <p:cNvCxnSpPr>
            <a:stCxn id="10" idx="2"/>
            <a:endCxn id="11" idx="5"/>
          </p:cNvCxnSpPr>
          <p:nvPr/>
        </p:nvCxnSpPr>
        <p:spPr>
          <a:xfrm rot="10800000" flipV="1">
            <a:off x="1622830" y="4370592"/>
            <a:ext cx="1051811" cy="161645"/>
          </a:xfrm>
          <a:prstGeom prst="curvedConnector4">
            <a:avLst>
              <a:gd name="adj1" fmla="val 46817"/>
              <a:gd name="adj2" fmla="val 282842"/>
            </a:avLst>
          </a:prstGeom>
          <a:ln w="28575">
            <a:solidFill>
              <a:srgbClr val="FF0000"/>
            </a:solidFill>
            <a:prstDash val="soli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73"/>
          <p:cNvCxnSpPr>
            <a:stCxn id="20" idx="3"/>
            <a:endCxn id="25" idx="1"/>
          </p:cNvCxnSpPr>
          <p:nvPr/>
        </p:nvCxnSpPr>
        <p:spPr>
          <a:xfrm flipV="1">
            <a:off x="5096503" y="3518988"/>
            <a:ext cx="2056942" cy="2208905"/>
          </a:xfrm>
          <a:prstGeom prst="curvedConnector4">
            <a:avLst>
              <a:gd name="adj1" fmla="val 13083"/>
              <a:gd name="adj2" fmla="val 113380"/>
            </a:avLst>
          </a:prstGeom>
          <a:ln w="28575">
            <a:solidFill>
              <a:srgbClr val="FF0000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7"/>
          <p:cNvSpPr txBox="1"/>
          <p:nvPr/>
        </p:nvSpPr>
        <p:spPr>
          <a:xfrm>
            <a:off x="5200440" y="5068562"/>
            <a:ext cx="18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2000" i="1" kern="0" dirty="0" err="1">
                <a:solidFill>
                  <a:prstClr val="white"/>
                </a:solidFill>
              </a:rPr>
              <a:t>c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orrupt</a:t>
            </a:r>
            <a:r>
              <a:rPr lang="de-DE" sz="2000" i="1" kern="0" dirty="0" smtClean="0">
                <a:solidFill>
                  <a:prstClr val="white"/>
                </a:solidFill>
              </a:rPr>
              <a:t> 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data</a:t>
            </a:r>
            <a:endParaRPr lang="de-DE" sz="2000" i="1" kern="0" dirty="0">
              <a:solidFill>
                <a:prstClr val="white"/>
              </a:solidFill>
            </a:endParaRPr>
          </a:p>
          <a:p>
            <a:pPr algn="r">
              <a:defRPr/>
            </a:pPr>
            <a:r>
              <a:rPr lang="de-DE" sz="2000" i="1" kern="0" dirty="0" err="1">
                <a:solidFill>
                  <a:prstClr val="white"/>
                </a:solidFill>
              </a:rPr>
              <a:t>p</a:t>
            </a:r>
            <a:r>
              <a:rPr lang="de-DE" sz="2000" i="1" kern="0" dirty="0" err="1" smtClean="0">
                <a:solidFill>
                  <a:prstClr val="white"/>
                </a:solidFill>
              </a:rPr>
              <a:t>ointer</a:t>
            </a:r>
            <a:r>
              <a:rPr lang="de-DE" sz="2000" i="1" kern="0" dirty="0" smtClean="0">
                <a:solidFill>
                  <a:prstClr val="white"/>
                </a:solidFill>
              </a:rPr>
              <a:t>/variable</a:t>
            </a:r>
            <a:endParaRPr lang="en-US" sz="2000" i="1" kern="0" dirty="0">
              <a:solidFill>
                <a:prstClr val="white"/>
              </a:solidFill>
            </a:endParaRPr>
          </a:p>
        </p:txBody>
      </p:sp>
      <p:pic>
        <p:nvPicPr>
          <p:cNvPr id="51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47" y="3440852"/>
            <a:ext cx="424421" cy="4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83"/>
          <p:cNvCxnSpPr>
            <a:stCxn id="25" idx="2"/>
            <a:endCxn id="43" idx="3"/>
          </p:cNvCxnSpPr>
          <p:nvPr/>
        </p:nvCxnSpPr>
        <p:spPr>
          <a:xfrm flipH="1" flipV="1">
            <a:off x="5022065" y="2930628"/>
            <a:ext cx="2064425" cy="750005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53" name="switch-block"/>
          <p:cNvSpPr/>
          <p:nvPr/>
        </p:nvSpPr>
        <p:spPr>
          <a:xfrm>
            <a:off x="3555631" y="2047746"/>
            <a:ext cx="1715024" cy="1732075"/>
          </a:xfrm>
          <a:prstGeom prst="flowChartDocumen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72000" bIns="72000" rtlCol="0" anchor="ctr" anchorCtr="0"/>
          <a:lstStyle/>
          <a:p>
            <a:r>
              <a:rPr lang="en-US" b="1" dirty="0" smtClean="0">
                <a:solidFill>
                  <a:schemeClr val="tx1"/>
                </a:solidFill>
              </a:rPr>
              <a:t>switch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accent5"/>
                </a:solidFill>
              </a:rPr>
              <a:t>opmode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b="1" dirty="0">
                <a:solidFill>
                  <a:schemeClr val="tx1"/>
                </a:solidFill>
              </a:rPr>
              <a:t>case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recovery</a:t>
            </a:r>
            <a:r>
              <a:rPr lang="en-US" dirty="0">
                <a:solidFill>
                  <a:schemeClr val="tx1"/>
                </a:solidFill>
              </a:rPr>
              <a:t>: C</a:t>
            </a:r>
          </a:p>
          <a:p>
            <a:r>
              <a:rPr lang="en-US" b="1" dirty="0">
                <a:solidFill>
                  <a:schemeClr val="tx1"/>
                </a:solidFill>
              </a:rPr>
              <a:t>case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op1</a:t>
            </a:r>
            <a:r>
              <a:rPr lang="en-US" dirty="0">
                <a:solidFill>
                  <a:schemeClr val="tx1"/>
                </a:solidFill>
              </a:rPr>
              <a:t>: D</a:t>
            </a:r>
          </a:p>
          <a:p>
            <a:r>
              <a:rPr lang="en-US" b="1" dirty="0">
                <a:solidFill>
                  <a:schemeClr val="tx1"/>
                </a:solidFill>
              </a:rPr>
              <a:t>case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op2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E,F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492C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9" grpId="0"/>
      <p:bldP spid="40" grpId="0"/>
      <p:bldP spid="43" grpId="0" animBg="1"/>
      <p:bldP spid="44" grpId="0"/>
      <p:bldP spid="50" grpId="0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 rot="10800000" flipV="1">
            <a:off x="631879" y="4730997"/>
            <a:ext cx="3978111" cy="6585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Hardware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Goals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9" y="3656399"/>
            <a:ext cx="3959152" cy="1130754"/>
          </a:xfrm>
          <a:prstGeom prst="rect">
            <a:avLst/>
          </a:prstGeom>
        </p:spPr>
      </p:pic>
      <p:pic>
        <p:nvPicPr>
          <p:cNvPr id="6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63" y="1863304"/>
            <a:ext cx="1571531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631879" y="1823421"/>
            <a:ext cx="1904104" cy="16512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Operating System </a:t>
            </a:r>
            <a:br>
              <a:rPr lang="de-DE" sz="2400" dirty="0" smtClean="0"/>
            </a:br>
            <a:r>
              <a:rPr lang="de-DE" sz="2400" i="1" dirty="0" smtClean="0"/>
              <a:t>kernel-mode</a:t>
            </a:r>
            <a:endParaRPr lang="de-DE" sz="2400" i="1" dirty="0"/>
          </a:p>
        </p:txBody>
      </p:sp>
      <p:sp>
        <p:nvSpPr>
          <p:cNvPr id="8" name="Abgerundetes Rechteck 7"/>
          <p:cNvSpPr/>
          <p:nvPr/>
        </p:nvSpPr>
        <p:spPr>
          <a:xfrm>
            <a:off x="2722623" y="1823421"/>
            <a:ext cx="1887367" cy="16512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Applications</a:t>
            </a:r>
            <a:r>
              <a:rPr lang="de-DE" sz="2400" dirty="0" smtClean="0"/>
              <a:t> </a:t>
            </a:r>
            <a:r>
              <a:rPr lang="de-DE" sz="2400" i="1" dirty="0" smtClean="0"/>
              <a:t>user-mode</a:t>
            </a:r>
            <a:endParaRPr lang="de-DE" sz="2400" i="1" dirty="0"/>
          </a:p>
        </p:txBody>
      </p:sp>
      <p:sp>
        <p:nvSpPr>
          <p:cNvPr id="9" name="Rechteck 8"/>
          <p:cNvSpPr/>
          <p:nvPr/>
        </p:nvSpPr>
        <p:spPr>
          <a:xfrm>
            <a:off x="2517460" y="1662056"/>
            <a:ext cx="225910" cy="26540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66" y="4221776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winkelter Verbinder 11"/>
          <p:cNvCxnSpPr>
            <a:stCxn id="6" idx="2"/>
          </p:cNvCxnSpPr>
          <p:nvPr/>
        </p:nvCxnSpPr>
        <p:spPr>
          <a:xfrm rot="5400000">
            <a:off x="4370346" y="2254134"/>
            <a:ext cx="1158683" cy="3520085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316377" y="992424"/>
            <a:ext cx="3128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Control </a:t>
            </a:r>
            <a:r>
              <a:rPr lang="de-DE" sz="2400" dirty="0" err="1" smtClean="0"/>
              <a:t>of</a:t>
            </a:r>
            <a:r>
              <a:rPr lang="de-DE" sz="2400" dirty="0" smtClean="0"/>
              <a:t> a user-mode </a:t>
            </a:r>
            <a:r>
              <a:rPr lang="de-DE" sz="2400" dirty="0" err="1" smtClean="0"/>
              <a:t>program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script</a:t>
            </a:r>
            <a:endParaRPr lang="de-DE" sz="2400" dirty="0"/>
          </a:p>
        </p:txBody>
      </p:sp>
      <p:cxnSp>
        <p:nvCxnSpPr>
          <p:cNvPr id="18" name="Gewinkelter Verbinder 17"/>
          <p:cNvCxnSpPr>
            <a:stCxn id="6" idx="1"/>
            <a:endCxn id="8" idx="0"/>
          </p:cNvCxnSpPr>
          <p:nvPr/>
        </p:nvCxnSpPr>
        <p:spPr>
          <a:xfrm rot="10800000">
            <a:off x="3666307" y="1823422"/>
            <a:ext cx="2257656" cy="825649"/>
          </a:xfrm>
          <a:prstGeom prst="bentConnector4">
            <a:avLst>
              <a:gd name="adj1" fmla="val 29100"/>
              <a:gd name="adj2" fmla="val 185667"/>
            </a:avLst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5429334" y="4604276"/>
            <a:ext cx="23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Exploitation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</a:t>
            </a:r>
            <a:r>
              <a:rPr lang="de-DE" sz="2400" dirty="0" err="1" smtClean="0"/>
              <a:t>hardware</a:t>
            </a:r>
            <a:r>
              <a:rPr lang="de-DE" sz="2400" dirty="0" smtClean="0"/>
              <a:t> </a:t>
            </a:r>
            <a:r>
              <a:rPr lang="de-DE" sz="2400" dirty="0" err="1" smtClean="0"/>
              <a:t>bug</a:t>
            </a:r>
            <a:endParaRPr lang="de-DE" sz="2400" dirty="0"/>
          </a:p>
        </p:txBody>
      </p:sp>
      <p:cxnSp>
        <p:nvCxnSpPr>
          <p:cNvPr id="26" name="Gewinkelter Verbinder 25"/>
          <p:cNvCxnSpPr>
            <a:stCxn id="8" idx="2"/>
            <a:endCxn id="7" idx="2"/>
          </p:cNvCxnSpPr>
          <p:nvPr/>
        </p:nvCxnSpPr>
        <p:spPr>
          <a:xfrm rot="5400000">
            <a:off x="2625119" y="2433531"/>
            <a:ext cx="12700" cy="2082376"/>
          </a:xfrm>
          <a:prstGeom prst="bentConnector3">
            <a:avLst>
              <a:gd name="adj1" fmla="val 7390583"/>
            </a:avLst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694815" y="3543180"/>
            <a:ext cx="278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Corrupt</a:t>
            </a:r>
            <a:r>
              <a:rPr lang="de-DE" sz="2400" dirty="0" smtClean="0"/>
              <a:t> kernel-mode </a:t>
            </a:r>
            <a:r>
              <a:rPr lang="de-DE" sz="2400" dirty="0" err="1" smtClean="0"/>
              <a:t>code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61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Motivation: Exploitation of Hardware Bugs</a:t>
            </a:r>
            <a:endParaRPr lang="en-US" sz="3600" dirty="0"/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7" y="2293124"/>
            <a:ext cx="2106754" cy="2106754"/>
          </a:xfrm>
          <a:prstGeom prst="rect">
            <a:avLst/>
          </a:prstGeom>
        </p:spPr>
      </p:pic>
      <p:sp>
        <p:nvSpPr>
          <p:cNvPr id="6" name="Abgerundetes Rechteck 41"/>
          <p:cNvSpPr/>
          <p:nvPr/>
        </p:nvSpPr>
        <p:spPr>
          <a:xfrm>
            <a:off x="2571776" y="1245888"/>
            <a:ext cx="3606474" cy="388843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8" descr="C:\Users\lucas\Downloads\Chrome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05" y="1803706"/>
            <a:ext cx="900565" cy="90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lucas\Downloads\Skype-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84" y="2627169"/>
            <a:ext cx="889472" cy="8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.knowledgewave.com/wp-content/uploads/2012/02/Wo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75" y="1496061"/>
            <a:ext cx="1118209" cy="11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tatic.gulli.com/media/2011/07/thumbs/370/pp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95" y="2904621"/>
            <a:ext cx="946535" cy="9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underkraut.com/sites/wunderkraut.com/files/field_ns_blog_post_attach/internet_explorer_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48" y="2757518"/>
            <a:ext cx="1093637" cy="10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63" y="1735957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44" y="2848944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92" y="1496492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68" y="2175144"/>
            <a:ext cx="1571531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winkelter Verbinder 24"/>
          <p:cNvCxnSpPr>
            <a:stCxn id="23" idx="0"/>
            <a:endCxn id="19" idx="3"/>
          </p:cNvCxnSpPr>
          <p:nvPr/>
        </p:nvCxnSpPr>
        <p:spPr>
          <a:xfrm rot="16200000" flipV="1">
            <a:off x="6689833" y="1090243"/>
            <a:ext cx="339354" cy="1830448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Gewinkelter Verbinder 26"/>
          <p:cNvCxnSpPr>
            <a:stCxn id="23" idx="1"/>
            <a:endCxn id="16" idx="3"/>
          </p:cNvCxnSpPr>
          <p:nvPr/>
        </p:nvCxnSpPr>
        <p:spPr>
          <a:xfrm rot="10800000" flipV="1">
            <a:off x="5144038" y="2960910"/>
            <a:ext cx="1844930" cy="227332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Gewinkelter Verbinder 29"/>
          <p:cNvCxnSpPr>
            <a:stCxn id="23" idx="2"/>
            <a:endCxn id="18" idx="3"/>
          </p:cNvCxnSpPr>
          <p:nvPr/>
        </p:nvCxnSpPr>
        <p:spPr>
          <a:xfrm rot="5400000">
            <a:off x="6439475" y="3194140"/>
            <a:ext cx="782725" cy="1887794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Gewinkelter Verbinder 36"/>
          <p:cNvCxnSpPr>
            <a:stCxn id="23" idx="0"/>
            <a:endCxn id="15" idx="0"/>
          </p:cNvCxnSpPr>
          <p:nvPr/>
        </p:nvCxnSpPr>
        <p:spPr>
          <a:xfrm rot="16200000" flipV="1">
            <a:off x="5331704" y="-267886"/>
            <a:ext cx="439187" cy="4446874"/>
          </a:xfrm>
          <a:prstGeom prst="bentConnector3">
            <a:avLst>
              <a:gd name="adj1" fmla="val 254928"/>
            </a:avLst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Gewinkelter Verbinder 41"/>
          <p:cNvCxnSpPr>
            <a:stCxn id="23" idx="3"/>
            <a:endCxn id="44" idx="2"/>
          </p:cNvCxnSpPr>
          <p:nvPr/>
        </p:nvCxnSpPr>
        <p:spPr>
          <a:xfrm flipH="1">
            <a:off x="642447" y="2960910"/>
            <a:ext cx="7918052" cy="785764"/>
          </a:xfrm>
          <a:prstGeom prst="bentConnector4">
            <a:avLst>
              <a:gd name="adj1" fmla="val -2887"/>
              <a:gd name="adj2" fmla="val 446032"/>
            </a:avLst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4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0" y="3068078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02" y="3947858"/>
            <a:ext cx="971339" cy="971339"/>
          </a:xfrm>
          <a:prstGeom prst="rect">
            <a:avLst/>
          </a:prstGeom>
        </p:spPr>
      </p:pic>
      <p:pic>
        <p:nvPicPr>
          <p:cNvPr id="17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45" y="3900433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92" y="3659889"/>
            <a:ext cx="1253760" cy="1474422"/>
          </a:xfrm>
          <a:prstGeom prst="rect">
            <a:avLst/>
          </a:prstGeom>
        </p:spPr>
      </p:pic>
      <p:pic>
        <p:nvPicPr>
          <p:cNvPr id="18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46" y="4190102"/>
            <a:ext cx="678594" cy="6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oftware-attacks-text"/>
          <p:cNvSpPr txBox="1"/>
          <p:nvPr/>
        </p:nvSpPr>
        <p:spPr>
          <a:xfrm>
            <a:off x="1880416" y="5547110"/>
            <a:ext cx="538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Traditional remote </a:t>
            </a:r>
            <a:r>
              <a:rPr lang="de-DE" sz="2800" dirty="0" err="1" smtClean="0"/>
              <a:t>attacks</a:t>
            </a:r>
            <a:r>
              <a:rPr lang="de-DE" sz="2800" dirty="0" smtClean="0"/>
              <a:t> </a:t>
            </a:r>
            <a:r>
              <a:rPr lang="de-DE" sz="2800" dirty="0" err="1" smtClean="0"/>
              <a:t>exploit</a:t>
            </a:r>
            <a:r>
              <a:rPr lang="de-DE" sz="2800" dirty="0" smtClean="0"/>
              <a:t> </a:t>
            </a:r>
            <a:r>
              <a:rPr lang="de-DE" sz="2800" dirty="0" err="1" smtClean="0"/>
              <a:t>vulnerabilities</a:t>
            </a:r>
            <a:r>
              <a:rPr lang="de-DE" sz="2800" dirty="0" smtClean="0"/>
              <a:t> in </a:t>
            </a:r>
            <a:r>
              <a:rPr lang="de-DE" sz="2800" dirty="0" err="1" smtClean="0"/>
              <a:t>software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56" name="hardware-attacks-text"/>
          <p:cNvSpPr txBox="1"/>
          <p:nvPr/>
        </p:nvSpPr>
        <p:spPr>
          <a:xfrm>
            <a:off x="2062289" y="5530892"/>
            <a:ext cx="538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Recent</a:t>
            </a:r>
            <a:r>
              <a:rPr lang="de-DE" sz="2800" dirty="0" smtClean="0"/>
              <a:t> </a:t>
            </a:r>
            <a:r>
              <a:rPr lang="de-DE" sz="2800" dirty="0" err="1" smtClean="0"/>
              <a:t>attacks</a:t>
            </a:r>
            <a:r>
              <a:rPr lang="de-DE" sz="2800" dirty="0" smtClean="0"/>
              <a:t> </a:t>
            </a:r>
            <a:r>
              <a:rPr lang="de-DE" sz="2800" dirty="0" err="1" smtClean="0"/>
              <a:t>exploit</a:t>
            </a:r>
            <a:r>
              <a:rPr lang="de-DE" sz="2800" dirty="0" smtClean="0"/>
              <a:t> </a:t>
            </a:r>
            <a:r>
              <a:rPr lang="de-DE" sz="2800" dirty="0" err="1" smtClean="0"/>
              <a:t>vulnerabilties</a:t>
            </a:r>
            <a:r>
              <a:rPr lang="de-DE" sz="2800" dirty="0" smtClean="0"/>
              <a:t> in </a:t>
            </a:r>
            <a:r>
              <a:rPr lang="de-DE" sz="2800" dirty="0" err="1" smtClean="0"/>
              <a:t>hardware</a:t>
            </a:r>
            <a:endParaRPr lang="de-DE" sz="2800" dirty="0"/>
          </a:p>
        </p:txBody>
      </p:sp>
      <p:cxnSp>
        <p:nvCxnSpPr>
          <p:cNvPr id="33" name="Gewinkelter Verbinder 32"/>
          <p:cNvCxnSpPr>
            <a:stCxn id="23" idx="2"/>
            <a:endCxn id="17" idx="2"/>
          </p:cNvCxnSpPr>
          <p:nvPr/>
        </p:nvCxnSpPr>
        <p:spPr>
          <a:xfrm rot="5400000">
            <a:off x="5211561" y="2015856"/>
            <a:ext cx="832354" cy="4293992"/>
          </a:xfrm>
          <a:prstGeom prst="bentConnector3">
            <a:avLst>
              <a:gd name="adj1" fmla="val 188209"/>
            </a:avLst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07706" y="1257401"/>
            <a:ext cx="5472607" cy="505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00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28" y="1257400"/>
            <a:ext cx="4430800" cy="378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99933" y="5900841"/>
            <a:ext cx="377825" cy="274638"/>
          </a:xfrm>
          <a:prstGeom prst="rect">
            <a:avLst/>
          </a:prstGeom>
          <a:noFill/>
          <a:ln w="25400" cap="flat">
            <a:solidFill>
              <a:srgbClr val="009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79657" y="5900841"/>
            <a:ext cx="377825" cy="274638"/>
          </a:xfrm>
          <a:prstGeom prst="rect">
            <a:avLst/>
          </a:prstGeom>
          <a:noFill/>
          <a:ln w="25400" cap="flat">
            <a:solidFill>
              <a:srgbClr val="00909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577759" y="5900841"/>
            <a:ext cx="239713" cy="274638"/>
          </a:xfrm>
          <a:prstGeom prst="rect">
            <a:avLst/>
          </a:prstGeom>
          <a:noFill/>
          <a:ln w="25400" cap="flat">
            <a:solidFill>
              <a:srgbClr val="00009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7471" y="5900841"/>
            <a:ext cx="239713" cy="274638"/>
          </a:xfrm>
          <a:prstGeom prst="rect">
            <a:avLst/>
          </a:prstGeom>
          <a:noFill/>
          <a:ln w="25400" cap="flat">
            <a:solidFill>
              <a:srgbClr val="EF7B0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057183" y="5900841"/>
            <a:ext cx="377825" cy="274638"/>
          </a:xfrm>
          <a:prstGeom prst="rect">
            <a:avLst/>
          </a:prstGeom>
          <a:noFill/>
          <a:ln w="25400" cap="flat">
            <a:solidFill>
              <a:srgbClr val="9A4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703418" y="5900841"/>
            <a:ext cx="376238" cy="274638"/>
          </a:xfrm>
          <a:prstGeom prst="rect">
            <a:avLst/>
          </a:prstGeom>
          <a:noFill/>
          <a:ln w="25400" cap="flat">
            <a:solidFill>
              <a:srgbClr val="FF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457482" y="5900841"/>
            <a:ext cx="411163" cy="274638"/>
          </a:xfrm>
          <a:prstGeom prst="rect">
            <a:avLst/>
          </a:prstGeom>
          <a:noFill/>
          <a:ln w="25400" cap="flat">
            <a:solidFill>
              <a:srgbClr val="00D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720509" y="5900841"/>
            <a:ext cx="239713" cy="274638"/>
          </a:xfrm>
          <a:prstGeom prst="rect">
            <a:avLst/>
          </a:prstGeom>
          <a:noFill/>
          <a:ln w="25400" cap="flat">
            <a:solidFill>
              <a:srgbClr val="90009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0797" y="5900841"/>
            <a:ext cx="239713" cy="274638"/>
          </a:xfrm>
          <a:prstGeom prst="rect">
            <a:avLst/>
          </a:prstGeom>
          <a:noFill/>
          <a:ln w="25400" cap="flat">
            <a:solidFill>
              <a:srgbClr val="9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435005" y="5900841"/>
            <a:ext cx="376238" cy="27463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102971" y="5900841"/>
            <a:ext cx="377825" cy="274638"/>
          </a:xfrm>
          <a:prstGeom prst="rect">
            <a:avLst/>
          </a:prstGeom>
          <a:noFill/>
          <a:ln w="25400" cap="flat">
            <a:solidFill>
              <a:srgbClr val="FFD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463709" y="5900841"/>
            <a:ext cx="239713" cy="274638"/>
          </a:xfrm>
          <a:prstGeom prst="rect">
            <a:avLst/>
          </a:prstGeom>
          <a:noFill/>
          <a:ln w="25400" cap="flat">
            <a:solidFill>
              <a:srgbClr val="56515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811246" y="5900841"/>
            <a:ext cx="239713" cy="274638"/>
          </a:xfrm>
          <a:prstGeom prst="rect">
            <a:avLst/>
          </a:prstGeom>
          <a:noFill/>
          <a:ln w="25400" cap="flat">
            <a:solidFill>
              <a:srgbClr val="635DC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050955" y="5900841"/>
            <a:ext cx="412750" cy="27463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960221" y="5900841"/>
            <a:ext cx="239713" cy="274638"/>
          </a:xfrm>
          <a:prstGeom prst="rect">
            <a:avLst/>
          </a:prstGeom>
          <a:noFill/>
          <a:ln w="25400" cap="flat">
            <a:solidFill>
              <a:srgbClr val="EF7B0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823697" y="3706916"/>
            <a:ext cx="136525" cy="171450"/>
          </a:xfrm>
          <a:prstGeom prst="rect">
            <a:avLst/>
          </a:prstGeom>
          <a:noFill/>
          <a:ln w="25400" cap="flat">
            <a:solidFill>
              <a:srgbClr val="9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953995" y="3706916"/>
            <a:ext cx="138113" cy="171450"/>
          </a:xfrm>
          <a:prstGeom prst="rect">
            <a:avLst/>
          </a:prstGeom>
          <a:noFill/>
          <a:ln w="25400" cap="flat">
            <a:solidFill>
              <a:srgbClr val="00009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925295" y="4221266"/>
            <a:ext cx="138113" cy="171450"/>
          </a:xfrm>
          <a:prstGeom prst="rect">
            <a:avLst/>
          </a:prstGeom>
          <a:noFill/>
          <a:ln w="25400" cap="flat">
            <a:solidFill>
              <a:srgbClr val="90009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17321" y="4530829"/>
            <a:ext cx="239713" cy="20478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782546" y="4530829"/>
            <a:ext cx="206375" cy="204788"/>
          </a:xfrm>
          <a:prstGeom prst="rect">
            <a:avLst/>
          </a:prstGeom>
          <a:noFill/>
          <a:ln w="25400" cap="flat">
            <a:solidFill>
              <a:srgbClr val="FFD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263559" y="4392716"/>
            <a:ext cx="136525" cy="171450"/>
          </a:xfrm>
          <a:prstGeom prst="rect">
            <a:avLst/>
          </a:prstGeom>
          <a:noFill/>
          <a:ln w="25400" cap="flat">
            <a:solidFill>
              <a:srgbClr val="56515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4674721" y="3878366"/>
            <a:ext cx="136525" cy="171450"/>
          </a:xfrm>
          <a:prstGeom prst="rect">
            <a:avLst/>
          </a:prstGeom>
          <a:noFill/>
          <a:ln w="25400" cap="flat">
            <a:solidFill>
              <a:srgbClr val="FF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4949355" y="3845029"/>
            <a:ext cx="204788" cy="204788"/>
          </a:xfrm>
          <a:prstGeom prst="rect">
            <a:avLst/>
          </a:prstGeom>
          <a:noFill/>
          <a:ln w="25400" cap="flat">
            <a:solidFill>
              <a:srgbClr val="00D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292259" y="4359379"/>
            <a:ext cx="136525" cy="204788"/>
          </a:xfrm>
          <a:prstGeom prst="rect">
            <a:avLst/>
          </a:prstGeom>
          <a:noFill/>
          <a:ln w="25400" cap="flat">
            <a:solidFill>
              <a:srgbClr val="009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497046" y="4702279"/>
            <a:ext cx="206375" cy="20478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120805" y="4702279"/>
            <a:ext cx="204788" cy="204788"/>
          </a:xfrm>
          <a:prstGeom prst="rect">
            <a:avLst/>
          </a:prstGeom>
          <a:noFill/>
          <a:ln w="25400" cap="flat">
            <a:solidFill>
              <a:srgbClr val="00909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428783" y="4049816"/>
            <a:ext cx="136525" cy="171450"/>
          </a:xfrm>
          <a:prstGeom prst="rect">
            <a:avLst/>
          </a:prstGeom>
          <a:noFill/>
          <a:ln w="25400" cap="flat">
            <a:solidFill>
              <a:srgbClr val="635DCE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497043" y="3364018"/>
            <a:ext cx="192088" cy="239713"/>
          </a:xfrm>
          <a:prstGeom prst="rect">
            <a:avLst/>
          </a:prstGeom>
          <a:noFill/>
          <a:ln w="25400" cap="flat">
            <a:solidFill>
              <a:srgbClr val="EF7B0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908208" y="3845029"/>
            <a:ext cx="206375" cy="204788"/>
          </a:xfrm>
          <a:prstGeom prst="rect">
            <a:avLst/>
          </a:prstGeom>
          <a:noFill/>
          <a:ln w="25400" cap="flat">
            <a:solidFill>
              <a:srgbClr val="9A45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2249019" y="4735616"/>
            <a:ext cx="1568450" cy="1144588"/>
            <a:chOff x="2249018" y="4735615"/>
            <a:chExt cx="1568450" cy="1144588"/>
          </a:xfrm>
        </p:grpSpPr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279180" y="4735615"/>
              <a:ext cx="1538288" cy="1084263"/>
            </a:xfrm>
            <a:custGeom>
              <a:avLst/>
              <a:gdLst>
                <a:gd name="T0" fmla="*/ 968 w 969"/>
                <a:gd name="T1" fmla="*/ 1 h 683"/>
                <a:gd name="T2" fmla="*/ 965 w 969"/>
                <a:gd name="T3" fmla="*/ 8 h 683"/>
                <a:gd name="T4" fmla="*/ 958 w 969"/>
                <a:gd name="T5" fmla="*/ 23 h 683"/>
                <a:gd name="T6" fmla="*/ 945 w 969"/>
                <a:gd name="T7" fmla="*/ 48 h 683"/>
                <a:gd name="T8" fmla="*/ 928 w 969"/>
                <a:gd name="T9" fmla="*/ 80 h 683"/>
                <a:gd name="T10" fmla="*/ 907 w 969"/>
                <a:gd name="T11" fmla="*/ 117 h 683"/>
                <a:gd name="T12" fmla="*/ 885 w 969"/>
                <a:gd name="T13" fmla="*/ 154 h 683"/>
                <a:gd name="T14" fmla="*/ 862 w 969"/>
                <a:gd name="T15" fmla="*/ 189 h 683"/>
                <a:gd name="T16" fmla="*/ 839 w 969"/>
                <a:gd name="T17" fmla="*/ 221 h 683"/>
                <a:gd name="T18" fmla="*/ 817 w 969"/>
                <a:gd name="T19" fmla="*/ 249 h 683"/>
                <a:gd name="T20" fmla="*/ 793 w 969"/>
                <a:gd name="T21" fmla="*/ 273 h 683"/>
                <a:gd name="T22" fmla="*/ 769 w 969"/>
                <a:gd name="T23" fmla="*/ 295 h 683"/>
                <a:gd name="T24" fmla="*/ 742 w 969"/>
                <a:gd name="T25" fmla="*/ 314 h 683"/>
                <a:gd name="T26" fmla="*/ 714 w 969"/>
                <a:gd name="T27" fmla="*/ 331 h 683"/>
                <a:gd name="T28" fmla="*/ 687 w 969"/>
                <a:gd name="T29" fmla="*/ 345 h 683"/>
                <a:gd name="T30" fmla="*/ 659 w 969"/>
                <a:gd name="T31" fmla="*/ 358 h 683"/>
                <a:gd name="T32" fmla="*/ 629 w 969"/>
                <a:gd name="T33" fmla="*/ 371 h 683"/>
                <a:gd name="T34" fmla="*/ 596 w 969"/>
                <a:gd name="T35" fmla="*/ 384 h 683"/>
                <a:gd name="T36" fmla="*/ 562 w 969"/>
                <a:gd name="T37" fmla="*/ 397 h 683"/>
                <a:gd name="T38" fmla="*/ 525 w 969"/>
                <a:gd name="T39" fmla="*/ 409 h 683"/>
                <a:gd name="T40" fmla="*/ 488 w 969"/>
                <a:gd name="T41" fmla="*/ 422 h 683"/>
                <a:gd name="T42" fmla="*/ 450 w 969"/>
                <a:gd name="T43" fmla="*/ 434 h 683"/>
                <a:gd name="T44" fmla="*/ 412 w 969"/>
                <a:gd name="T45" fmla="*/ 446 h 683"/>
                <a:gd name="T46" fmla="*/ 374 w 969"/>
                <a:gd name="T47" fmla="*/ 457 h 683"/>
                <a:gd name="T48" fmla="*/ 337 w 969"/>
                <a:gd name="T49" fmla="*/ 468 h 683"/>
                <a:gd name="T50" fmla="*/ 302 w 969"/>
                <a:gd name="T51" fmla="*/ 479 h 683"/>
                <a:gd name="T52" fmla="*/ 269 w 969"/>
                <a:gd name="T53" fmla="*/ 490 h 683"/>
                <a:gd name="T54" fmla="*/ 237 w 969"/>
                <a:gd name="T55" fmla="*/ 500 h 683"/>
                <a:gd name="T56" fmla="*/ 209 w 969"/>
                <a:gd name="T57" fmla="*/ 510 h 683"/>
                <a:gd name="T58" fmla="*/ 183 w 969"/>
                <a:gd name="T59" fmla="*/ 519 h 683"/>
                <a:gd name="T60" fmla="*/ 159 w 969"/>
                <a:gd name="T61" fmla="*/ 530 h 683"/>
                <a:gd name="T62" fmla="*/ 127 w 969"/>
                <a:gd name="T63" fmla="*/ 545 h 683"/>
                <a:gd name="T64" fmla="*/ 99 w 969"/>
                <a:gd name="T65" fmla="*/ 562 h 683"/>
                <a:gd name="T66" fmla="*/ 75 w 969"/>
                <a:gd name="T67" fmla="*/ 581 h 683"/>
                <a:gd name="T68" fmla="*/ 53 w 969"/>
                <a:gd name="T69" fmla="*/ 603 h 683"/>
                <a:gd name="T70" fmla="*/ 33 w 969"/>
                <a:gd name="T71" fmla="*/ 628 h 683"/>
                <a:gd name="T72" fmla="*/ 15 w 969"/>
                <a:gd name="T73" fmla="*/ 657 h 683"/>
                <a:gd name="T74" fmla="*/ 0 w 969"/>
                <a:gd name="T75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9" h="683">
                  <a:moveTo>
                    <a:pt x="969" y="0"/>
                  </a:moveTo>
                  <a:lnTo>
                    <a:pt x="968" y="1"/>
                  </a:lnTo>
                  <a:lnTo>
                    <a:pt x="967" y="3"/>
                  </a:lnTo>
                  <a:lnTo>
                    <a:pt x="965" y="8"/>
                  </a:lnTo>
                  <a:lnTo>
                    <a:pt x="962" y="14"/>
                  </a:lnTo>
                  <a:lnTo>
                    <a:pt x="958" y="23"/>
                  </a:lnTo>
                  <a:lnTo>
                    <a:pt x="952" y="34"/>
                  </a:lnTo>
                  <a:lnTo>
                    <a:pt x="945" y="48"/>
                  </a:lnTo>
                  <a:lnTo>
                    <a:pt x="937" y="63"/>
                  </a:lnTo>
                  <a:lnTo>
                    <a:pt x="928" y="80"/>
                  </a:lnTo>
                  <a:lnTo>
                    <a:pt x="918" y="98"/>
                  </a:lnTo>
                  <a:lnTo>
                    <a:pt x="907" y="117"/>
                  </a:lnTo>
                  <a:lnTo>
                    <a:pt x="896" y="135"/>
                  </a:lnTo>
                  <a:lnTo>
                    <a:pt x="885" y="154"/>
                  </a:lnTo>
                  <a:lnTo>
                    <a:pt x="874" y="172"/>
                  </a:lnTo>
                  <a:lnTo>
                    <a:pt x="862" y="189"/>
                  </a:lnTo>
                  <a:lnTo>
                    <a:pt x="851" y="206"/>
                  </a:lnTo>
                  <a:lnTo>
                    <a:pt x="839" y="221"/>
                  </a:lnTo>
                  <a:lnTo>
                    <a:pt x="828" y="235"/>
                  </a:lnTo>
                  <a:lnTo>
                    <a:pt x="817" y="249"/>
                  </a:lnTo>
                  <a:lnTo>
                    <a:pt x="805" y="262"/>
                  </a:lnTo>
                  <a:lnTo>
                    <a:pt x="793" y="273"/>
                  </a:lnTo>
                  <a:lnTo>
                    <a:pt x="781" y="284"/>
                  </a:lnTo>
                  <a:lnTo>
                    <a:pt x="769" y="295"/>
                  </a:lnTo>
                  <a:lnTo>
                    <a:pt x="756" y="304"/>
                  </a:lnTo>
                  <a:lnTo>
                    <a:pt x="742" y="314"/>
                  </a:lnTo>
                  <a:lnTo>
                    <a:pt x="728" y="323"/>
                  </a:lnTo>
                  <a:lnTo>
                    <a:pt x="714" y="331"/>
                  </a:lnTo>
                  <a:lnTo>
                    <a:pt x="701" y="338"/>
                  </a:lnTo>
                  <a:lnTo>
                    <a:pt x="687" y="345"/>
                  </a:lnTo>
                  <a:lnTo>
                    <a:pt x="673" y="351"/>
                  </a:lnTo>
                  <a:lnTo>
                    <a:pt x="659" y="358"/>
                  </a:lnTo>
                  <a:lnTo>
                    <a:pt x="644" y="365"/>
                  </a:lnTo>
                  <a:lnTo>
                    <a:pt x="629" y="371"/>
                  </a:lnTo>
                  <a:lnTo>
                    <a:pt x="613" y="377"/>
                  </a:lnTo>
                  <a:lnTo>
                    <a:pt x="596" y="384"/>
                  </a:lnTo>
                  <a:lnTo>
                    <a:pt x="579" y="390"/>
                  </a:lnTo>
                  <a:lnTo>
                    <a:pt x="562" y="397"/>
                  </a:lnTo>
                  <a:lnTo>
                    <a:pt x="544" y="403"/>
                  </a:lnTo>
                  <a:lnTo>
                    <a:pt x="525" y="409"/>
                  </a:lnTo>
                  <a:lnTo>
                    <a:pt x="507" y="415"/>
                  </a:lnTo>
                  <a:lnTo>
                    <a:pt x="488" y="422"/>
                  </a:lnTo>
                  <a:lnTo>
                    <a:pt x="469" y="427"/>
                  </a:lnTo>
                  <a:lnTo>
                    <a:pt x="450" y="434"/>
                  </a:lnTo>
                  <a:lnTo>
                    <a:pt x="431" y="439"/>
                  </a:lnTo>
                  <a:lnTo>
                    <a:pt x="412" y="446"/>
                  </a:lnTo>
                  <a:lnTo>
                    <a:pt x="393" y="451"/>
                  </a:lnTo>
                  <a:lnTo>
                    <a:pt x="374" y="457"/>
                  </a:lnTo>
                  <a:lnTo>
                    <a:pt x="355" y="462"/>
                  </a:lnTo>
                  <a:lnTo>
                    <a:pt x="337" y="468"/>
                  </a:lnTo>
                  <a:lnTo>
                    <a:pt x="320" y="473"/>
                  </a:lnTo>
                  <a:lnTo>
                    <a:pt x="302" y="479"/>
                  </a:lnTo>
                  <a:lnTo>
                    <a:pt x="285" y="484"/>
                  </a:lnTo>
                  <a:lnTo>
                    <a:pt x="269" y="490"/>
                  </a:lnTo>
                  <a:lnTo>
                    <a:pt x="253" y="494"/>
                  </a:lnTo>
                  <a:lnTo>
                    <a:pt x="237" y="500"/>
                  </a:lnTo>
                  <a:lnTo>
                    <a:pt x="223" y="505"/>
                  </a:lnTo>
                  <a:lnTo>
                    <a:pt x="209" y="510"/>
                  </a:lnTo>
                  <a:lnTo>
                    <a:pt x="196" y="515"/>
                  </a:lnTo>
                  <a:lnTo>
                    <a:pt x="183" y="519"/>
                  </a:lnTo>
                  <a:lnTo>
                    <a:pt x="171" y="524"/>
                  </a:lnTo>
                  <a:lnTo>
                    <a:pt x="159" y="530"/>
                  </a:lnTo>
                  <a:lnTo>
                    <a:pt x="142" y="537"/>
                  </a:lnTo>
                  <a:lnTo>
                    <a:pt x="127" y="545"/>
                  </a:lnTo>
                  <a:lnTo>
                    <a:pt x="112" y="553"/>
                  </a:lnTo>
                  <a:lnTo>
                    <a:pt x="99" y="562"/>
                  </a:lnTo>
                  <a:lnTo>
                    <a:pt x="86" y="571"/>
                  </a:lnTo>
                  <a:lnTo>
                    <a:pt x="75" y="581"/>
                  </a:lnTo>
                  <a:lnTo>
                    <a:pt x="64" y="591"/>
                  </a:lnTo>
                  <a:lnTo>
                    <a:pt x="53" y="603"/>
                  </a:lnTo>
                  <a:lnTo>
                    <a:pt x="43" y="615"/>
                  </a:lnTo>
                  <a:lnTo>
                    <a:pt x="33" y="628"/>
                  </a:lnTo>
                  <a:lnTo>
                    <a:pt x="24" y="642"/>
                  </a:lnTo>
                  <a:lnTo>
                    <a:pt x="15" y="657"/>
                  </a:lnTo>
                  <a:lnTo>
                    <a:pt x="7" y="671"/>
                  </a:lnTo>
                  <a:lnTo>
                    <a:pt x="0" y="683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249018" y="5788128"/>
              <a:ext cx="58738" cy="92075"/>
            </a:xfrm>
            <a:custGeom>
              <a:avLst/>
              <a:gdLst>
                <a:gd name="T0" fmla="*/ 37 w 37"/>
                <a:gd name="T1" fmla="*/ 12 h 58"/>
                <a:gd name="T2" fmla="*/ 0 w 37"/>
                <a:gd name="T3" fmla="*/ 58 h 58"/>
                <a:gd name="T4" fmla="*/ 11 w 37"/>
                <a:gd name="T5" fmla="*/ 0 h 58"/>
                <a:gd name="T6" fmla="*/ 37 w 37"/>
                <a:gd name="T7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8">
                  <a:moveTo>
                    <a:pt x="37" y="12"/>
                  </a:moveTo>
                  <a:lnTo>
                    <a:pt x="0" y="58"/>
                  </a:lnTo>
                  <a:lnTo>
                    <a:pt x="11" y="0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2026770" y="3583093"/>
            <a:ext cx="830263" cy="2298701"/>
            <a:chOff x="2026768" y="3583090"/>
            <a:chExt cx="830263" cy="2298701"/>
          </a:xfrm>
        </p:grpSpPr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026768" y="3583090"/>
              <a:ext cx="830263" cy="2239963"/>
            </a:xfrm>
            <a:custGeom>
              <a:avLst/>
              <a:gdLst>
                <a:gd name="T0" fmla="*/ 522 w 523"/>
                <a:gd name="T1" fmla="*/ 78 h 1411"/>
                <a:gd name="T2" fmla="*/ 516 w 523"/>
                <a:gd name="T3" fmla="*/ 74 h 1411"/>
                <a:gd name="T4" fmla="*/ 502 w 523"/>
                <a:gd name="T5" fmla="*/ 67 h 1411"/>
                <a:gd name="T6" fmla="*/ 478 w 523"/>
                <a:gd name="T7" fmla="*/ 56 h 1411"/>
                <a:gd name="T8" fmla="*/ 446 w 523"/>
                <a:gd name="T9" fmla="*/ 43 h 1411"/>
                <a:gd name="T10" fmla="*/ 410 w 523"/>
                <a:gd name="T11" fmla="*/ 28 h 1411"/>
                <a:gd name="T12" fmla="*/ 374 w 523"/>
                <a:gd name="T13" fmla="*/ 16 h 1411"/>
                <a:gd name="T14" fmla="*/ 339 w 523"/>
                <a:gd name="T15" fmla="*/ 6 h 1411"/>
                <a:gd name="T16" fmla="*/ 307 w 523"/>
                <a:gd name="T17" fmla="*/ 1 h 1411"/>
                <a:gd name="T18" fmla="*/ 278 w 523"/>
                <a:gd name="T19" fmla="*/ 0 h 1411"/>
                <a:gd name="T20" fmla="*/ 252 w 523"/>
                <a:gd name="T21" fmla="*/ 4 h 1411"/>
                <a:gd name="T22" fmla="*/ 228 w 523"/>
                <a:gd name="T23" fmla="*/ 12 h 1411"/>
                <a:gd name="T24" fmla="*/ 206 w 523"/>
                <a:gd name="T25" fmla="*/ 26 h 1411"/>
                <a:gd name="T26" fmla="*/ 185 w 523"/>
                <a:gd name="T27" fmla="*/ 46 h 1411"/>
                <a:gd name="T28" fmla="*/ 169 w 523"/>
                <a:gd name="T29" fmla="*/ 63 h 1411"/>
                <a:gd name="T30" fmla="*/ 154 w 523"/>
                <a:gd name="T31" fmla="*/ 84 h 1411"/>
                <a:gd name="T32" fmla="*/ 138 w 523"/>
                <a:gd name="T33" fmla="*/ 107 h 1411"/>
                <a:gd name="T34" fmla="*/ 123 w 523"/>
                <a:gd name="T35" fmla="*/ 133 h 1411"/>
                <a:gd name="T36" fmla="*/ 107 w 523"/>
                <a:gd name="T37" fmla="*/ 163 h 1411"/>
                <a:gd name="T38" fmla="*/ 93 w 523"/>
                <a:gd name="T39" fmla="*/ 195 h 1411"/>
                <a:gd name="T40" fmla="*/ 78 w 523"/>
                <a:gd name="T41" fmla="*/ 230 h 1411"/>
                <a:gd name="T42" fmla="*/ 64 w 523"/>
                <a:gd name="T43" fmla="*/ 267 h 1411"/>
                <a:gd name="T44" fmla="*/ 51 w 523"/>
                <a:gd name="T45" fmla="*/ 306 h 1411"/>
                <a:gd name="T46" fmla="*/ 40 w 523"/>
                <a:gd name="T47" fmla="*/ 347 h 1411"/>
                <a:gd name="T48" fmla="*/ 29 w 523"/>
                <a:gd name="T49" fmla="*/ 389 h 1411"/>
                <a:gd name="T50" fmla="*/ 20 w 523"/>
                <a:gd name="T51" fmla="*/ 431 h 1411"/>
                <a:gd name="T52" fmla="*/ 12 w 523"/>
                <a:gd name="T53" fmla="*/ 474 h 1411"/>
                <a:gd name="T54" fmla="*/ 7 w 523"/>
                <a:gd name="T55" fmla="*/ 517 h 1411"/>
                <a:gd name="T56" fmla="*/ 3 w 523"/>
                <a:gd name="T57" fmla="*/ 559 h 1411"/>
                <a:gd name="T58" fmla="*/ 0 w 523"/>
                <a:gd name="T59" fmla="*/ 600 h 1411"/>
                <a:gd name="T60" fmla="*/ 0 w 523"/>
                <a:gd name="T61" fmla="*/ 641 h 1411"/>
                <a:gd name="T62" fmla="*/ 1 w 523"/>
                <a:gd name="T63" fmla="*/ 680 h 1411"/>
                <a:gd name="T64" fmla="*/ 5 w 523"/>
                <a:gd name="T65" fmla="*/ 719 h 1411"/>
                <a:gd name="T66" fmla="*/ 10 w 523"/>
                <a:gd name="T67" fmla="*/ 755 h 1411"/>
                <a:gd name="T68" fmla="*/ 16 w 523"/>
                <a:gd name="T69" fmla="*/ 792 h 1411"/>
                <a:gd name="T70" fmla="*/ 25 w 523"/>
                <a:gd name="T71" fmla="*/ 829 h 1411"/>
                <a:gd name="T72" fmla="*/ 37 w 523"/>
                <a:gd name="T73" fmla="*/ 867 h 1411"/>
                <a:gd name="T74" fmla="*/ 51 w 523"/>
                <a:gd name="T75" fmla="*/ 907 h 1411"/>
                <a:gd name="T76" fmla="*/ 68 w 523"/>
                <a:gd name="T77" fmla="*/ 948 h 1411"/>
                <a:gd name="T78" fmla="*/ 88 w 523"/>
                <a:gd name="T79" fmla="*/ 993 h 1411"/>
                <a:gd name="T80" fmla="*/ 111 w 523"/>
                <a:gd name="T81" fmla="*/ 1041 h 1411"/>
                <a:gd name="T82" fmla="*/ 137 w 523"/>
                <a:gd name="T83" fmla="*/ 1092 h 1411"/>
                <a:gd name="T84" fmla="*/ 166 w 523"/>
                <a:gd name="T85" fmla="*/ 1145 h 1411"/>
                <a:gd name="T86" fmla="*/ 196 w 523"/>
                <a:gd name="T87" fmla="*/ 1199 h 1411"/>
                <a:gd name="T88" fmla="*/ 227 w 523"/>
                <a:gd name="T89" fmla="*/ 1254 h 1411"/>
                <a:gd name="T90" fmla="*/ 257 w 523"/>
                <a:gd name="T91" fmla="*/ 1305 h 1411"/>
                <a:gd name="T92" fmla="*/ 285 w 523"/>
                <a:gd name="T93" fmla="*/ 1352 h 1411"/>
                <a:gd name="T94" fmla="*/ 309 w 523"/>
                <a:gd name="T95" fmla="*/ 1392 h 1411"/>
                <a:gd name="T96" fmla="*/ 320 w 523"/>
                <a:gd name="T97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3" h="1411">
                  <a:moveTo>
                    <a:pt x="523" y="78"/>
                  </a:moveTo>
                  <a:lnTo>
                    <a:pt x="522" y="78"/>
                  </a:lnTo>
                  <a:lnTo>
                    <a:pt x="520" y="77"/>
                  </a:lnTo>
                  <a:lnTo>
                    <a:pt x="516" y="74"/>
                  </a:lnTo>
                  <a:lnTo>
                    <a:pt x="510" y="72"/>
                  </a:lnTo>
                  <a:lnTo>
                    <a:pt x="502" y="67"/>
                  </a:lnTo>
                  <a:lnTo>
                    <a:pt x="491" y="62"/>
                  </a:lnTo>
                  <a:lnTo>
                    <a:pt x="478" y="56"/>
                  </a:lnTo>
                  <a:lnTo>
                    <a:pt x="463" y="49"/>
                  </a:lnTo>
                  <a:lnTo>
                    <a:pt x="446" y="43"/>
                  </a:lnTo>
                  <a:lnTo>
                    <a:pt x="429" y="36"/>
                  </a:lnTo>
                  <a:lnTo>
                    <a:pt x="410" y="28"/>
                  </a:lnTo>
                  <a:lnTo>
                    <a:pt x="392" y="22"/>
                  </a:lnTo>
                  <a:lnTo>
                    <a:pt x="374" y="16"/>
                  </a:lnTo>
                  <a:lnTo>
                    <a:pt x="356" y="11"/>
                  </a:lnTo>
                  <a:lnTo>
                    <a:pt x="339" y="6"/>
                  </a:lnTo>
                  <a:lnTo>
                    <a:pt x="323" y="3"/>
                  </a:lnTo>
                  <a:lnTo>
                    <a:pt x="307" y="1"/>
                  </a:lnTo>
                  <a:lnTo>
                    <a:pt x="292" y="0"/>
                  </a:lnTo>
                  <a:lnTo>
                    <a:pt x="278" y="0"/>
                  </a:lnTo>
                  <a:lnTo>
                    <a:pt x="264" y="1"/>
                  </a:lnTo>
                  <a:lnTo>
                    <a:pt x="252" y="4"/>
                  </a:lnTo>
                  <a:lnTo>
                    <a:pt x="240" y="7"/>
                  </a:lnTo>
                  <a:lnTo>
                    <a:pt x="228" y="12"/>
                  </a:lnTo>
                  <a:lnTo>
                    <a:pt x="217" y="19"/>
                  </a:lnTo>
                  <a:lnTo>
                    <a:pt x="206" y="26"/>
                  </a:lnTo>
                  <a:lnTo>
                    <a:pt x="195" y="36"/>
                  </a:lnTo>
                  <a:lnTo>
                    <a:pt x="185" y="46"/>
                  </a:lnTo>
                  <a:lnTo>
                    <a:pt x="177" y="54"/>
                  </a:lnTo>
                  <a:lnTo>
                    <a:pt x="169" y="63"/>
                  </a:lnTo>
                  <a:lnTo>
                    <a:pt x="161" y="73"/>
                  </a:lnTo>
                  <a:lnTo>
                    <a:pt x="154" y="84"/>
                  </a:lnTo>
                  <a:lnTo>
                    <a:pt x="146" y="95"/>
                  </a:lnTo>
                  <a:lnTo>
                    <a:pt x="138" y="107"/>
                  </a:lnTo>
                  <a:lnTo>
                    <a:pt x="131" y="120"/>
                  </a:lnTo>
                  <a:lnTo>
                    <a:pt x="123" y="133"/>
                  </a:lnTo>
                  <a:lnTo>
                    <a:pt x="115" y="148"/>
                  </a:lnTo>
                  <a:lnTo>
                    <a:pt x="107" y="163"/>
                  </a:lnTo>
                  <a:lnTo>
                    <a:pt x="100" y="179"/>
                  </a:lnTo>
                  <a:lnTo>
                    <a:pt x="93" y="195"/>
                  </a:lnTo>
                  <a:lnTo>
                    <a:pt x="85" y="212"/>
                  </a:lnTo>
                  <a:lnTo>
                    <a:pt x="78" y="230"/>
                  </a:lnTo>
                  <a:lnTo>
                    <a:pt x="71" y="248"/>
                  </a:lnTo>
                  <a:lnTo>
                    <a:pt x="64" y="267"/>
                  </a:lnTo>
                  <a:lnTo>
                    <a:pt x="58" y="287"/>
                  </a:lnTo>
                  <a:lnTo>
                    <a:pt x="51" y="306"/>
                  </a:lnTo>
                  <a:lnTo>
                    <a:pt x="45" y="326"/>
                  </a:lnTo>
                  <a:lnTo>
                    <a:pt x="40" y="347"/>
                  </a:lnTo>
                  <a:lnTo>
                    <a:pt x="34" y="368"/>
                  </a:lnTo>
                  <a:lnTo>
                    <a:pt x="29" y="389"/>
                  </a:lnTo>
                  <a:lnTo>
                    <a:pt x="24" y="410"/>
                  </a:lnTo>
                  <a:lnTo>
                    <a:pt x="20" y="431"/>
                  </a:lnTo>
                  <a:lnTo>
                    <a:pt x="16" y="453"/>
                  </a:lnTo>
                  <a:lnTo>
                    <a:pt x="12" y="474"/>
                  </a:lnTo>
                  <a:lnTo>
                    <a:pt x="10" y="496"/>
                  </a:lnTo>
                  <a:lnTo>
                    <a:pt x="7" y="517"/>
                  </a:lnTo>
                  <a:lnTo>
                    <a:pt x="5" y="538"/>
                  </a:lnTo>
                  <a:lnTo>
                    <a:pt x="3" y="559"/>
                  </a:lnTo>
                  <a:lnTo>
                    <a:pt x="1" y="580"/>
                  </a:lnTo>
                  <a:lnTo>
                    <a:pt x="0" y="600"/>
                  </a:lnTo>
                  <a:lnTo>
                    <a:pt x="0" y="621"/>
                  </a:lnTo>
                  <a:lnTo>
                    <a:pt x="0" y="641"/>
                  </a:lnTo>
                  <a:lnTo>
                    <a:pt x="0" y="660"/>
                  </a:lnTo>
                  <a:lnTo>
                    <a:pt x="1" y="680"/>
                  </a:lnTo>
                  <a:lnTo>
                    <a:pt x="3" y="700"/>
                  </a:lnTo>
                  <a:lnTo>
                    <a:pt x="5" y="719"/>
                  </a:lnTo>
                  <a:lnTo>
                    <a:pt x="7" y="737"/>
                  </a:lnTo>
                  <a:lnTo>
                    <a:pt x="10" y="755"/>
                  </a:lnTo>
                  <a:lnTo>
                    <a:pt x="13" y="774"/>
                  </a:lnTo>
                  <a:lnTo>
                    <a:pt x="16" y="792"/>
                  </a:lnTo>
                  <a:lnTo>
                    <a:pt x="21" y="810"/>
                  </a:lnTo>
                  <a:lnTo>
                    <a:pt x="25" y="829"/>
                  </a:lnTo>
                  <a:lnTo>
                    <a:pt x="31" y="848"/>
                  </a:lnTo>
                  <a:lnTo>
                    <a:pt x="37" y="867"/>
                  </a:lnTo>
                  <a:lnTo>
                    <a:pt x="44" y="886"/>
                  </a:lnTo>
                  <a:lnTo>
                    <a:pt x="51" y="907"/>
                  </a:lnTo>
                  <a:lnTo>
                    <a:pt x="60" y="927"/>
                  </a:lnTo>
                  <a:lnTo>
                    <a:pt x="68" y="948"/>
                  </a:lnTo>
                  <a:lnTo>
                    <a:pt x="78" y="970"/>
                  </a:lnTo>
                  <a:lnTo>
                    <a:pt x="88" y="993"/>
                  </a:lnTo>
                  <a:lnTo>
                    <a:pt x="99" y="1017"/>
                  </a:lnTo>
                  <a:lnTo>
                    <a:pt x="111" y="1041"/>
                  </a:lnTo>
                  <a:lnTo>
                    <a:pt x="124" y="1066"/>
                  </a:lnTo>
                  <a:lnTo>
                    <a:pt x="137" y="1092"/>
                  </a:lnTo>
                  <a:lnTo>
                    <a:pt x="151" y="1118"/>
                  </a:lnTo>
                  <a:lnTo>
                    <a:pt x="166" y="1145"/>
                  </a:lnTo>
                  <a:lnTo>
                    <a:pt x="180" y="1172"/>
                  </a:lnTo>
                  <a:lnTo>
                    <a:pt x="196" y="1199"/>
                  </a:lnTo>
                  <a:lnTo>
                    <a:pt x="211" y="1227"/>
                  </a:lnTo>
                  <a:lnTo>
                    <a:pt x="227" y="1254"/>
                  </a:lnTo>
                  <a:lnTo>
                    <a:pt x="242" y="1280"/>
                  </a:lnTo>
                  <a:lnTo>
                    <a:pt x="257" y="1305"/>
                  </a:lnTo>
                  <a:lnTo>
                    <a:pt x="271" y="1330"/>
                  </a:lnTo>
                  <a:lnTo>
                    <a:pt x="285" y="1352"/>
                  </a:lnTo>
                  <a:lnTo>
                    <a:pt x="297" y="1373"/>
                  </a:lnTo>
                  <a:lnTo>
                    <a:pt x="309" y="1392"/>
                  </a:lnTo>
                  <a:lnTo>
                    <a:pt x="318" y="1409"/>
                  </a:lnTo>
                  <a:lnTo>
                    <a:pt x="320" y="1411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503018" y="5791303"/>
              <a:ext cx="68263" cy="90488"/>
            </a:xfrm>
            <a:custGeom>
              <a:avLst/>
              <a:gdLst>
                <a:gd name="T0" fmla="*/ 24 w 43"/>
                <a:gd name="T1" fmla="*/ 0 h 57"/>
                <a:gd name="T2" fmla="*/ 43 w 43"/>
                <a:gd name="T3" fmla="*/ 57 h 57"/>
                <a:gd name="T4" fmla="*/ 0 w 43"/>
                <a:gd name="T5" fmla="*/ 16 h 57"/>
                <a:gd name="T6" fmla="*/ 24 w 43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7">
                  <a:moveTo>
                    <a:pt x="24" y="0"/>
                  </a:moveTo>
                  <a:lnTo>
                    <a:pt x="43" y="57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2280770" y="4192691"/>
            <a:ext cx="644525" cy="1689100"/>
            <a:chOff x="2280768" y="4192690"/>
            <a:chExt cx="644525" cy="1689100"/>
          </a:xfrm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280768" y="4192690"/>
              <a:ext cx="644525" cy="1628775"/>
            </a:xfrm>
            <a:custGeom>
              <a:avLst/>
              <a:gdLst>
                <a:gd name="T0" fmla="*/ 405 w 406"/>
                <a:gd name="T1" fmla="*/ 39 h 1026"/>
                <a:gd name="T2" fmla="*/ 397 w 406"/>
                <a:gd name="T3" fmla="*/ 37 h 1026"/>
                <a:gd name="T4" fmla="*/ 378 w 406"/>
                <a:gd name="T5" fmla="*/ 33 h 1026"/>
                <a:gd name="T6" fmla="*/ 347 w 406"/>
                <a:gd name="T7" fmla="*/ 27 h 1026"/>
                <a:gd name="T8" fmla="*/ 308 w 406"/>
                <a:gd name="T9" fmla="*/ 19 h 1026"/>
                <a:gd name="T10" fmla="*/ 267 w 406"/>
                <a:gd name="T11" fmla="*/ 11 h 1026"/>
                <a:gd name="T12" fmla="*/ 226 w 406"/>
                <a:gd name="T13" fmla="*/ 5 h 1026"/>
                <a:gd name="T14" fmla="*/ 189 w 406"/>
                <a:gd name="T15" fmla="*/ 1 h 1026"/>
                <a:gd name="T16" fmla="*/ 158 w 406"/>
                <a:gd name="T17" fmla="*/ 0 h 1026"/>
                <a:gd name="T18" fmla="*/ 131 w 406"/>
                <a:gd name="T19" fmla="*/ 1 h 1026"/>
                <a:gd name="T20" fmla="*/ 108 w 406"/>
                <a:gd name="T21" fmla="*/ 5 h 1026"/>
                <a:gd name="T22" fmla="*/ 89 w 406"/>
                <a:gd name="T23" fmla="*/ 12 h 1026"/>
                <a:gd name="T24" fmla="*/ 72 w 406"/>
                <a:gd name="T25" fmla="*/ 22 h 1026"/>
                <a:gd name="T26" fmla="*/ 58 w 406"/>
                <a:gd name="T27" fmla="*/ 33 h 1026"/>
                <a:gd name="T28" fmla="*/ 46 w 406"/>
                <a:gd name="T29" fmla="*/ 46 h 1026"/>
                <a:gd name="T30" fmla="*/ 35 w 406"/>
                <a:gd name="T31" fmla="*/ 62 h 1026"/>
                <a:gd name="T32" fmla="*/ 26 w 406"/>
                <a:gd name="T33" fmla="*/ 81 h 1026"/>
                <a:gd name="T34" fmla="*/ 17 w 406"/>
                <a:gd name="T35" fmla="*/ 102 h 1026"/>
                <a:gd name="T36" fmla="*/ 10 w 406"/>
                <a:gd name="T37" fmla="*/ 126 h 1026"/>
                <a:gd name="T38" fmla="*/ 5 w 406"/>
                <a:gd name="T39" fmla="*/ 153 h 1026"/>
                <a:gd name="T40" fmla="*/ 2 w 406"/>
                <a:gd name="T41" fmla="*/ 181 h 1026"/>
                <a:gd name="T42" fmla="*/ 0 w 406"/>
                <a:gd name="T43" fmla="*/ 212 h 1026"/>
                <a:gd name="T44" fmla="*/ 0 w 406"/>
                <a:gd name="T45" fmla="*/ 243 h 1026"/>
                <a:gd name="T46" fmla="*/ 2 w 406"/>
                <a:gd name="T47" fmla="*/ 275 h 1026"/>
                <a:gd name="T48" fmla="*/ 7 w 406"/>
                <a:gd name="T49" fmla="*/ 309 h 1026"/>
                <a:gd name="T50" fmla="*/ 12 w 406"/>
                <a:gd name="T51" fmla="*/ 342 h 1026"/>
                <a:gd name="T52" fmla="*/ 19 w 406"/>
                <a:gd name="T53" fmla="*/ 376 h 1026"/>
                <a:gd name="T54" fmla="*/ 29 w 406"/>
                <a:gd name="T55" fmla="*/ 411 h 1026"/>
                <a:gd name="T56" fmla="*/ 37 w 406"/>
                <a:gd name="T57" fmla="*/ 439 h 1026"/>
                <a:gd name="T58" fmla="*/ 46 w 406"/>
                <a:gd name="T59" fmla="*/ 468 h 1026"/>
                <a:gd name="T60" fmla="*/ 58 w 406"/>
                <a:gd name="T61" fmla="*/ 499 h 1026"/>
                <a:gd name="T62" fmla="*/ 71 w 406"/>
                <a:gd name="T63" fmla="*/ 532 h 1026"/>
                <a:gd name="T64" fmla="*/ 87 w 406"/>
                <a:gd name="T65" fmla="*/ 568 h 1026"/>
                <a:gd name="T66" fmla="*/ 104 w 406"/>
                <a:gd name="T67" fmla="*/ 607 h 1026"/>
                <a:gd name="T68" fmla="*/ 125 w 406"/>
                <a:gd name="T69" fmla="*/ 650 h 1026"/>
                <a:gd name="T70" fmla="*/ 147 w 406"/>
                <a:gd name="T71" fmla="*/ 697 h 1026"/>
                <a:gd name="T72" fmla="*/ 172 w 406"/>
                <a:gd name="T73" fmla="*/ 748 h 1026"/>
                <a:gd name="T74" fmla="*/ 199 w 406"/>
                <a:gd name="T75" fmla="*/ 801 h 1026"/>
                <a:gd name="T76" fmla="*/ 226 w 406"/>
                <a:gd name="T77" fmla="*/ 855 h 1026"/>
                <a:gd name="T78" fmla="*/ 254 w 406"/>
                <a:gd name="T79" fmla="*/ 908 h 1026"/>
                <a:gd name="T80" fmla="*/ 280 w 406"/>
                <a:gd name="T81" fmla="*/ 958 h 1026"/>
                <a:gd name="T82" fmla="*/ 302 w 406"/>
                <a:gd name="T83" fmla="*/ 1001 h 1026"/>
                <a:gd name="T84" fmla="*/ 315 w 406"/>
                <a:gd name="T85" fmla="*/ 1026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1026">
                  <a:moveTo>
                    <a:pt x="406" y="40"/>
                  </a:moveTo>
                  <a:lnTo>
                    <a:pt x="405" y="39"/>
                  </a:lnTo>
                  <a:lnTo>
                    <a:pt x="402" y="39"/>
                  </a:lnTo>
                  <a:lnTo>
                    <a:pt x="397" y="37"/>
                  </a:lnTo>
                  <a:lnTo>
                    <a:pt x="389" y="35"/>
                  </a:lnTo>
                  <a:lnTo>
                    <a:pt x="378" y="33"/>
                  </a:lnTo>
                  <a:lnTo>
                    <a:pt x="364" y="30"/>
                  </a:lnTo>
                  <a:lnTo>
                    <a:pt x="347" y="27"/>
                  </a:lnTo>
                  <a:lnTo>
                    <a:pt x="329" y="23"/>
                  </a:lnTo>
                  <a:lnTo>
                    <a:pt x="308" y="19"/>
                  </a:lnTo>
                  <a:lnTo>
                    <a:pt x="288" y="15"/>
                  </a:lnTo>
                  <a:lnTo>
                    <a:pt x="267" y="11"/>
                  </a:lnTo>
                  <a:lnTo>
                    <a:pt x="246" y="8"/>
                  </a:lnTo>
                  <a:lnTo>
                    <a:pt x="226" y="5"/>
                  </a:lnTo>
                  <a:lnTo>
                    <a:pt x="207" y="3"/>
                  </a:lnTo>
                  <a:lnTo>
                    <a:pt x="189" y="1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1" y="1"/>
                  </a:lnTo>
                  <a:lnTo>
                    <a:pt x="119" y="2"/>
                  </a:lnTo>
                  <a:lnTo>
                    <a:pt x="108" y="5"/>
                  </a:lnTo>
                  <a:lnTo>
                    <a:pt x="98" y="8"/>
                  </a:lnTo>
                  <a:lnTo>
                    <a:pt x="89" y="12"/>
                  </a:lnTo>
                  <a:lnTo>
                    <a:pt x="80" y="16"/>
                  </a:lnTo>
                  <a:lnTo>
                    <a:pt x="72" y="22"/>
                  </a:lnTo>
                  <a:lnTo>
                    <a:pt x="65" y="27"/>
                  </a:lnTo>
                  <a:lnTo>
                    <a:pt x="58" y="33"/>
                  </a:lnTo>
                  <a:lnTo>
                    <a:pt x="52" y="39"/>
                  </a:lnTo>
                  <a:lnTo>
                    <a:pt x="46" y="46"/>
                  </a:lnTo>
                  <a:lnTo>
                    <a:pt x="41" y="54"/>
                  </a:lnTo>
                  <a:lnTo>
                    <a:pt x="35" y="62"/>
                  </a:lnTo>
                  <a:lnTo>
                    <a:pt x="30" y="71"/>
                  </a:lnTo>
                  <a:lnTo>
                    <a:pt x="26" y="81"/>
                  </a:lnTo>
                  <a:lnTo>
                    <a:pt x="21" y="91"/>
                  </a:lnTo>
                  <a:lnTo>
                    <a:pt x="17" y="102"/>
                  </a:lnTo>
                  <a:lnTo>
                    <a:pt x="14" y="114"/>
                  </a:lnTo>
                  <a:lnTo>
                    <a:pt x="10" y="126"/>
                  </a:lnTo>
                  <a:lnTo>
                    <a:pt x="7" y="139"/>
                  </a:lnTo>
                  <a:lnTo>
                    <a:pt x="5" y="153"/>
                  </a:lnTo>
                  <a:lnTo>
                    <a:pt x="3" y="166"/>
                  </a:lnTo>
                  <a:lnTo>
                    <a:pt x="2" y="181"/>
                  </a:lnTo>
                  <a:lnTo>
                    <a:pt x="1" y="196"/>
                  </a:lnTo>
                  <a:lnTo>
                    <a:pt x="0" y="212"/>
                  </a:lnTo>
                  <a:lnTo>
                    <a:pt x="0" y="227"/>
                  </a:lnTo>
                  <a:lnTo>
                    <a:pt x="0" y="243"/>
                  </a:lnTo>
                  <a:lnTo>
                    <a:pt x="1" y="259"/>
                  </a:lnTo>
                  <a:lnTo>
                    <a:pt x="2" y="275"/>
                  </a:lnTo>
                  <a:lnTo>
                    <a:pt x="4" y="292"/>
                  </a:lnTo>
                  <a:lnTo>
                    <a:pt x="7" y="309"/>
                  </a:lnTo>
                  <a:lnTo>
                    <a:pt x="9" y="325"/>
                  </a:lnTo>
                  <a:lnTo>
                    <a:pt x="12" y="342"/>
                  </a:lnTo>
                  <a:lnTo>
                    <a:pt x="16" y="359"/>
                  </a:lnTo>
                  <a:lnTo>
                    <a:pt x="19" y="376"/>
                  </a:lnTo>
                  <a:lnTo>
                    <a:pt x="24" y="393"/>
                  </a:lnTo>
                  <a:lnTo>
                    <a:pt x="29" y="411"/>
                  </a:lnTo>
                  <a:lnTo>
                    <a:pt x="32" y="424"/>
                  </a:lnTo>
                  <a:lnTo>
                    <a:pt x="37" y="439"/>
                  </a:lnTo>
                  <a:lnTo>
                    <a:pt x="42" y="453"/>
                  </a:lnTo>
                  <a:lnTo>
                    <a:pt x="46" y="468"/>
                  </a:lnTo>
                  <a:lnTo>
                    <a:pt x="52" y="483"/>
                  </a:lnTo>
                  <a:lnTo>
                    <a:pt x="58" y="499"/>
                  </a:lnTo>
                  <a:lnTo>
                    <a:pt x="64" y="515"/>
                  </a:lnTo>
                  <a:lnTo>
                    <a:pt x="71" y="532"/>
                  </a:lnTo>
                  <a:lnTo>
                    <a:pt x="79" y="549"/>
                  </a:lnTo>
                  <a:lnTo>
                    <a:pt x="87" y="568"/>
                  </a:lnTo>
                  <a:lnTo>
                    <a:pt x="95" y="587"/>
                  </a:lnTo>
                  <a:lnTo>
                    <a:pt x="104" y="607"/>
                  </a:lnTo>
                  <a:lnTo>
                    <a:pt x="114" y="628"/>
                  </a:lnTo>
                  <a:lnTo>
                    <a:pt x="125" y="650"/>
                  </a:lnTo>
                  <a:lnTo>
                    <a:pt x="135" y="673"/>
                  </a:lnTo>
                  <a:lnTo>
                    <a:pt x="147" y="697"/>
                  </a:lnTo>
                  <a:lnTo>
                    <a:pt x="159" y="722"/>
                  </a:lnTo>
                  <a:lnTo>
                    <a:pt x="172" y="748"/>
                  </a:lnTo>
                  <a:lnTo>
                    <a:pt x="185" y="774"/>
                  </a:lnTo>
                  <a:lnTo>
                    <a:pt x="199" y="801"/>
                  </a:lnTo>
                  <a:lnTo>
                    <a:pt x="212" y="828"/>
                  </a:lnTo>
                  <a:lnTo>
                    <a:pt x="226" y="855"/>
                  </a:lnTo>
                  <a:lnTo>
                    <a:pt x="240" y="882"/>
                  </a:lnTo>
                  <a:lnTo>
                    <a:pt x="254" y="908"/>
                  </a:lnTo>
                  <a:lnTo>
                    <a:pt x="267" y="934"/>
                  </a:lnTo>
                  <a:lnTo>
                    <a:pt x="280" y="958"/>
                  </a:lnTo>
                  <a:lnTo>
                    <a:pt x="291" y="980"/>
                  </a:lnTo>
                  <a:lnTo>
                    <a:pt x="302" y="1001"/>
                  </a:lnTo>
                  <a:lnTo>
                    <a:pt x="311" y="1018"/>
                  </a:lnTo>
                  <a:lnTo>
                    <a:pt x="315" y="1026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749080" y="5789715"/>
              <a:ext cx="63500" cy="92075"/>
            </a:xfrm>
            <a:custGeom>
              <a:avLst/>
              <a:gdLst>
                <a:gd name="T0" fmla="*/ 25 w 40"/>
                <a:gd name="T1" fmla="*/ 0 h 58"/>
                <a:gd name="T2" fmla="*/ 40 w 40"/>
                <a:gd name="T3" fmla="*/ 58 h 58"/>
                <a:gd name="T4" fmla="*/ 0 w 40"/>
                <a:gd name="T5" fmla="*/ 14 h 58"/>
                <a:gd name="T6" fmla="*/ 25 w 40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8">
                  <a:moveTo>
                    <a:pt x="25" y="0"/>
                  </a:moveTo>
                  <a:lnTo>
                    <a:pt x="40" y="58"/>
                  </a:lnTo>
                  <a:lnTo>
                    <a:pt x="0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3730155" y="3878367"/>
            <a:ext cx="615950" cy="2006602"/>
            <a:chOff x="3730155" y="3878365"/>
            <a:chExt cx="615950" cy="2006601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777780" y="3878365"/>
              <a:ext cx="568325" cy="1957388"/>
            </a:xfrm>
            <a:custGeom>
              <a:avLst/>
              <a:gdLst>
                <a:gd name="T0" fmla="*/ 220 w 358"/>
                <a:gd name="T1" fmla="*/ 1 h 1233"/>
                <a:gd name="T2" fmla="*/ 221 w 358"/>
                <a:gd name="T3" fmla="*/ 7 h 1233"/>
                <a:gd name="T4" fmla="*/ 226 w 358"/>
                <a:gd name="T5" fmla="*/ 21 h 1233"/>
                <a:gd name="T6" fmla="*/ 233 w 358"/>
                <a:gd name="T7" fmla="*/ 47 h 1233"/>
                <a:gd name="T8" fmla="*/ 244 w 358"/>
                <a:gd name="T9" fmla="*/ 83 h 1233"/>
                <a:gd name="T10" fmla="*/ 257 w 358"/>
                <a:gd name="T11" fmla="*/ 130 h 1233"/>
                <a:gd name="T12" fmla="*/ 272 w 358"/>
                <a:gd name="T13" fmla="*/ 184 h 1233"/>
                <a:gd name="T14" fmla="*/ 287 w 358"/>
                <a:gd name="T15" fmla="*/ 242 h 1233"/>
                <a:gd name="T16" fmla="*/ 303 w 358"/>
                <a:gd name="T17" fmla="*/ 302 h 1233"/>
                <a:gd name="T18" fmla="*/ 317 w 358"/>
                <a:gd name="T19" fmla="*/ 360 h 1233"/>
                <a:gd name="T20" fmla="*/ 329 w 358"/>
                <a:gd name="T21" fmla="*/ 415 h 1233"/>
                <a:gd name="T22" fmla="*/ 340 w 358"/>
                <a:gd name="T23" fmla="*/ 467 h 1233"/>
                <a:gd name="T24" fmla="*/ 348 w 358"/>
                <a:gd name="T25" fmla="*/ 514 h 1233"/>
                <a:gd name="T26" fmla="*/ 354 w 358"/>
                <a:gd name="T27" fmla="*/ 557 h 1233"/>
                <a:gd name="T28" fmla="*/ 357 w 358"/>
                <a:gd name="T29" fmla="*/ 597 h 1233"/>
                <a:gd name="T30" fmla="*/ 358 w 358"/>
                <a:gd name="T31" fmla="*/ 633 h 1233"/>
                <a:gd name="T32" fmla="*/ 357 w 358"/>
                <a:gd name="T33" fmla="*/ 667 h 1233"/>
                <a:gd name="T34" fmla="*/ 354 w 358"/>
                <a:gd name="T35" fmla="*/ 700 h 1233"/>
                <a:gd name="T36" fmla="*/ 349 w 358"/>
                <a:gd name="T37" fmla="*/ 731 h 1233"/>
                <a:gd name="T38" fmla="*/ 341 w 358"/>
                <a:gd name="T39" fmla="*/ 763 h 1233"/>
                <a:gd name="T40" fmla="*/ 331 w 358"/>
                <a:gd name="T41" fmla="*/ 795 h 1233"/>
                <a:gd name="T42" fmla="*/ 318 w 358"/>
                <a:gd name="T43" fmla="*/ 827 h 1233"/>
                <a:gd name="T44" fmla="*/ 301 w 358"/>
                <a:gd name="T45" fmla="*/ 859 h 1233"/>
                <a:gd name="T46" fmla="*/ 282 w 358"/>
                <a:gd name="T47" fmla="*/ 893 h 1233"/>
                <a:gd name="T48" fmla="*/ 258 w 358"/>
                <a:gd name="T49" fmla="*/ 929 h 1233"/>
                <a:gd name="T50" fmla="*/ 230 w 358"/>
                <a:gd name="T51" fmla="*/ 967 h 1233"/>
                <a:gd name="T52" fmla="*/ 199 w 358"/>
                <a:gd name="T53" fmla="*/ 1008 h 1233"/>
                <a:gd name="T54" fmla="*/ 164 w 358"/>
                <a:gd name="T55" fmla="*/ 1050 h 1233"/>
                <a:gd name="T56" fmla="*/ 127 w 358"/>
                <a:gd name="T57" fmla="*/ 1093 h 1233"/>
                <a:gd name="T58" fmla="*/ 89 w 358"/>
                <a:gd name="T59" fmla="*/ 1136 h 1233"/>
                <a:gd name="T60" fmla="*/ 52 w 358"/>
                <a:gd name="T61" fmla="*/ 1177 h 1233"/>
                <a:gd name="T62" fmla="*/ 20 w 358"/>
                <a:gd name="T63" fmla="*/ 1211 h 1233"/>
                <a:gd name="T64" fmla="*/ 0 w 358"/>
                <a:gd name="T65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1233">
                  <a:moveTo>
                    <a:pt x="219" y="0"/>
                  </a:moveTo>
                  <a:lnTo>
                    <a:pt x="220" y="1"/>
                  </a:lnTo>
                  <a:lnTo>
                    <a:pt x="220" y="3"/>
                  </a:lnTo>
                  <a:lnTo>
                    <a:pt x="221" y="7"/>
                  </a:lnTo>
                  <a:lnTo>
                    <a:pt x="223" y="13"/>
                  </a:lnTo>
                  <a:lnTo>
                    <a:pt x="226" y="21"/>
                  </a:lnTo>
                  <a:lnTo>
                    <a:pt x="229" y="32"/>
                  </a:lnTo>
                  <a:lnTo>
                    <a:pt x="233" y="47"/>
                  </a:lnTo>
                  <a:lnTo>
                    <a:pt x="238" y="64"/>
                  </a:lnTo>
                  <a:lnTo>
                    <a:pt x="244" y="83"/>
                  </a:lnTo>
                  <a:lnTo>
                    <a:pt x="250" y="105"/>
                  </a:lnTo>
                  <a:lnTo>
                    <a:pt x="257" y="130"/>
                  </a:lnTo>
                  <a:lnTo>
                    <a:pt x="264" y="156"/>
                  </a:lnTo>
                  <a:lnTo>
                    <a:pt x="272" y="184"/>
                  </a:lnTo>
                  <a:lnTo>
                    <a:pt x="280" y="212"/>
                  </a:lnTo>
                  <a:lnTo>
                    <a:pt x="287" y="242"/>
                  </a:lnTo>
                  <a:lnTo>
                    <a:pt x="295" y="272"/>
                  </a:lnTo>
                  <a:lnTo>
                    <a:pt x="303" y="302"/>
                  </a:lnTo>
                  <a:lnTo>
                    <a:pt x="310" y="331"/>
                  </a:lnTo>
                  <a:lnTo>
                    <a:pt x="317" y="360"/>
                  </a:lnTo>
                  <a:lnTo>
                    <a:pt x="323" y="388"/>
                  </a:lnTo>
                  <a:lnTo>
                    <a:pt x="329" y="415"/>
                  </a:lnTo>
                  <a:lnTo>
                    <a:pt x="334" y="442"/>
                  </a:lnTo>
                  <a:lnTo>
                    <a:pt x="340" y="467"/>
                  </a:lnTo>
                  <a:lnTo>
                    <a:pt x="344" y="491"/>
                  </a:lnTo>
                  <a:lnTo>
                    <a:pt x="348" y="514"/>
                  </a:lnTo>
                  <a:lnTo>
                    <a:pt x="351" y="536"/>
                  </a:lnTo>
                  <a:lnTo>
                    <a:pt x="354" y="557"/>
                  </a:lnTo>
                  <a:lnTo>
                    <a:pt x="356" y="578"/>
                  </a:lnTo>
                  <a:lnTo>
                    <a:pt x="357" y="597"/>
                  </a:lnTo>
                  <a:lnTo>
                    <a:pt x="358" y="615"/>
                  </a:lnTo>
                  <a:lnTo>
                    <a:pt x="358" y="633"/>
                  </a:lnTo>
                  <a:lnTo>
                    <a:pt x="358" y="651"/>
                  </a:lnTo>
                  <a:lnTo>
                    <a:pt x="357" y="667"/>
                  </a:lnTo>
                  <a:lnTo>
                    <a:pt x="356" y="684"/>
                  </a:lnTo>
                  <a:lnTo>
                    <a:pt x="354" y="700"/>
                  </a:lnTo>
                  <a:lnTo>
                    <a:pt x="352" y="715"/>
                  </a:lnTo>
                  <a:lnTo>
                    <a:pt x="349" y="731"/>
                  </a:lnTo>
                  <a:lnTo>
                    <a:pt x="345" y="747"/>
                  </a:lnTo>
                  <a:lnTo>
                    <a:pt x="341" y="763"/>
                  </a:lnTo>
                  <a:lnTo>
                    <a:pt x="336" y="779"/>
                  </a:lnTo>
                  <a:lnTo>
                    <a:pt x="331" y="795"/>
                  </a:lnTo>
                  <a:lnTo>
                    <a:pt x="325" y="810"/>
                  </a:lnTo>
                  <a:lnTo>
                    <a:pt x="318" y="827"/>
                  </a:lnTo>
                  <a:lnTo>
                    <a:pt x="310" y="842"/>
                  </a:lnTo>
                  <a:lnTo>
                    <a:pt x="301" y="859"/>
                  </a:lnTo>
                  <a:lnTo>
                    <a:pt x="292" y="876"/>
                  </a:lnTo>
                  <a:lnTo>
                    <a:pt x="282" y="893"/>
                  </a:lnTo>
                  <a:lnTo>
                    <a:pt x="270" y="911"/>
                  </a:lnTo>
                  <a:lnTo>
                    <a:pt x="258" y="929"/>
                  </a:lnTo>
                  <a:lnTo>
                    <a:pt x="244" y="948"/>
                  </a:lnTo>
                  <a:lnTo>
                    <a:pt x="230" y="967"/>
                  </a:lnTo>
                  <a:lnTo>
                    <a:pt x="215" y="987"/>
                  </a:lnTo>
                  <a:lnTo>
                    <a:pt x="199" y="1008"/>
                  </a:lnTo>
                  <a:lnTo>
                    <a:pt x="181" y="1028"/>
                  </a:lnTo>
                  <a:lnTo>
                    <a:pt x="164" y="1050"/>
                  </a:lnTo>
                  <a:lnTo>
                    <a:pt x="145" y="1071"/>
                  </a:lnTo>
                  <a:lnTo>
                    <a:pt x="127" y="1093"/>
                  </a:lnTo>
                  <a:lnTo>
                    <a:pt x="107" y="1115"/>
                  </a:lnTo>
                  <a:lnTo>
                    <a:pt x="89" y="1136"/>
                  </a:lnTo>
                  <a:lnTo>
                    <a:pt x="70" y="1157"/>
                  </a:lnTo>
                  <a:lnTo>
                    <a:pt x="52" y="1177"/>
                  </a:lnTo>
                  <a:lnTo>
                    <a:pt x="35" y="1195"/>
                  </a:lnTo>
                  <a:lnTo>
                    <a:pt x="20" y="1211"/>
                  </a:lnTo>
                  <a:lnTo>
                    <a:pt x="6" y="1226"/>
                  </a:lnTo>
                  <a:lnTo>
                    <a:pt x="0" y="1233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730155" y="5804003"/>
              <a:ext cx="80963" cy="80963"/>
            </a:xfrm>
            <a:custGeom>
              <a:avLst/>
              <a:gdLst>
                <a:gd name="T0" fmla="*/ 51 w 51"/>
                <a:gd name="T1" fmla="*/ 21 h 51"/>
                <a:gd name="T2" fmla="*/ 0 w 51"/>
                <a:gd name="T3" fmla="*/ 51 h 51"/>
                <a:gd name="T4" fmla="*/ 31 w 51"/>
                <a:gd name="T5" fmla="*/ 0 h 51"/>
                <a:gd name="T6" fmla="*/ 51 w 51"/>
                <a:gd name="T7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51" y="21"/>
                  </a:moveTo>
                  <a:lnTo>
                    <a:pt x="0" y="51"/>
                  </a:lnTo>
                  <a:lnTo>
                    <a:pt x="31" y="0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3315821" y="4530831"/>
            <a:ext cx="2009776" cy="1349375"/>
            <a:chOff x="3315818" y="4530828"/>
            <a:chExt cx="2009775" cy="1349375"/>
          </a:xfrm>
        </p:grpSpPr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349155" y="4530828"/>
              <a:ext cx="1976438" cy="1281113"/>
            </a:xfrm>
            <a:custGeom>
              <a:avLst/>
              <a:gdLst>
                <a:gd name="T0" fmla="*/ 1245 w 1245"/>
                <a:gd name="T1" fmla="*/ 0 h 807"/>
                <a:gd name="T2" fmla="*/ 1240 w 1245"/>
                <a:gd name="T3" fmla="*/ 2 h 807"/>
                <a:gd name="T4" fmla="*/ 1228 w 1245"/>
                <a:gd name="T5" fmla="*/ 8 h 807"/>
                <a:gd name="T6" fmla="*/ 1208 w 1245"/>
                <a:gd name="T7" fmla="*/ 18 h 807"/>
                <a:gd name="T8" fmla="*/ 1177 w 1245"/>
                <a:gd name="T9" fmla="*/ 33 h 807"/>
                <a:gd name="T10" fmla="*/ 1134 w 1245"/>
                <a:gd name="T11" fmla="*/ 53 h 807"/>
                <a:gd name="T12" fmla="*/ 1082 w 1245"/>
                <a:gd name="T13" fmla="*/ 79 h 807"/>
                <a:gd name="T14" fmla="*/ 1020 w 1245"/>
                <a:gd name="T15" fmla="*/ 109 h 807"/>
                <a:gd name="T16" fmla="*/ 952 w 1245"/>
                <a:gd name="T17" fmla="*/ 143 h 807"/>
                <a:gd name="T18" fmla="*/ 879 w 1245"/>
                <a:gd name="T19" fmla="*/ 178 h 807"/>
                <a:gd name="T20" fmla="*/ 805 w 1245"/>
                <a:gd name="T21" fmla="*/ 215 h 807"/>
                <a:gd name="T22" fmla="*/ 731 w 1245"/>
                <a:gd name="T23" fmla="*/ 252 h 807"/>
                <a:gd name="T24" fmla="*/ 660 w 1245"/>
                <a:gd name="T25" fmla="*/ 287 h 807"/>
                <a:gd name="T26" fmla="*/ 591 w 1245"/>
                <a:gd name="T27" fmla="*/ 322 h 807"/>
                <a:gd name="T28" fmla="*/ 527 w 1245"/>
                <a:gd name="T29" fmla="*/ 354 h 807"/>
                <a:gd name="T30" fmla="*/ 468 w 1245"/>
                <a:gd name="T31" fmla="*/ 384 h 807"/>
                <a:gd name="T32" fmla="*/ 414 w 1245"/>
                <a:gd name="T33" fmla="*/ 413 h 807"/>
                <a:gd name="T34" fmla="*/ 364 w 1245"/>
                <a:gd name="T35" fmla="*/ 439 h 807"/>
                <a:gd name="T36" fmla="*/ 320 w 1245"/>
                <a:gd name="T37" fmla="*/ 463 h 807"/>
                <a:gd name="T38" fmla="*/ 280 w 1245"/>
                <a:gd name="T39" fmla="*/ 485 h 807"/>
                <a:gd name="T40" fmla="*/ 244 w 1245"/>
                <a:gd name="T41" fmla="*/ 505 h 807"/>
                <a:gd name="T42" fmla="*/ 212 w 1245"/>
                <a:gd name="T43" fmla="*/ 525 h 807"/>
                <a:gd name="T44" fmla="*/ 183 w 1245"/>
                <a:gd name="T45" fmla="*/ 542 h 807"/>
                <a:gd name="T46" fmla="*/ 157 w 1245"/>
                <a:gd name="T47" fmla="*/ 559 h 807"/>
                <a:gd name="T48" fmla="*/ 133 w 1245"/>
                <a:gd name="T49" fmla="*/ 575 h 807"/>
                <a:gd name="T50" fmla="*/ 96 w 1245"/>
                <a:gd name="T51" fmla="*/ 603 h 807"/>
                <a:gd name="T52" fmla="*/ 66 w 1245"/>
                <a:gd name="T53" fmla="*/ 629 h 807"/>
                <a:gd name="T54" fmla="*/ 42 w 1245"/>
                <a:gd name="T55" fmla="*/ 653 h 807"/>
                <a:gd name="T56" fmla="*/ 25 w 1245"/>
                <a:gd name="T57" fmla="*/ 678 h 807"/>
                <a:gd name="T58" fmla="*/ 12 w 1245"/>
                <a:gd name="T59" fmla="*/ 704 h 807"/>
                <a:gd name="T60" fmla="*/ 5 w 1245"/>
                <a:gd name="T61" fmla="*/ 730 h 807"/>
                <a:gd name="T62" fmla="*/ 0 w 1245"/>
                <a:gd name="T63" fmla="*/ 757 h 807"/>
                <a:gd name="T64" fmla="*/ 0 w 1245"/>
                <a:gd name="T65" fmla="*/ 784 h 807"/>
                <a:gd name="T66" fmla="*/ 2 w 1245"/>
                <a:gd name="T6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45" h="807">
                  <a:moveTo>
                    <a:pt x="1245" y="0"/>
                  </a:moveTo>
                  <a:lnTo>
                    <a:pt x="1245" y="0"/>
                  </a:lnTo>
                  <a:lnTo>
                    <a:pt x="1243" y="1"/>
                  </a:lnTo>
                  <a:lnTo>
                    <a:pt x="1240" y="2"/>
                  </a:lnTo>
                  <a:lnTo>
                    <a:pt x="1235" y="4"/>
                  </a:lnTo>
                  <a:lnTo>
                    <a:pt x="1228" y="8"/>
                  </a:lnTo>
                  <a:lnTo>
                    <a:pt x="1219" y="12"/>
                  </a:lnTo>
                  <a:lnTo>
                    <a:pt x="1208" y="18"/>
                  </a:lnTo>
                  <a:lnTo>
                    <a:pt x="1194" y="25"/>
                  </a:lnTo>
                  <a:lnTo>
                    <a:pt x="1177" y="33"/>
                  </a:lnTo>
                  <a:lnTo>
                    <a:pt x="1157" y="42"/>
                  </a:lnTo>
                  <a:lnTo>
                    <a:pt x="1134" y="53"/>
                  </a:lnTo>
                  <a:lnTo>
                    <a:pt x="1109" y="66"/>
                  </a:lnTo>
                  <a:lnTo>
                    <a:pt x="1082" y="79"/>
                  </a:lnTo>
                  <a:lnTo>
                    <a:pt x="1052" y="94"/>
                  </a:lnTo>
                  <a:lnTo>
                    <a:pt x="1020" y="109"/>
                  </a:lnTo>
                  <a:lnTo>
                    <a:pt x="986" y="125"/>
                  </a:lnTo>
                  <a:lnTo>
                    <a:pt x="952" y="143"/>
                  </a:lnTo>
                  <a:lnTo>
                    <a:pt x="916" y="160"/>
                  </a:lnTo>
                  <a:lnTo>
                    <a:pt x="879" y="178"/>
                  </a:lnTo>
                  <a:lnTo>
                    <a:pt x="843" y="196"/>
                  </a:lnTo>
                  <a:lnTo>
                    <a:pt x="805" y="215"/>
                  </a:lnTo>
                  <a:lnTo>
                    <a:pt x="768" y="233"/>
                  </a:lnTo>
                  <a:lnTo>
                    <a:pt x="731" y="252"/>
                  </a:lnTo>
                  <a:lnTo>
                    <a:pt x="695" y="269"/>
                  </a:lnTo>
                  <a:lnTo>
                    <a:pt x="660" y="287"/>
                  </a:lnTo>
                  <a:lnTo>
                    <a:pt x="625" y="305"/>
                  </a:lnTo>
                  <a:lnTo>
                    <a:pt x="591" y="322"/>
                  </a:lnTo>
                  <a:lnTo>
                    <a:pt x="558" y="338"/>
                  </a:lnTo>
                  <a:lnTo>
                    <a:pt x="527" y="354"/>
                  </a:lnTo>
                  <a:lnTo>
                    <a:pt x="497" y="370"/>
                  </a:lnTo>
                  <a:lnTo>
                    <a:pt x="468" y="384"/>
                  </a:lnTo>
                  <a:lnTo>
                    <a:pt x="440" y="399"/>
                  </a:lnTo>
                  <a:lnTo>
                    <a:pt x="414" y="413"/>
                  </a:lnTo>
                  <a:lnTo>
                    <a:pt x="388" y="426"/>
                  </a:lnTo>
                  <a:lnTo>
                    <a:pt x="364" y="439"/>
                  </a:lnTo>
                  <a:lnTo>
                    <a:pt x="342" y="451"/>
                  </a:lnTo>
                  <a:lnTo>
                    <a:pt x="320" y="463"/>
                  </a:lnTo>
                  <a:lnTo>
                    <a:pt x="300" y="474"/>
                  </a:lnTo>
                  <a:lnTo>
                    <a:pt x="280" y="485"/>
                  </a:lnTo>
                  <a:lnTo>
                    <a:pt x="262" y="495"/>
                  </a:lnTo>
                  <a:lnTo>
                    <a:pt x="244" y="505"/>
                  </a:lnTo>
                  <a:lnTo>
                    <a:pt x="228" y="515"/>
                  </a:lnTo>
                  <a:lnTo>
                    <a:pt x="212" y="525"/>
                  </a:lnTo>
                  <a:lnTo>
                    <a:pt x="197" y="534"/>
                  </a:lnTo>
                  <a:lnTo>
                    <a:pt x="183" y="542"/>
                  </a:lnTo>
                  <a:lnTo>
                    <a:pt x="169" y="551"/>
                  </a:lnTo>
                  <a:lnTo>
                    <a:pt x="157" y="559"/>
                  </a:lnTo>
                  <a:lnTo>
                    <a:pt x="145" y="567"/>
                  </a:lnTo>
                  <a:lnTo>
                    <a:pt x="133" y="575"/>
                  </a:lnTo>
                  <a:lnTo>
                    <a:pt x="113" y="589"/>
                  </a:lnTo>
                  <a:lnTo>
                    <a:pt x="96" y="603"/>
                  </a:lnTo>
                  <a:lnTo>
                    <a:pt x="80" y="616"/>
                  </a:lnTo>
                  <a:lnTo>
                    <a:pt x="66" y="629"/>
                  </a:lnTo>
                  <a:lnTo>
                    <a:pt x="53" y="641"/>
                  </a:lnTo>
                  <a:lnTo>
                    <a:pt x="42" y="653"/>
                  </a:lnTo>
                  <a:lnTo>
                    <a:pt x="33" y="666"/>
                  </a:lnTo>
                  <a:lnTo>
                    <a:pt x="25" y="678"/>
                  </a:lnTo>
                  <a:lnTo>
                    <a:pt x="18" y="691"/>
                  </a:lnTo>
                  <a:lnTo>
                    <a:pt x="12" y="704"/>
                  </a:lnTo>
                  <a:lnTo>
                    <a:pt x="8" y="717"/>
                  </a:lnTo>
                  <a:lnTo>
                    <a:pt x="5" y="730"/>
                  </a:lnTo>
                  <a:lnTo>
                    <a:pt x="2" y="743"/>
                  </a:lnTo>
                  <a:lnTo>
                    <a:pt x="0" y="757"/>
                  </a:lnTo>
                  <a:lnTo>
                    <a:pt x="0" y="771"/>
                  </a:lnTo>
                  <a:lnTo>
                    <a:pt x="0" y="784"/>
                  </a:lnTo>
                  <a:lnTo>
                    <a:pt x="1" y="797"/>
                  </a:lnTo>
                  <a:lnTo>
                    <a:pt x="2" y="807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315818" y="5784953"/>
              <a:ext cx="49213" cy="95250"/>
            </a:xfrm>
            <a:custGeom>
              <a:avLst/>
              <a:gdLst>
                <a:gd name="T0" fmla="*/ 27 w 31"/>
                <a:gd name="T1" fmla="*/ 0 h 60"/>
                <a:gd name="T2" fmla="*/ 31 w 31"/>
                <a:gd name="T3" fmla="*/ 60 h 60"/>
                <a:gd name="T4" fmla="*/ 0 w 31"/>
                <a:gd name="T5" fmla="*/ 9 h 60"/>
                <a:gd name="T6" fmla="*/ 27 w 3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27" y="0"/>
                  </a:moveTo>
                  <a:lnTo>
                    <a:pt x="31" y="60"/>
                  </a:lnTo>
                  <a:lnTo>
                    <a:pt x="0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4365155" y="4564168"/>
            <a:ext cx="1214438" cy="1325563"/>
            <a:chOff x="4365155" y="4564165"/>
            <a:chExt cx="1214438" cy="1325563"/>
          </a:xfrm>
        </p:grpSpPr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365155" y="4564165"/>
              <a:ext cx="1157288" cy="1290638"/>
            </a:xfrm>
            <a:custGeom>
              <a:avLst/>
              <a:gdLst>
                <a:gd name="T0" fmla="*/ 0 w 729"/>
                <a:gd name="T1" fmla="*/ 0 h 813"/>
                <a:gd name="T2" fmla="*/ 1 w 729"/>
                <a:gd name="T3" fmla="*/ 1 h 813"/>
                <a:gd name="T4" fmla="*/ 2 w 729"/>
                <a:gd name="T5" fmla="*/ 3 h 813"/>
                <a:gd name="T6" fmla="*/ 3 w 729"/>
                <a:gd name="T7" fmla="*/ 6 h 813"/>
                <a:gd name="T8" fmla="*/ 6 w 729"/>
                <a:gd name="T9" fmla="*/ 12 h 813"/>
                <a:gd name="T10" fmla="*/ 10 w 729"/>
                <a:gd name="T11" fmla="*/ 20 h 813"/>
                <a:gd name="T12" fmla="*/ 15 w 729"/>
                <a:gd name="T13" fmla="*/ 30 h 813"/>
                <a:gd name="T14" fmla="*/ 21 w 729"/>
                <a:gd name="T15" fmla="*/ 43 h 813"/>
                <a:gd name="T16" fmla="*/ 28 w 729"/>
                <a:gd name="T17" fmla="*/ 58 h 813"/>
                <a:gd name="T18" fmla="*/ 36 w 729"/>
                <a:gd name="T19" fmla="*/ 76 h 813"/>
                <a:gd name="T20" fmla="*/ 46 w 729"/>
                <a:gd name="T21" fmla="*/ 95 h 813"/>
                <a:gd name="T22" fmla="*/ 56 w 729"/>
                <a:gd name="T23" fmla="*/ 116 h 813"/>
                <a:gd name="T24" fmla="*/ 67 w 729"/>
                <a:gd name="T25" fmla="*/ 137 h 813"/>
                <a:gd name="T26" fmla="*/ 78 w 729"/>
                <a:gd name="T27" fmla="*/ 160 h 813"/>
                <a:gd name="T28" fmla="*/ 89 w 729"/>
                <a:gd name="T29" fmla="*/ 183 h 813"/>
                <a:gd name="T30" fmla="*/ 101 w 729"/>
                <a:gd name="T31" fmla="*/ 206 h 813"/>
                <a:gd name="T32" fmla="*/ 113 w 729"/>
                <a:gd name="T33" fmla="*/ 229 h 813"/>
                <a:gd name="T34" fmla="*/ 124 w 729"/>
                <a:gd name="T35" fmla="*/ 251 h 813"/>
                <a:gd name="T36" fmla="*/ 136 w 729"/>
                <a:gd name="T37" fmla="*/ 272 h 813"/>
                <a:gd name="T38" fmla="*/ 147 w 729"/>
                <a:gd name="T39" fmla="*/ 293 h 813"/>
                <a:gd name="T40" fmla="*/ 158 w 729"/>
                <a:gd name="T41" fmla="*/ 313 h 813"/>
                <a:gd name="T42" fmla="*/ 168 w 729"/>
                <a:gd name="T43" fmla="*/ 332 h 813"/>
                <a:gd name="T44" fmla="*/ 179 w 729"/>
                <a:gd name="T45" fmla="*/ 350 h 813"/>
                <a:gd name="T46" fmla="*/ 190 w 729"/>
                <a:gd name="T47" fmla="*/ 367 h 813"/>
                <a:gd name="T48" fmla="*/ 199 w 729"/>
                <a:gd name="T49" fmla="*/ 383 h 813"/>
                <a:gd name="T50" fmla="*/ 209 w 729"/>
                <a:gd name="T51" fmla="*/ 398 h 813"/>
                <a:gd name="T52" fmla="*/ 219 w 729"/>
                <a:gd name="T53" fmla="*/ 413 h 813"/>
                <a:gd name="T54" fmla="*/ 229 w 729"/>
                <a:gd name="T55" fmla="*/ 427 h 813"/>
                <a:gd name="T56" fmla="*/ 239 w 729"/>
                <a:gd name="T57" fmla="*/ 440 h 813"/>
                <a:gd name="T58" fmla="*/ 248 w 729"/>
                <a:gd name="T59" fmla="*/ 453 h 813"/>
                <a:gd name="T60" fmla="*/ 258 w 729"/>
                <a:gd name="T61" fmla="*/ 465 h 813"/>
                <a:gd name="T62" fmla="*/ 268 w 729"/>
                <a:gd name="T63" fmla="*/ 477 h 813"/>
                <a:gd name="T64" fmla="*/ 278 w 729"/>
                <a:gd name="T65" fmla="*/ 489 h 813"/>
                <a:gd name="T66" fmla="*/ 288 w 729"/>
                <a:gd name="T67" fmla="*/ 501 h 813"/>
                <a:gd name="T68" fmla="*/ 299 w 729"/>
                <a:gd name="T69" fmla="*/ 512 h 813"/>
                <a:gd name="T70" fmla="*/ 310 w 729"/>
                <a:gd name="T71" fmla="*/ 523 h 813"/>
                <a:gd name="T72" fmla="*/ 321 w 729"/>
                <a:gd name="T73" fmla="*/ 534 h 813"/>
                <a:gd name="T74" fmla="*/ 333 w 729"/>
                <a:gd name="T75" fmla="*/ 545 h 813"/>
                <a:gd name="T76" fmla="*/ 345 w 729"/>
                <a:gd name="T77" fmla="*/ 555 h 813"/>
                <a:gd name="T78" fmla="*/ 358 w 729"/>
                <a:gd name="T79" fmla="*/ 566 h 813"/>
                <a:gd name="T80" fmla="*/ 371 w 729"/>
                <a:gd name="T81" fmla="*/ 578 h 813"/>
                <a:gd name="T82" fmla="*/ 385 w 729"/>
                <a:gd name="T83" fmla="*/ 589 h 813"/>
                <a:gd name="T84" fmla="*/ 400 w 729"/>
                <a:gd name="T85" fmla="*/ 600 h 813"/>
                <a:gd name="T86" fmla="*/ 416 w 729"/>
                <a:gd name="T87" fmla="*/ 612 h 813"/>
                <a:gd name="T88" fmla="*/ 432 w 729"/>
                <a:gd name="T89" fmla="*/ 624 h 813"/>
                <a:gd name="T90" fmla="*/ 450 w 729"/>
                <a:gd name="T91" fmla="*/ 637 h 813"/>
                <a:gd name="T92" fmla="*/ 468 w 729"/>
                <a:gd name="T93" fmla="*/ 649 h 813"/>
                <a:gd name="T94" fmla="*/ 488 w 729"/>
                <a:gd name="T95" fmla="*/ 662 h 813"/>
                <a:gd name="T96" fmla="*/ 508 w 729"/>
                <a:gd name="T97" fmla="*/ 676 h 813"/>
                <a:gd name="T98" fmla="*/ 529 w 729"/>
                <a:gd name="T99" fmla="*/ 690 h 813"/>
                <a:gd name="T100" fmla="*/ 551 w 729"/>
                <a:gd name="T101" fmla="*/ 704 h 813"/>
                <a:gd name="T102" fmla="*/ 574 w 729"/>
                <a:gd name="T103" fmla="*/ 718 h 813"/>
                <a:gd name="T104" fmla="*/ 597 w 729"/>
                <a:gd name="T105" fmla="*/ 733 h 813"/>
                <a:gd name="T106" fmla="*/ 619 w 729"/>
                <a:gd name="T107" fmla="*/ 746 h 813"/>
                <a:gd name="T108" fmla="*/ 642 w 729"/>
                <a:gd name="T109" fmla="*/ 760 h 813"/>
                <a:gd name="T110" fmla="*/ 663 w 729"/>
                <a:gd name="T111" fmla="*/ 774 h 813"/>
                <a:gd name="T112" fmla="*/ 684 w 729"/>
                <a:gd name="T113" fmla="*/ 786 h 813"/>
                <a:gd name="T114" fmla="*/ 703 w 729"/>
                <a:gd name="T115" fmla="*/ 798 h 813"/>
                <a:gd name="T116" fmla="*/ 720 w 729"/>
                <a:gd name="T117" fmla="*/ 808 h 813"/>
                <a:gd name="T118" fmla="*/ 729 w 729"/>
                <a:gd name="T119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9" h="813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3" y="6"/>
                  </a:lnTo>
                  <a:lnTo>
                    <a:pt x="6" y="12"/>
                  </a:lnTo>
                  <a:lnTo>
                    <a:pt x="10" y="20"/>
                  </a:lnTo>
                  <a:lnTo>
                    <a:pt x="15" y="30"/>
                  </a:lnTo>
                  <a:lnTo>
                    <a:pt x="21" y="43"/>
                  </a:lnTo>
                  <a:lnTo>
                    <a:pt x="28" y="58"/>
                  </a:lnTo>
                  <a:lnTo>
                    <a:pt x="36" y="76"/>
                  </a:lnTo>
                  <a:lnTo>
                    <a:pt x="46" y="95"/>
                  </a:lnTo>
                  <a:lnTo>
                    <a:pt x="56" y="116"/>
                  </a:lnTo>
                  <a:lnTo>
                    <a:pt x="67" y="137"/>
                  </a:lnTo>
                  <a:lnTo>
                    <a:pt x="78" y="160"/>
                  </a:lnTo>
                  <a:lnTo>
                    <a:pt x="89" y="183"/>
                  </a:lnTo>
                  <a:lnTo>
                    <a:pt x="101" y="206"/>
                  </a:lnTo>
                  <a:lnTo>
                    <a:pt x="113" y="229"/>
                  </a:lnTo>
                  <a:lnTo>
                    <a:pt x="124" y="251"/>
                  </a:lnTo>
                  <a:lnTo>
                    <a:pt x="136" y="272"/>
                  </a:lnTo>
                  <a:lnTo>
                    <a:pt x="147" y="293"/>
                  </a:lnTo>
                  <a:lnTo>
                    <a:pt x="158" y="313"/>
                  </a:lnTo>
                  <a:lnTo>
                    <a:pt x="168" y="332"/>
                  </a:lnTo>
                  <a:lnTo>
                    <a:pt x="179" y="350"/>
                  </a:lnTo>
                  <a:lnTo>
                    <a:pt x="190" y="367"/>
                  </a:lnTo>
                  <a:lnTo>
                    <a:pt x="199" y="383"/>
                  </a:lnTo>
                  <a:lnTo>
                    <a:pt x="209" y="398"/>
                  </a:lnTo>
                  <a:lnTo>
                    <a:pt x="219" y="413"/>
                  </a:lnTo>
                  <a:lnTo>
                    <a:pt x="229" y="427"/>
                  </a:lnTo>
                  <a:lnTo>
                    <a:pt x="239" y="440"/>
                  </a:lnTo>
                  <a:lnTo>
                    <a:pt x="248" y="453"/>
                  </a:lnTo>
                  <a:lnTo>
                    <a:pt x="258" y="465"/>
                  </a:lnTo>
                  <a:lnTo>
                    <a:pt x="268" y="477"/>
                  </a:lnTo>
                  <a:lnTo>
                    <a:pt x="278" y="489"/>
                  </a:lnTo>
                  <a:lnTo>
                    <a:pt x="288" y="501"/>
                  </a:lnTo>
                  <a:lnTo>
                    <a:pt x="299" y="512"/>
                  </a:lnTo>
                  <a:lnTo>
                    <a:pt x="310" y="523"/>
                  </a:lnTo>
                  <a:lnTo>
                    <a:pt x="321" y="534"/>
                  </a:lnTo>
                  <a:lnTo>
                    <a:pt x="333" y="545"/>
                  </a:lnTo>
                  <a:lnTo>
                    <a:pt x="345" y="555"/>
                  </a:lnTo>
                  <a:lnTo>
                    <a:pt x="358" y="566"/>
                  </a:lnTo>
                  <a:lnTo>
                    <a:pt x="371" y="578"/>
                  </a:lnTo>
                  <a:lnTo>
                    <a:pt x="385" y="589"/>
                  </a:lnTo>
                  <a:lnTo>
                    <a:pt x="400" y="600"/>
                  </a:lnTo>
                  <a:lnTo>
                    <a:pt x="416" y="612"/>
                  </a:lnTo>
                  <a:lnTo>
                    <a:pt x="432" y="624"/>
                  </a:lnTo>
                  <a:lnTo>
                    <a:pt x="450" y="637"/>
                  </a:lnTo>
                  <a:lnTo>
                    <a:pt x="468" y="649"/>
                  </a:lnTo>
                  <a:lnTo>
                    <a:pt x="488" y="662"/>
                  </a:lnTo>
                  <a:lnTo>
                    <a:pt x="508" y="676"/>
                  </a:lnTo>
                  <a:lnTo>
                    <a:pt x="529" y="690"/>
                  </a:lnTo>
                  <a:lnTo>
                    <a:pt x="551" y="704"/>
                  </a:lnTo>
                  <a:lnTo>
                    <a:pt x="574" y="718"/>
                  </a:lnTo>
                  <a:lnTo>
                    <a:pt x="597" y="733"/>
                  </a:lnTo>
                  <a:lnTo>
                    <a:pt x="619" y="746"/>
                  </a:lnTo>
                  <a:lnTo>
                    <a:pt x="642" y="760"/>
                  </a:lnTo>
                  <a:lnTo>
                    <a:pt x="663" y="774"/>
                  </a:lnTo>
                  <a:lnTo>
                    <a:pt x="684" y="786"/>
                  </a:lnTo>
                  <a:lnTo>
                    <a:pt x="703" y="798"/>
                  </a:lnTo>
                  <a:lnTo>
                    <a:pt x="720" y="808"/>
                  </a:lnTo>
                  <a:lnTo>
                    <a:pt x="729" y="813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5490693" y="5823053"/>
              <a:ext cx="88900" cy="66675"/>
            </a:xfrm>
            <a:custGeom>
              <a:avLst/>
              <a:gdLst>
                <a:gd name="T0" fmla="*/ 15 w 56"/>
                <a:gd name="T1" fmla="*/ 0 h 42"/>
                <a:gd name="T2" fmla="*/ 56 w 56"/>
                <a:gd name="T3" fmla="*/ 42 h 42"/>
                <a:gd name="T4" fmla="*/ 0 w 56"/>
                <a:gd name="T5" fmla="*/ 25 h 42"/>
                <a:gd name="T6" fmla="*/ 15 w 5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2">
                  <a:moveTo>
                    <a:pt x="15" y="0"/>
                  </a:moveTo>
                  <a:lnTo>
                    <a:pt x="56" y="42"/>
                  </a:lnTo>
                  <a:lnTo>
                    <a:pt x="0" y="2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uppieren 93"/>
          <p:cNvGrpSpPr/>
          <p:nvPr/>
        </p:nvGrpSpPr>
        <p:grpSpPr>
          <a:xfrm>
            <a:off x="5222406" y="4907068"/>
            <a:ext cx="1069976" cy="974725"/>
            <a:chOff x="5222405" y="4907065"/>
            <a:chExt cx="1069976" cy="974725"/>
          </a:xfrm>
        </p:grpSpPr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5222405" y="4907065"/>
              <a:ext cx="1066800" cy="912813"/>
            </a:xfrm>
            <a:custGeom>
              <a:avLst/>
              <a:gdLst>
                <a:gd name="T0" fmla="*/ 0 w 672"/>
                <a:gd name="T1" fmla="*/ 0 h 575"/>
                <a:gd name="T2" fmla="*/ 1 w 672"/>
                <a:gd name="T3" fmla="*/ 1 h 575"/>
                <a:gd name="T4" fmla="*/ 3 w 672"/>
                <a:gd name="T5" fmla="*/ 2 h 575"/>
                <a:gd name="T6" fmla="*/ 7 w 672"/>
                <a:gd name="T7" fmla="*/ 4 h 575"/>
                <a:gd name="T8" fmla="*/ 13 w 672"/>
                <a:gd name="T9" fmla="*/ 7 h 575"/>
                <a:gd name="T10" fmla="*/ 21 w 672"/>
                <a:gd name="T11" fmla="*/ 12 h 575"/>
                <a:gd name="T12" fmla="*/ 32 w 672"/>
                <a:gd name="T13" fmla="*/ 18 h 575"/>
                <a:gd name="T14" fmla="*/ 45 w 672"/>
                <a:gd name="T15" fmla="*/ 26 h 575"/>
                <a:gd name="T16" fmla="*/ 61 w 672"/>
                <a:gd name="T17" fmla="*/ 35 h 575"/>
                <a:gd name="T18" fmla="*/ 80 w 672"/>
                <a:gd name="T19" fmla="*/ 46 h 575"/>
                <a:gd name="T20" fmla="*/ 101 w 672"/>
                <a:gd name="T21" fmla="*/ 58 h 575"/>
                <a:gd name="T22" fmla="*/ 125 w 672"/>
                <a:gd name="T23" fmla="*/ 71 h 575"/>
                <a:gd name="T24" fmla="*/ 149 w 672"/>
                <a:gd name="T25" fmla="*/ 86 h 575"/>
                <a:gd name="T26" fmla="*/ 176 w 672"/>
                <a:gd name="T27" fmla="*/ 101 h 575"/>
                <a:gd name="T28" fmla="*/ 202 w 672"/>
                <a:gd name="T29" fmla="*/ 117 h 575"/>
                <a:gd name="T30" fmla="*/ 230 w 672"/>
                <a:gd name="T31" fmla="*/ 133 h 575"/>
                <a:gd name="T32" fmla="*/ 258 w 672"/>
                <a:gd name="T33" fmla="*/ 149 h 575"/>
                <a:gd name="T34" fmla="*/ 285 w 672"/>
                <a:gd name="T35" fmla="*/ 166 h 575"/>
                <a:gd name="T36" fmla="*/ 312 w 672"/>
                <a:gd name="T37" fmla="*/ 182 h 575"/>
                <a:gd name="T38" fmla="*/ 339 w 672"/>
                <a:gd name="T39" fmla="*/ 197 h 575"/>
                <a:gd name="T40" fmla="*/ 364 w 672"/>
                <a:gd name="T41" fmla="*/ 213 h 575"/>
                <a:gd name="T42" fmla="*/ 389 w 672"/>
                <a:gd name="T43" fmla="*/ 227 h 575"/>
                <a:gd name="T44" fmla="*/ 412 w 672"/>
                <a:gd name="T45" fmla="*/ 242 h 575"/>
                <a:gd name="T46" fmla="*/ 434 w 672"/>
                <a:gd name="T47" fmla="*/ 255 h 575"/>
                <a:gd name="T48" fmla="*/ 454 w 672"/>
                <a:gd name="T49" fmla="*/ 268 h 575"/>
                <a:gd name="T50" fmla="*/ 474 w 672"/>
                <a:gd name="T51" fmla="*/ 280 h 575"/>
                <a:gd name="T52" fmla="*/ 492 w 672"/>
                <a:gd name="T53" fmla="*/ 292 h 575"/>
                <a:gd name="T54" fmla="*/ 509 w 672"/>
                <a:gd name="T55" fmla="*/ 303 h 575"/>
                <a:gd name="T56" fmla="*/ 525 w 672"/>
                <a:gd name="T57" fmla="*/ 314 h 575"/>
                <a:gd name="T58" fmla="*/ 539 w 672"/>
                <a:gd name="T59" fmla="*/ 324 h 575"/>
                <a:gd name="T60" fmla="*/ 553 w 672"/>
                <a:gd name="T61" fmla="*/ 334 h 575"/>
                <a:gd name="T62" fmla="*/ 565 w 672"/>
                <a:gd name="T63" fmla="*/ 343 h 575"/>
                <a:gd name="T64" fmla="*/ 577 w 672"/>
                <a:gd name="T65" fmla="*/ 352 h 575"/>
                <a:gd name="T66" fmla="*/ 588 w 672"/>
                <a:gd name="T67" fmla="*/ 361 h 575"/>
                <a:gd name="T68" fmla="*/ 597 w 672"/>
                <a:gd name="T69" fmla="*/ 369 h 575"/>
                <a:gd name="T70" fmla="*/ 607 w 672"/>
                <a:gd name="T71" fmla="*/ 377 h 575"/>
                <a:gd name="T72" fmla="*/ 615 w 672"/>
                <a:gd name="T73" fmla="*/ 385 h 575"/>
                <a:gd name="T74" fmla="*/ 623 w 672"/>
                <a:gd name="T75" fmla="*/ 393 h 575"/>
                <a:gd name="T76" fmla="*/ 633 w 672"/>
                <a:gd name="T77" fmla="*/ 403 h 575"/>
                <a:gd name="T78" fmla="*/ 643 w 672"/>
                <a:gd name="T79" fmla="*/ 414 h 575"/>
                <a:gd name="T80" fmla="*/ 651 w 672"/>
                <a:gd name="T81" fmla="*/ 424 h 575"/>
                <a:gd name="T82" fmla="*/ 657 w 672"/>
                <a:gd name="T83" fmla="*/ 434 h 575"/>
                <a:gd name="T84" fmla="*/ 663 w 672"/>
                <a:gd name="T85" fmla="*/ 445 h 575"/>
                <a:gd name="T86" fmla="*/ 667 w 672"/>
                <a:gd name="T87" fmla="*/ 455 h 575"/>
                <a:gd name="T88" fmla="*/ 670 w 672"/>
                <a:gd name="T89" fmla="*/ 466 h 575"/>
                <a:gd name="T90" fmla="*/ 671 w 672"/>
                <a:gd name="T91" fmla="*/ 476 h 575"/>
                <a:gd name="T92" fmla="*/ 672 w 672"/>
                <a:gd name="T93" fmla="*/ 487 h 575"/>
                <a:gd name="T94" fmla="*/ 672 w 672"/>
                <a:gd name="T95" fmla="*/ 499 h 575"/>
                <a:gd name="T96" fmla="*/ 671 w 672"/>
                <a:gd name="T97" fmla="*/ 510 h 575"/>
                <a:gd name="T98" fmla="*/ 669 w 672"/>
                <a:gd name="T99" fmla="*/ 523 h 575"/>
                <a:gd name="T100" fmla="*/ 666 w 672"/>
                <a:gd name="T101" fmla="*/ 535 h 575"/>
                <a:gd name="T102" fmla="*/ 662 w 672"/>
                <a:gd name="T103" fmla="*/ 547 h 575"/>
                <a:gd name="T104" fmla="*/ 658 w 672"/>
                <a:gd name="T105" fmla="*/ 560 h 575"/>
                <a:gd name="T106" fmla="*/ 653 w 672"/>
                <a:gd name="T107" fmla="*/ 572 h 575"/>
                <a:gd name="T108" fmla="*/ 652 w 672"/>
                <a:gd name="T10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2" h="575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7" y="4"/>
                  </a:lnTo>
                  <a:lnTo>
                    <a:pt x="13" y="7"/>
                  </a:lnTo>
                  <a:lnTo>
                    <a:pt x="21" y="12"/>
                  </a:lnTo>
                  <a:lnTo>
                    <a:pt x="32" y="18"/>
                  </a:lnTo>
                  <a:lnTo>
                    <a:pt x="45" y="26"/>
                  </a:lnTo>
                  <a:lnTo>
                    <a:pt x="61" y="35"/>
                  </a:lnTo>
                  <a:lnTo>
                    <a:pt x="80" y="46"/>
                  </a:lnTo>
                  <a:lnTo>
                    <a:pt x="101" y="58"/>
                  </a:lnTo>
                  <a:lnTo>
                    <a:pt x="125" y="71"/>
                  </a:lnTo>
                  <a:lnTo>
                    <a:pt x="149" y="86"/>
                  </a:lnTo>
                  <a:lnTo>
                    <a:pt x="176" y="101"/>
                  </a:lnTo>
                  <a:lnTo>
                    <a:pt x="202" y="117"/>
                  </a:lnTo>
                  <a:lnTo>
                    <a:pt x="230" y="133"/>
                  </a:lnTo>
                  <a:lnTo>
                    <a:pt x="258" y="149"/>
                  </a:lnTo>
                  <a:lnTo>
                    <a:pt x="285" y="166"/>
                  </a:lnTo>
                  <a:lnTo>
                    <a:pt x="312" y="182"/>
                  </a:lnTo>
                  <a:lnTo>
                    <a:pt x="339" y="197"/>
                  </a:lnTo>
                  <a:lnTo>
                    <a:pt x="364" y="213"/>
                  </a:lnTo>
                  <a:lnTo>
                    <a:pt x="389" y="227"/>
                  </a:lnTo>
                  <a:lnTo>
                    <a:pt x="412" y="242"/>
                  </a:lnTo>
                  <a:lnTo>
                    <a:pt x="434" y="255"/>
                  </a:lnTo>
                  <a:lnTo>
                    <a:pt x="454" y="268"/>
                  </a:lnTo>
                  <a:lnTo>
                    <a:pt x="474" y="280"/>
                  </a:lnTo>
                  <a:lnTo>
                    <a:pt x="492" y="292"/>
                  </a:lnTo>
                  <a:lnTo>
                    <a:pt x="509" y="303"/>
                  </a:lnTo>
                  <a:lnTo>
                    <a:pt x="525" y="314"/>
                  </a:lnTo>
                  <a:lnTo>
                    <a:pt x="539" y="324"/>
                  </a:lnTo>
                  <a:lnTo>
                    <a:pt x="553" y="334"/>
                  </a:lnTo>
                  <a:lnTo>
                    <a:pt x="565" y="343"/>
                  </a:lnTo>
                  <a:lnTo>
                    <a:pt x="577" y="352"/>
                  </a:lnTo>
                  <a:lnTo>
                    <a:pt x="588" y="361"/>
                  </a:lnTo>
                  <a:lnTo>
                    <a:pt x="597" y="369"/>
                  </a:lnTo>
                  <a:lnTo>
                    <a:pt x="607" y="377"/>
                  </a:lnTo>
                  <a:lnTo>
                    <a:pt x="615" y="385"/>
                  </a:lnTo>
                  <a:lnTo>
                    <a:pt x="623" y="393"/>
                  </a:lnTo>
                  <a:lnTo>
                    <a:pt x="633" y="403"/>
                  </a:lnTo>
                  <a:lnTo>
                    <a:pt x="643" y="414"/>
                  </a:lnTo>
                  <a:lnTo>
                    <a:pt x="651" y="424"/>
                  </a:lnTo>
                  <a:lnTo>
                    <a:pt x="657" y="434"/>
                  </a:lnTo>
                  <a:lnTo>
                    <a:pt x="663" y="445"/>
                  </a:lnTo>
                  <a:lnTo>
                    <a:pt x="667" y="455"/>
                  </a:lnTo>
                  <a:lnTo>
                    <a:pt x="670" y="466"/>
                  </a:lnTo>
                  <a:lnTo>
                    <a:pt x="671" y="476"/>
                  </a:lnTo>
                  <a:lnTo>
                    <a:pt x="672" y="487"/>
                  </a:lnTo>
                  <a:lnTo>
                    <a:pt x="672" y="499"/>
                  </a:lnTo>
                  <a:lnTo>
                    <a:pt x="671" y="510"/>
                  </a:lnTo>
                  <a:lnTo>
                    <a:pt x="669" y="523"/>
                  </a:lnTo>
                  <a:lnTo>
                    <a:pt x="666" y="535"/>
                  </a:lnTo>
                  <a:lnTo>
                    <a:pt x="662" y="547"/>
                  </a:lnTo>
                  <a:lnTo>
                    <a:pt x="658" y="560"/>
                  </a:lnTo>
                  <a:lnTo>
                    <a:pt x="653" y="572"/>
                  </a:lnTo>
                  <a:lnTo>
                    <a:pt x="652" y="575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227293" y="5789715"/>
              <a:ext cx="65088" cy="92075"/>
            </a:xfrm>
            <a:custGeom>
              <a:avLst/>
              <a:gdLst>
                <a:gd name="T0" fmla="*/ 41 w 41"/>
                <a:gd name="T1" fmla="*/ 14 h 58"/>
                <a:gd name="T2" fmla="*/ 0 w 41"/>
                <a:gd name="T3" fmla="*/ 58 h 58"/>
                <a:gd name="T4" fmla="*/ 16 w 41"/>
                <a:gd name="T5" fmla="*/ 0 h 58"/>
                <a:gd name="T6" fmla="*/ 41 w 41"/>
                <a:gd name="T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8">
                  <a:moveTo>
                    <a:pt x="41" y="14"/>
                  </a:moveTo>
                  <a:lnTo>
                    <a:pt x="0" y="58"/>
                  </a:lnTo>
                  <a:lnTo>
                    <a:pt x="16" y="0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4519147" y="4907065"/>
            <a:ext cx="1116013" cy="973138"/>
            <a:chOff x="4519143" y="4907065"/>
            <a:chExt cx="1116013" cy="973138"/>
          </a:xfrm>
        </p:grpSpPr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519143" y="4907065"/>
              <a:ext cx="1116013" cy="906463"/>
            </a:xfrm>
            <a:custGeom>
              <a:avLst/>
              <a:gdLst>
                <a:gd name="T0" fmla="*/ 703 w 703"/>
                <a:gd name="T1" fmla="*/ 0 h 571"/>
                <a:gd name="T2" fmla="*/ 702 w 703"/>
                <a:gd name="T3" fmla="*/ 1 h 571"/>
                <a:gd name="T4" fmla="*/ 700 w 703"/>
                <a:gd name="T5" fmla="*/ 1 h 571"/>
                <a:gd name="T6" fmla="*/ 696 w 703"/>
                <a:gd name="T7" fmla="*/ 3 h 571"/>
                <a:gd name="T8" fmla="*/ 690 w 703"/>
                <a:gd name="T9" fmla="*/ 5 h 571"/>
                <a:gd name="T10" fmla="*/ 681 w 703"/>
                <a:gd name="T11" fmla="*/ 8 h 571"/>
                <a:gd name="T12" fmla="*/ 670 w 703"/>
                <a:gd name="T13" fmla="*/ 13 h 571"/>
                <a:gd name="T14" fmla="*/ 656 w 703"/>
                <a:gd name="T15" fmla="*/ 18 h 571"/>
                <a:gd name="T16" fmla="*/ 640 w 703"/>
                <a:gd name="T17" fmla="*/ 25 h 571"/>
                <a:gd name="T18" fmla="*/ 620 w 703"/>
                <a:gd name="T19" fmla="*/ 33 h 571"/>
                <a:gd name="T20" fmla="*/ 599 w 703"/>
                <a:gd name="T21" fmla="*/ 42 h 571"/>
                <a:gd name="T22" fmla="*/ 575 w 703"/>
                <a:gd name="T23" fmla="*/ 51 h 571"/>
                <a:gd name="T24" fmla="*/ 549 w 703"/>
                <a:gd name="T25" fmla="*/ 62 h 571"/>
                <a:gd name="T26" fmla="*/ 522 w 703"/>
                <a:gd name="T27" fmla="*/ 73 h 571"/>
                <a:gd name="T28" fmla="*/ 494 w 703"/>
                <a:gd name="T29" fmla="*/ 85 h 571"/>
                <a:gd name="T30" fmla="*/ 466 w 703"/>
                <a:gd name="T31" fmla="*/ 97 h 571"/>
                <a:gd name="T32" fmla="*/ 437 w 703"/>
                <a:gd name="T33" fmla="*/ 109 h 571"/>
                <a:gd name="T34" fmla="*/ 409 w 703"/>
                <a:gd name="T35" fmla="*/ 121 h 571"/>
                <a:gd name="T36" fmla="*/ 381 w 703"/>
                <a:gd name="T37" fmla="*/ 133 h 571"/>
                <a:gd name="T38" fmla="*/ 354 w 703"/>
                <a:gd name="T39" fmla="*/ 144 h 571"/>
                <a:gd name="T40" fmla="*/ 328 w 703"/>
                <a:gd name="T41" fmla="*/ 156 h 571"/>
                <a:gd name="T42" fmla="*/ 303 w 703"/>
                <a:gd name="T43" fmla="*/ 167 h 571"/>
                <a:gd name="T44" fmla="*/ 279 w 703"/>
                <a:gd name="T45" fmla="*/ 178 h 571"/>
                <a:gd name="T46" fmla="*/ 256 w 703"/>
                <a:gd name="T47" fmla="*/ 188 h 571"/>
                <a:gd name="T48" fmla="*/ 235 w 703"/>
                <a:gd name="T49" fmla="*/ 198 h 571"/>
                <a:gd name="T50" fmla="*/ 214 w 703"/>
                <a:gd name="T51" fmla="*/ 208 h 571"/>
                <a:gd name="T52" fmla="*/ 196 w 703"/>
                <a:gd name="T53" fmla="*/ 218 h 571"/>
                <a:gd name="T54" fmla="*/ 178 w 703"/>
                <a:gd name="T55" fmla="*/ 227 h 571"/>
                <a:gd name="T56" fmla="*/ 162 w 703"/>
                <a:gd name="T57" fmla="*/ 235 h 571"/>
                <a:gd name="T58" fmla="*/ 146 w 703"/>
                <a:gd name="T59" fmla="*/ 244 h 571"/>
                <a:gd name="T60" fmla="*/ 132 w 703"/>
                <a:gd name="T61" fmla="*/ 252 h 571"/>
                <a:gd name="T62" fmla="*/ 119 w 703"/>
                <a:gd name="T63" fmla="*/ 260 h 571"/>
                <a:gd name="T64" fmla="*/ 107 w 703"/>
                <a:gd name="T65" fmla="*/ 268 h 571"/>
                <a:gd name="T66" fmla="*/ 96 w 703"/>
                <a:gd name="T67" fmla="*/ 276 h 571"/>
                <a:gd name="T68" fmla="*/ 85 w 703"/>
                <a:gd name="T69" fmla="*/ 283 h 571"/>
                <a:gd name="T70" fmla="*/ 76 w 703"/>
                <a:gd name="T71" fmla="*/ 291 h 571"/>
                <a:gd name="T72" fmla="*/ 67 w 703"/>
                <a:gd name="T73" fmla="*/ 299 h 571"/>
                <a:gd name="T74" fmla="*/ 58 w 703"/>
                <a:gd name="T75" fmla="*/ 306 h 571"/>
                <a:gd name="T76" fmla="*/ 47 w 703"/>
                <a:gd name="T77" fmla="*/ 317 h 571"/>
                <a:gd name="T78" fmla="*/ 37 w 703"/>
                <a:gd name="T79" fmla="*/ 328 h 571"/>
                <a:gd name="T80" fmla="*/ 29 w 703"/>
                <a:gd name="T81" fmla="*/ 339 h 571"/>
                <a:gd name="T82" fmla="*/ 21 w 703"/>
                <a:gd name="T83" fmla="*/ 351 h 571"/>
                <a:gd name="T84" fmla="*/ 15 w 703"/>
                <a:gd name="T85" fmla="*/ 363 h 571"/>
                <a:gd name="T86" fmla="*/ 10 w 703"/>
                <a:gd name="T87" fmla="*/ 376 h 571"/>
                <a:gd name="T88" fmla="*/ 6 w 703"/>
                <a:gd name="T89" fmla="*/ 389 h 571"/>
                <a:gd name="T90" fmla="*/ 3 w 703"/>
                <a:gd name="T91" fmla="*/ 403 h 571"/>
                <a:gd name="T92" fmla="*/ 1 w 703"/>
                <a:gd name="T93" fmla="*/ 418 h 571"/>
                <a:gd name="T94" fmla="*/ 0 w 703"/>
                <a:gd name="T95" fmla="*/ 434 h 571"/>
                <a:gd name="T96" fmla="*/ 0 w 703"/>
                <a:gd name="T97" fmla="*/ 450 h 571"/>
                <a:gd name="T98" fmla="*/ 1 w 703"/>
                <a:gd name="T99" fmla="*/ 468 h 571"/>
                <a:gd name="T100" fmla="*/ 3 w 703"/>
                <a:gd name="T101" fmla="*/ 486 h 571"/>
                <a:gd name="T102" fmla="*/ 6 w 703"/>
                <a:gd name="T103" fmla="*/ 505 h 571"/>
                <a:gd name="T104" fmla="*/ 9 w 703"/>
                <a:gd name="T105" fmla="*/ 523 h 571"/>
                <a:gd name="T106" fmla="*/ 12 w 703"/>
                <a:gd name="T107" fmla="*/ 541 h 571"/>
                <a:gd name="T108" fmla="*/ 16 w 703"/>
                <a:gd name="T109" fmla="*/ 559 h 571"/>
                <a:gd name="T110" fmla="*/ 19 w 703"/>
                <a:gd name="T11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3" h="571">
                  <a:moveTo>
                    <a:pt x="703" y="0"/>
                  </a:moveTo>
                  <a:lnTo>
                    <a:pt x="702" y="1"/>
                  </a:lnTo>
                  <a:lnTo>
                    <a:pt x="700" y="1"/>
                  </a:lnTo>
                  <a:lnTo>
                    <a:pt x="696" y="3"/>
                  </a:lnTo>
                  <a:lnTo>
                    <a:pt x="690" y="5"/>
                  </a:lnTo>
                  <a:lnTo>
                    <a:pt x="681" y="8"/>
                  </a:lnTo>
                  <a:lnTo>
                    <a:pt x="670" y="13"/>
                  </a:lnTo>
                  <a:lnTo>
                    <a:pt x="656" y="18"/>
                  </a:lnTo>
                  <a:lnTo>
                    <a:pt x="640" y="25"/>
                  </a:lnTo>
                  <a:lnTo>
                    <a:pt x="620" y="33"/>
                  </a:lnTo>
                  <a:lnTo>
                    <a:pt x="599" y="42"/>
                  </a:lnTo>
                  <a:lnTo>
                    <a:pt x="575" y="51"/>
                  </a:lnTo>
                  <a:lnTo>
                    <a:pt x="549" y="62"/>
                  </a:lnTo>
                  <a:lnTo>
                    <a:pt x="522" y="73"/>
                  </a:lnTo>
                  <a:lnTo>
                    <a:pt x="494" y="85"/>
                  </a:lnTo>
                  <a:lnTo>
                    <a:pt x="466" y="97"/>
                  </a:lnTo>
                  <a:lnTo>
                    <a:pt x="437" y="109"/>
                  </a:lnTo>
                  <a:lnTo>
                    <a:pt x="409" y="121"/>
                  </a:lnTo>
                  <a:lnTo>
                    <a:pt x="381" y="133"/>
                  </a:lnTo>
                  <a:lnTo>
                    <a:pt x="354" y="144"/>
                  </a:lnTo>
                  <a:lnTo>
                    <a:pt x="328" y="156"/>
                  </a:lnTo>
                  <a:lnTo>
                    <a:pt x="303" y="167"/>
                  </a:lnTo>
                  <a:lnTo>
                    <a:pt x="279" y="178"/>
                  </a:lnTo>
                  <a:lnTo>
                    <a:pt x="256" y="188"/>
                  </a:lnTo>
                  <a:lnTo>
                    <a:pt x="235" y="198"/>
                  </a:lnTo>
                  <a:lnTo>
                    <a:pt x="214" y="208"/>
                  </a:lnTo>
                  <a:lnTo>
                    <a:pt x="196" y="218"/>
                  </a:lnTo>
                  <a:lnTo>
                    <a:pt x="178" y="227"/>
                  </a:lnTo>
                  <a:lnTo>
                    <a:pt x="162" y="235"/>
                  </a:lnTo>
                  <a:lnTo>
                    <a:pt x="146" y="244"/>
                  </a:lnTo>
                  <a:lnTo>
                    <a:pt x="132" y="252"/>
                  </a:lnTo>
                  <a:lnTo>
                    <a:pt x="119" y="260"/>
                  </a:lnTo>
                  <a:lnTo>
                    <a:pt x="107" y="268"/>
                  </a:lnTo>
                  <a:lnTo>
                    <a:pt x="96" y="276"/>
                  </a:lnTo>
                  <a:lnTo>
                    <a:pt x="85" y="283"/>
                  </a:lnTo>
                  <a:lnTo>
                    <a:pt x="76" y="291"/>
                  </a:lnTo>
                  <a:lnTo>
                    <a:pt x="67" y="299"/>
                  </a:lnTo>
                  <a:lnTo>
                    <a:pt x="58" y="306"/>
                  </a:lnTo>
                  <a:lnTo>
                    <a:pt x="47" y="317"/>
                  </a:lnTo>
                  <a:lnTo>
                    <a:pt x="37" y="328"/>
                  </a:lnTo>
                  <a:lnTo>
                    <a:pt x="29" y="339"/>
                  </a:lnTo>
                  <a:lnTo>
                    <a:pt x="21" y="351"/>
                  </a:lnTo>
                  <a:lnTo>
                    <a:pt x="15" y="363"/>
                  </a:lnTo>
                  <a:lnTo>
                    <a:pt x="10" y="376"/>
                  </a:lnTo>
                  <a:lnTo>
                    <a:pt x="6" y="389"/>
                  </a:lnTo>
                  <a:lnTo>
                    <a:pt x="3" y="403"/>
                  </a:lnTo>
                  <a:lnTo>
                    <a:pt x="1" y="418"/>
                  </a:lnTo>
                  <a:lnTo>
                    <a:pt x="0" y="434"/>
                  </a:lnTo>
                  <a:lnTo>
                    <a:pt x="0" y="450"/>
                  </a:lnTo>
                  <a:lnTo>
                    <a:pt x="1" y="468"/>
                  </a:lnTo>
                  <a:lnTo>
                    <a:pt x="3" y="486"/>
                  </a:lnTo>
                  <a:lnTo>
                    <a:pt x="6" y="505"/>
                  </a:lnTo>
                  <a:lnTo>
                    <a:pt x="9" y="523"/>
                  </a:lnTo>
                  <a:lnTo>
                    <a:pt x="12" y="541"/>
                  </a:lnTo>
                  <a:lnTo>
                    <a:pt x="16" y="559"/>
                  </a:lnTo>
                  <a:lnTo>
                    <a:pt x="19" y="571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519143" y="5784953"/>
              <a:ext cx="46038" cy="95250"/>
            </a:xfrm>
            <a:custGeom>
              <a:avLst/>
              <a:gdLst>
                <a:gd name="T0" fmla="*/ 27 w 29"/>
                <a:gd name="T1" fmla="*/ 0 h 60"/>
                <a:gd name="T2" fmla="*/ 29 w 29"/>
                <a:gd name="T3" fmla="*/ 60 h 60"/>
                <a:gd name="T4" fmla="*/ 0 w 29"/>
                <a:gd name="T5" fmla="*/ 8 h 60"/>
                <a:gd name="T6" fmla="*/ 27 w 2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0">
                  <a:moveTo>
                    <a:pt x="27" y="0"/>
                  </a:moveTo>
                  <a:lnTo>
                    <a:pt x="29" y="60"/>
                  </a:lnTo>
                  <a:lnTo>
                    <a:pt x="0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4933482" y="4221268"/>
            <a:ext cx="885826" cy="1668463"/>
            <a:chOff x="4933480" y="4221265"/>
            <a:chExt cx="885825" cy="1668463"/>
          </a:xfrm>
        </p:grpSpPr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4990630" y="4221265"/>
              <a:ext cx="828675" cy="1631950"/>
            </a:xfrm>
            <a:custGeom>
              <a:avLst/>
              <a:gdLst>
                <a:gd name="T0" fmla="*/ 341 w 522"/>
                <a:gd name="T1" fmla="*/ 1 h 1028"/>
                <a:gd name="T2" fmla="*/ 345 w 522"/>
                <a:gd name="T3" fmla="*/ 7 h 1028"/>
                <a:gd name="T4" fmla="*/ 352 w 522"/>
                <a:gd name="T5" fmla="*/ 23 h 1028"/>
                <a:gd name="T6" fmla="*/ 365 w 522"/>
                <a:gd name="T7" fmla="*/ 51 h 1028"/>
                <a:gd name="T8" fmla="*/ 383 w 522"/>
                <a:gd name="T9" fmla="*/ 88 h 1028"/>
                <a:gd name="T10" fmla="*/ 404 w 522"/>
                <a:gd name="T11" fmla="*/ 135 h 1028"/>
                <a:gd name="T12" fmla="*/ 427 w 522"/>
                <a:gd name="T13" fmla="*/ 187 h 1028"/>
                <a:gd name="T14" fmla="*/ 450 w 522"/>
                <a:gd name="T15" fmla="*/ 241 h 1028"/>
                <a:gd name="T16" fmla="*/ 470 w 522"/>
                <a:gd name="T17" fmla="*/ 294 h 1028"/>
                <a:gd name="T18" fmla="*/ 488 w 522"/>
                <a:gd name="T19" fmla="*/ 343 h 1028"/>
                <a:gd name="T20" fmla="*/ 503 w 522"/>
                <a:gd name="T21" fmla="*/ 389 h 1028"/>
                <a:gd name="T22" fmla="*/ 513 w 522"/>
                <a:gd name="T23" fmla="*/ 431 h 1028"/>
                <a:gd name="T24" fmla="*/ 519 w 522"/>
                <a:gd name="T25" fmla="*/ 469 h 1028"/>
                <a:gd name="T26" fmla="*/ 522 w 522"/>
                <a:gd name="T27" fmla="*/ 503 h 1028"/>
                <a:gd name="T28" fmla="*/ 520 w 522"/>
                <a:gd name="T29" fmla="*/ 535 h 1028"/>
                <a:gd name="T30" fmla="*/ 515 w 522"/>
                <a:gd name="T31" fmla="*/ 565 h 1028"/>
                <a:gd name="T32" fmla="*/ 506 w 522"/>
                <a:gd name="T33" fmla="*/ 594 h 1028"/>
                <a:gd name="T34" fmla="*/ 496 w 522"/>
                <a:gd name="T35" fmla="*/ 619 h 1028"/>
                <a:gd name="T36" fmla="*/ 482 w 522"/>
                <a:gd name="T37" fmla="*/ 645 h 1028"/>
                <a:gd name="T38" fmla="*/ 464 w 522"/>
                <a:gd name="T39" fmla="*/ 670 h 1028"/>
                <a:gd name="T40" fmla="*/ 443 w 522"/>
                <a:gd name="T41" fmla="*/ 696 h 1028"/>
                <a:gd name="T42" fmla="*/ 417 w 522"/>
                <a:gd name="T43" fmla="*/ 722 h 1028"/>
                <a:gd name="T44" fmla="*/ 386 w 522"/>
                <a:gd name="T45" fmla="*/ 751 h 1028"/>
                <a:gd name="T46" fmla="*/ 351 w 522"/>
                <a:gd name="T47" fmla="*/ 781 h 1028"/>
                <a:gd name="T48" fmla="*/ 310 w 522"/>
                <a:gd name="T49" fmla="*/ 813 h 1028"/>
                <a:gd name="T50" fmla="*/ 265 w 522"/>
                <a:gd name="T51" fmla="*/ 847 h 1028"/>
                <a:gd name="T52" fmla="*/ 216 w 522"/>
                <a:gd name="T53" fmla="*/ 882 h 1028"/>
                <a:gd name="T54" fmla="*/ 166 w 522"/>
                <a:gd name="T55" fmla="*/ 918 h 1028"/>
                <a:gd name="T56" fmla="*/ 115 w 522"/>
                <a:gd name="T57" fmla="*/ 952 h 1028"/>
                <a:gd name="T58" fmla="*/ 68 w 522"/>
                <a:gd name="T59" fmla="*/ 984 h 1028"/>
                <a:gd name="T60" fmla="*/ 26 w 522"/>
                <a:gd name="T61" fmla="*/ 1011 h 1028"/>
                <a:gd name="T62" fmla="*/ 0 w 522"/>
                <a:gd name="T63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2" h="1028">
                  <a:moveTo>
                    <a:pt x="341" y="0"/>
                  </a:moveTo>
                  <a:lnTo>
                    <a:pt x="341" y="1"/>
                  </a:lnTo>
                  <a:lnTo>
                    <a:pt x="342" y="4"/>
                  </a:lnTo>
                  <a:lnTo>
                    <a:pt x="345" y="7"/>
                  </a:lnTo>
                  <a:lnTo>
                    <a:pt x="347" y="14"/>
                  </a:lnTo>
                  <a:lnTo>
                    <a:pt x="352" y="23"/>
                  </a:lnTo>
                  <a:lnTo>
                    <a:pt x="358" y="35"/>
                  </a:lnTo>
                  <a:lnTo>
                    <a:pt x="365" y="51"/>
                  </a:lnTo>
                  <a:lnTo>
                    <a:pt x="373" y="68"/>
                  </a:lnTo>
                  <a:lnTo>
                    <a:pt x="383" y="88"/>
                  </a:lnTo>
                  <a:lnTo>
                    <a:pt x="393" y="111"/>
                  </a:lnTo>
                  <a:lnTo>
                    <a:pt x="404" y="135"/>
                  </a:lnTo>
                  <a:lnTo>
                    <a:pt x="416" y="160"/>
                  </a:lnTo>
                  <a:lnTo>
                    <a:pt x="427" y="187"/>
                  </a:lnTo>
                  <a:lnTo>
                    <a:pt x="439" y="214"/>
                  </a:lnTo>
                  <a:lnTo>
                    <a:pt x="450" y="241"/>
                  </a:lnTo>
                  <a:lnTo>
                    <a:pt x="460" y="268"/>
                  </a:lnTo>
                  <a:lnTo>
                    <a:pt x="470" y="294"/>
                  </a:lnTo>
                  <a:lnTo>
                    <a:pt x="479" y="319"/>
                  </a:lnTo>
                  <a:lnTo>
                    <a:pt x="488" y="343"/>
                  </a:lnTo>
                  <a:lnTo>
                    <a:pt x="496" y="367"/>
                  </a:lnTo>
                  <a:lnTo>
                    <a:pt x="503" y="389"/>
                  </a:lnTo>
                  <a:lnTo>
                    <a:pt x="508" y="411"/>
                  </a:lnTo>
                  <a:lnTo>
                    <a:pt x="513" y="431"/>
                  </a:lnTo>
                  <a:lnTo>
                    <a:pt x="516" y="450"/>
                  </a:lnTo>
                  <a:lnTo>
                    <a:pt x="519" y="469"/>
                  </a:lnTo>
                  <a:lnTo>
                    <a:pt x="521" y="486"/>
                  </a:lnTo>
                  <a:lnTo>
                    <a:pt x="522" y="503"/>
                  </a:lnTo>
                  <a:lnTo>
                    <a:pt x="521" y="519"/>
                  </a:lnTo>
                  <a:lnTo>
                    <a:pt x="520" y="535"/>
                  </a:lnTo>
                  <a:lnTo>
                    <a:pt x="518" y="550"/>
                  </a:lnTo>
                  <a:lnTo>
                    <a:pt x="515" y="565"/>
                  </a:lnTo>
                  <a:lnTo>
                    <a:pt x="511" y="580"/>
                  </a:lnTo>
                  <a:lnTo>
                    <a:pt x="506" y="594"/>
                  </a:lnTo>
                  <a:lnTo>
                    <a:pt x="502" y="607"/>
                  </a:lnTo>
                  <a:lnTo>
                    <a:pt x="496" y="619"/>
                  </a:lnTo>
                  <a:lnTo>
                    <a:pt x="489" y="632"/>
                  </a:lnTo>
                  <a:lnTo>
                    <a:pt x="482" y="645"/>
                  </a:lnTo>
                  <a:lnTo>
                    <a:pt x="473" y="657"/>
                  </a:lnTo>
                  <a:lnTo>
                    <a:pt x="464" y="670"/>
                  </a:lnTo>
                  <a:lnTo>
                    <a:pt x="454" y="683"/>
                  </a:lnTo>
                  <a:lnTo>
                    <a:pt x="443" y="696"/>
                  </a:lnTo>
                  <a:lnTo>
                    <a:pt x="431" y="709"/>
                  </a:lnTo>
                  <a:lnTo>
                    <a:pt x="417" y="722"/>
                  </a:lnTo>
                  <a:lnTo>
                    <a:pt x="402" y="736"/>
                  </a:lnTo>
                  <a:lnTo>
                    <a:pt x="386" y="751"/>
                  </a:lnTo>
                  <a:lnTo>
                    <a:pt x="369" y="766"/>
                  </a:lnTo>
                  <a:lnTo>
                    <a:pt x="351" y="781"/>
                  </a:lnTo>
                  <a:lnTo>
                    <a:pt x="331" y="797"/>
                  </a:lnTo>
                  <a:lnTo>
                    <a:pt x="310" y="813"/>
                  </a:lnTo>
                  <a:lnTo>
                    <a:pt x="288" y="830"/>
                  </a:lnTo>
                  <a:lnTo>
                    <a:pt x="265" y="847"/>
                  </a:lnTo>
                  <a:lnTo>
                    <a:pt x="241" y="865"/>
                  </a:lnTo>
                  <a:lnTo>
                    <a:pt x="216" y="882"/>
                  </a:lnTo>
                  <a:lnTo>
                    <a:pt x="191" y="900"/>
                  </a:lnTo>
                  <a:lnTo>
                    <a:pt x="166" y="918"/>
                  </a:lnTo>
                  <a:lnTo>
                    <a:pt x="140" y="935"/>
                  </a:lnTo>
                  <a:lnTo>
                    <a:pt x="115" y="952"/>
                  </a:lnTo>
                  <a:lnTo>
                    <a:pt x="91" y="968"/>
                  </a:lnTo>
                  <a:lnTo>
                    <a:pt x="68" y="984"/>
                  </a:lnTo>
                  <a:lnTo>
                    <a:pt x="46" y="998"/>
                  </a:lnTo>
                  <a:lnTo>
                    <a:pt x="26" y="1011"/>
                  </a:lnTo>
                  <a:lnTo>
                    <a:pt x="9" y="1022"/>
                  </a:lnTo>
                  <a:lnTo>
                    <a:pt x="0" y="1028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933480" y="5821465"/>
              <a:ext cx="90488" cy="68263"/>
            </a:xfrm>
            <a:custGeom>
              <a:avLst/>
              <a:gdLst>
                <a:gd name="T0" fmla="*/ 57 w 57"/>
                <a:gd name="T1" fmla="*/ 25 h 43"/>
                <a:gd name="T2" fmla="*/ 0 w 57"/>
                <a:gd name="T3" fmla="*/ 43 h 43"/>
                <a:gd name="T4" fmla="*/ 41 w 57"/>
                <a:gd name="T5" fmla="*/ 0 h 43"/>
                <a:gd name="T6" fmla="*/ 57 w 57"/>
                <a:gd name="T7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3">
                  <a:moveTo>
                    <a:pt x="57" y="25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25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4268321" y="4049816"/>
            <a:ext cx="1787525" cy="1830388"/>
            <a:chOff x="4268318" y="4049815"/>
            <a:chExt cx="1787525" cy="1830388"/>
          </a:xfrm>
        </p:grpSpPr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288955" y="4049815"/>
              <a:ext cx="1766888" cy="1763713"/>
            </a:xfrm>
            <a:custGeom>
              <a:avLst/>
              <a:gdLst>
                <a:gd name="T0" fmla="*/ 1085 w 1113"/>
                <a:gd name="T1" fmla="*/ 1 h 1111"/>
                <a:gd name="T2" fmla="*/ 1087 w 1113"/>
                <a:gd name="T3" fmla="*/ 8 h 1111"/>
                <a:gd name="T4" fmla="*/ 1089 w 1113"/>
                <a:gd name="T5" fmla="*/ 26 h 1111"/>
                <a:gd name="T6" fmla="*/ 1093 w 1113"/>
                <a:gd name="T7" fmla="*/ 56 h 1111"/>
                <a:gd name="T8" fmla="*/ 1098 w 1113"/>
                <a:gd name="T9" fmla="*/ 98 h 1111"/>
                <a:gd name="T10" fmla="*/ 1103 w 1113"/>
                <a:gd name="T11" fmla="*/ 148 h 1111"/>
                <a:gd name="T12" fmla="*/ 1108 w 1113"/>
                <a:gd name="T13" fmla="*/ 205 h 1111"/>
                <a:gd name="T14" fmla="*/ 1112 w 1113"/>
                <a:gd name="T15" fmla="*/ 263 h 1111"/>
                <a:gd name="T16" fmla="*/ 1113 w 1113"/>
                <a:gd name="T17" fmla="*/ 319 h 1111"/>
                <a:gd name="T18" fmla="*/ 1112 w 1113"/>
                <a:gd name="T19" fmla="*/ 372 h 1111"/>
                <a:gd name="T20" fmla="*/ 1109 w 1113"/>
                <a:gd name="T21" fmla="*/ 419 h 1111"/>
                <a:gd name="T22" fmla="*/ 1101 w 1113"/>
                <a:gd name="T23" fmla="*/ 460 h 1111"/>
                <a:gd name="T24" fmla="*/ 1092 w 1113"/>
                <a:gd name="T25" fmla="*/ 496 h 1111"/>
                <a:gd name="T26" fmla="*/ 1078 w 1113"/>
                <a:gd name="T27" fmla="*/ 528 h 1111"/>
                <a:gd name="T28" fmla="*/ 1061 w 1113"/>
                <a:gd name="T29" fmla="*/ 555 h 1111"/>
                <a:gd name="T30" fmla="*/ 1039 w 1113"/>
                <a:gd name="T31" fmla="*/ 580 h 1111"/>
                <a:gd name="T32" fmla="*/ 1013 w 1113"/>
                <a:gd name="T33" fmla="*/ 602 h 1111"/>
                <a:gd name="T34" fmla="*/ 988 w 1113"/>
                <a:gd name="T35" fmla="*/ 618 h 1111"/>
                <a:gd name="T36" fmla="*/ 959 w 1113"/>
                <a:gd name="T37" fmla="*/ 633 h 1111"/>
                <a:gd name="T38" fmla="*/ 928 w 1113"/>
                <a:gd name="T39" fmla="*/ 648 h 1111"/>
                <a:gd name="T40" fmla="*/ 894 w 1113"/>
                <a:gd name="T41" fmla="*/ 661 h 1111"/>
                <a:gd name="T42" fmla="*/ 856 w 1113"/>
                <a:gd name="T43" fmla="*/ 674 h 1111"/>
                <a:gd name="T44" fmla="*/ 816 w 1113"/>
                <a:gd name="T45" fmla="*/ 686 h 1111"/>
                <a:gd name="T46" fmla="*/ 774 w 1113"/>
                <a:gd name="T47" fmla="*/ 697 h 1111"/>
                <a:gd name="T48" fmla="*/ 730 w 1113"/>
                <a:gd name="T49" fmla="*/ 708 h 1111"/>
                <a:gd name="T50" fmla="*/ 684 w 1113"/>
                <a:gd name="T51" fmla="*/ 718 h 1111"/>
                <a:gd name="T52" fmla="*/ 637 w 1113"/>
                <a:gd name="T53" fmla="*/ 727 h 1111"/>
                <a:gd name="T54" fmla="*/ 590 w 1113"/>
                <a:gd name="T55" fmla="*/ 737 h 1111"/>
                <a:gd name="T56" fmla="*/ 544 w 1113"/>
                <a:gd name="T57" fmla="*/ 746 h 1111"/>
                <a:gd name="T58" fmla="*/ 498 w 1113"/>
                <a:gd name="T59" fmla="*/ 755 h 1111"/>
                <a:gd name="T60" fmla="*/ 454 w 1113"/>
                <a:gd name="T61" fmla="*/ 763 h 1111"/>
                <a:gd name="T62" fmla="*/ 411 w 1113"/>
                <a:gd name="T63" fmla="*/ 771 h 1111"/>
                <a:gd name="T64" fmla="*/ 371 w 1113"/>
                <a:gd name="T65" fmla="*/ 780 h 1111"/>
                <a:gd name="T66" fmla="*/ 334 w 1113"/>
                <a:gd name="T67" fmla="*/ 789 h 1111"/>
                <a:gd name="T68" fmla="*/ 298 w 1113"/>
                <a:gd name="T69" fmla="*/ 798 h 1111"/>
                <a:gd name="T70" fmla="*/ 265 w 1113"/>
                <a:gd name="T71" fmla="*/ 807 h 1111"/>
                <a:gd name="T72" fmla="*/ 236 w 1113"/>
                <a:gd name="T73" fmla="*/ 818 h 1111"/>
                <a:gd name="T74" fmla="*/ 200 w 1113"/>
                <a:gd name="T75" fmla="*/ 832 h 1111"/>
                <a:gd name="T76" fmla="*/ 168 w 1113"/>
                <a:gd name="T77" fmla="*/ 849 h 1111"/>
                <a:gd name="T78" fmla="*/ 140 w 1113"/>
                <a:gd name="T79" fmla="*/ 868 h 1111"/>
                <a:gd name="T80" fmla="*/ 115 w 1113"/>
                <a:gd name="T81" fmla="*/ 890 h 1111"/>
                <a:gd name="T82" fmla="*/ 93 w 1113"/>
                <a:gd name="T83" fmla="*/ 916 h 1111"/>
                <a:gd name="T84" fmla="*/ 72 w 1113"/>
                <a:gd name="T85" fmla="*/ 946 h 1111"/>
                <a:gd name="T86" fmla="*/ 53 w 1113"/>
                <a:gd name="T87" fmla="*/ 980 h 1111"/>
                <a:gd name="T88" fmla="*/ 35 w 1113"/>
                <a:gd name="T89" fmla="*/ 1017 h 1111"/>
                <a:gd name="T90" fmla="*/ 20 w 1113"/>
                <a:gd name="T91" fmla="*/ 1055 h 1111"/>
                <a:gd name="T92" fmla="*/ 7 w 1113"/>
                <a:gd name="T93" fmla="*/ 1091 h 1111"/>
                <a:gd name="T94" fmla="*/ 0 w 1113"/>
                <a:gd name="T95" fmla="*/ 111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3" h="1111">
                  <a:moveTo>
                    <a:pt x="1085" y="0"/>
                  </a:moveTo>
                  <a:lnTo>
                    <a:pt x="1085" y="1"/>
                  </a:lnTo>
                  <a:lnTo>
                    <a:pt x="1086" y="4"/>
                  </a:lnTo>
                  <a:lnTo>
                    <a:pt x="1087" y="8"/>
                  </a:lnTo>
                  <a:lnTo>
                    <a:pt x="1088" y="16"/>
                  </a:lnTo>
                  <a:lnTo>
                    <a:pt x="1089" y="26"/>
                  </a:lnTo>
                  <a:lnTo>
                    <a:pt x="1091" y="39"/>
                  </a:lnTo>
                  <a:lnTo>
                    <a:pt x="1093" y="56"/>
                  </a:lnTo>
                  <a:lnTo>
                    <a:pt x="1095" y="75"/>
                  </a:lnTo>
                  <a:lnTo>
                    <a:pt x="1098" y="98"/>
                  </a:lnTo>
                  <a:lnTo>
                    <a:pt x="1101" y="122"/>
                  </a:lnTo>
                  <a:lnTo>
                    <a:pt x="1103" y="148"/>
                  </a:lnTo>
                  <a:lnTo>
                    <a:pt x="1106" y="176"/>
                  </a:lnTo>
                  <a:lnTo>
                    <a:pt x="1108" y="205"/>
                  </a:lnTo>
                  <a:lnTo>
                    <a:pt x="1110" y="234"/>
                  </a:lnTo>
                  <a:lnTo>
                    <a:pt x="1112" y="263"/>
                  </a:lnTo>
                  <a:lnTo>
                    <a:pt x="1113" y="292"/>
                  </a:lnTo>
                  <a:lnTo>
                    <a:pt x="1113" y="319"/>
                  </a:lnTo>
                  <a:lnTo>
                    <a:pt x="1113" y="346"/>
                  </a:lnTo>
                  <a:lnTo>
                    <a:pt x="1112" y="372"/>
                  </a:lnTo>
                  <a:lnTo>
                    <a:pt x="1111" y="396"/>
                  </a:lnTo>
                  <a:lnTo>
                    <a:pt x="1109" y="419"/>
                  </a:lnTo>
                  <a:lnTo>
                    <a:pt x="1105" y="440"/>
                  </a:lnTo>
                  <a:lnTo>
                    <a:pt x="1101" y="460"/>
                  </a:lnTo>
                  <a:lnTo>
                    <a:pt x="1097" y="479"/>
                  </a:lnTo>
                  <a:lnTo>
                    <a:pt x="1092" y="496"/>
                  </a:lnTo>
                  <a:lnTo>
                    <a:pt x="1085" y="513"/>
                  </a:lnTo>
                  <a:lnTo>
                    <a:pt x="1078" y="528"/>
                  </a:lnTo>
                  <a:lnTo>
                    <a:pt x="1070" y="543"/>
                  </a:lnTo>
                  <a:lnTo>
                    <a:pt x="1061" y="555"/>
                  </a:lnTo>
                  <a:lnTo>
                    <a:pt x="1050" y="568"/>
                  </a:lnTo>
                  <a:lnTo>
                    <a:pt x="1039" y="580"/>
                  </a:lnTo>
                  <a:lnTo>
                    <a:pt x="1027" y="591"/>
                  </a:lnTo>
                  <a:lnTo>
                    <a:pt x="1013" y="602"/>
                  </a:lnTo>
                  <a:lnTo>
                    <a:pt x="1001" y="610"/>
                  </a:lnTo>
                  <a:lnTo>
                    <a:pt x="988" y="618"/>
                  </a:lnTo>
                  <a:lnTo>
                    <a:pt x="974" y="626"/>
                  </a:lnTo>
                  <a:lnTo>
                    <a:pt x="959" y="633"/>
                  </a:lnTo>
                  <a:lnTo>
                    <a:pt x="944" y="640"/>
                  </a:lnTo>
                  <a:lnTo>
                    <a:pt x="928" y="648"/>
                  </a:lnTo>
                  <a:lnTo>
                    <a:pt x="911" y="654"/>
                  </a:lnTo>
                  <a:lnTo>
                    <a:pt x="894" y="661"/>
                  </a:lnTo>
                  <a:lnTo>
                    <a:pt x="875" y="667"/>
                  </a:lnTo>
                  <a:lnTo>
                    <a:pt x="856" y="674"/>
                  </a:lnTo>
                  <a:lnTo>
                    <a:pt x="837" y="680"/>
                  </a:lnTo>
                  <a:lnTo>
                    <a:pt x="816" y="686"/>
                  </a:lnTo>
                  <a:lnTo>
                    <a:pt x="795" y="691"/>
                  </a:lnTo>
                  <a:lnTo>
                    <a:pt x="774" y="697"/>
                  </a:lnTo>
                  <a:lnTo>
                    <a:pt x="752" y="702"/>
                  </a:lnTo>
                  <a:lnTo>
                    <a:pt x="730" y="708"/>
                  </a:lnTo>
                  <a:lnTo>
                    <a:pt x="707" y="713"/>
                  </a:lnTo>
                  <a:lnTo>
                    <a:pt x="684" y="718"/>
                  </a:lnTo>
                  <a:lnTo>
                    <a:pt x="661" y="722"/>
                  </a:lnTo>
                  <a:lnTo>
                    <a:pt x="637" y="727"/>
                  </a:lnTo>
                  <a:lnTo>
                    <a:pt x="614" y="732"/>
                  </a:lnTo>
                  <a:lnTo>
                    <a:pt x="590" y="737"/>
                  </a:lnTo>
                  <a:lnTo>
                    <a:pt x="567" y="741"/>
                  </a:lnTo>
                  <a:lnTo>
                    <a:pt x="544" y="746"/>
                  </a:lnTo>
                  <a:lnTo>
                    <a:pt x="521" y="750"/>
                  </a:lnTo>
                  <a:lnTo>
                    <a:pt x="498" y="755"/>
                  </a:lnTo>
                  <a:lnTo>
                    <a:pt x="476" y="759"/>
                  </a:lnTo>
                  <a:lnTo>
                    <a:pt x="454" y="763"/>
                  </a:lnTo>
                  <a:lnTo>
                    <a:pt x="432" y="768"/>
                  </a:lnTo>
                  <a:lnTo>
                    <a:pt x="411" y="771"/>
                  </a:lnTo>
                  <a:lnTo>
                    <a:pt x="391" y="776"/>
                  </a:lnTo>
                  <a:lnTo>
                    <a:pt x="371" y="780"/>
                  </a:lnTo>
                  <a:lnTo>
                    <a:pt x="352" y="784"/>
                  </a:lnTo>
                  <a:lnTo>
                    <a:pt x="334" y="789"/>
                  </a:lnTo>
                  <a:lnTo>
                    <a:pt x="315" y="794"/>
                  </a:lnTo>
                  <a:lnTo>
                    <a:pt x="298" y="798"/>
                  </a:lnTo>
                  <a:lnTo>
                    <a:pt x="282" y="803"/>
                  </a:lnTo>
                  <a:lnTo>
                    <a:pt x="265" y="807"/>
                  </a:lnTo>
                  <a:lnTo>
                    <a:pt x="251" y="812"/>
                  </a:lnTo>
                  <a:lnTo>
                    <a:pt x="236" y="818"/>
                  </a:lnTo>
                  <a:lnTo>
                    <a:pt x="217" y="824"/>
                  </a:lnTo>
                  <a:lnTo>
                    <a:pt x="200" y="832"/>
                  </a:lnTo>
                  <a:lnTo>
                    <a:pt x="183" y="840"/>
                  </a:lnTo>
                  <a:lnTo>
                    <a:pt x="168" y="849"/>
                  </a:lnTo>
                  <a:lnTo>
                    <a:pt x="154" y="858"/>
                  </a:lnTo>
                  <a:lnTo>
                    <a:pt x="140" y="868"/>
                  </a:lnTo>
                  <a:lnTo>
                    <a:pt x="127" y="878"/>
                  </a:lnTo>
                  <a:lnTo>
                    <a:pt x="115" y="890"/>
                  </a:lnTo>
                  <a:lnTo>
                    <a:pt x="104" y="902"/>
                  </a:lnTo>
                  <a:lnTo>
                    <a:pt x="93" y="916"/>
                  </a:lnTo>
                  <a:lnTo>
                    <a:pt x="82" y="931"/>
                  </a:lnTo>
                  <a:lnTo>
                    <a:pt x="72" y="946"/>
                  </a:lnTo>
                  <a:lnTo>
                    <a:pt x="62" y="962"/>
                  </a:lnTo>
                  <a:lnTo>
                    <a:pt x="53" y="980"/>
                  </a:lnTo>
                  <a:lnTo>
                    <a:pt x="44" y="998"/>
                  </a:lnTo>
                  <a:lnTo>
                    <a:pt x="35" y="1017"/>
                  </a:lnTo>
                  <a:lnTo>
                    <a:pt x="28" y="1036"/>
                  </a:lnTo>
                  <a:lnTo>
                    <a:pt x="20" y="1055"/>
                  </a:lnTo>
                  <a:lnTo>
                    <a:pt x="13" y="1073"/>
                  </a:lnTo>
                  <a:lnTo>
                    <a:pt x="7" y="1091"/>
                  </a:lnTo>
                  <a:lnTo>
                    <a:pt x="1" y="1107"/>
                  </a:lnTo>
                  <a:lnTo>
                    <a:pt x="0" y="1111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268318" y="5784953"/>
              <a:ext cx="46038" cy="95250"/>
            </a:xfrm>
            <a:custGeom>
              <a:avLst/>
              <a:gdLst>
                <a:gd name="T0" fmla="*/ 29 w 29"/>
                <a:gd name="T1" fmla="*/ 8 h 60"/>
                <a:gd name="T2" fmla="*/ 0 w 29"/>
                <a:gd name="T3" fmla="*/ 60 h 60"/>
                <a:gd name="T4" fmla="*/ 1 w 29"/>
                <a:gd name="T5" fmla="*/ 0 h 60"/>
                <a:gd name="T6" fmla="*/ 29 w 29"/>
                <a:gd name="T7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0">
                  <a:moveTo>
                    <a:pt x="29" y="8"/>
                  </a:moveTo>
                  <a:lnTo>
                    <a:pt x="0" y="60"/>
                  </a:lnTo>
                  <a:lnTo>
                    <a:pt x="1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5085880" y="4049818"/>
            <a:ext cx="1758950" cy="1833563"/>
            <a:chOff x="5085880" y="4049815"/>
            <a:chExt cx="1758950" cy="1833563"/>
          </a:xfrm>
        </p:grpSpPr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5085880" y="4049815"/>
              <a:ext cx="1758950" cy="1776413"/>
            </a:xfrm>
            <a:custGeom>
              <a:avLst/>
              <a:gdLst>
                <a:gd name="T0" fmla="*/ 0 w 1108"/>
                <a:gd name="T1" fmla="*/ 1 h 1119"/>
                <a:gd name="T2" fmla="*/ 4 w 1108"/>
                <a:gd name="T3" fmla="*/ 4 h 1119"/>
                <a:gd name="T4" fmla="*/ 14 w 1108"/>
                <a:gd name="T5" fmla="*/ 10 h 1119"/>
                <a:gd name="T6" fmla="*/ 32 w 1108"/>
                <a:gd name="T7" fmla="*/ 23 h 1119"/>
                <a:gd name="T8" fmla="*/ 59 w 1108"/>
                <a:gd name="T9" fmla="*/ 42 h 1119"/>
                <a:gd name="T10" fmla="*/ 95 w 1108"/>
                <a:gd name="T11" fmla="*/ 68 h 1119"/>
                <a:gd name="T12" fmla="*/ 141 w 1108"/>
                <a:gd name="T13" fmla="*/ 101 h 1119"/>
                <a:gd name="T14" fmla="*/ 194 w 1108"/>
                <a:gd name="T15" fmla="*/ 140 h 1119"/>
                <a:gd name="T16" fmla="*/ 254 w 1108"/>
                <a:gd name="T17" fmla="*/ 183 h 1119"/>
                <a:gd name="T18" fmla="*/ 319 w 1108"/>
                <a:gd name="T19" fmla="*/ 230 h 1119"/>
                <a:gd name="T20" fmla="*/ 386 w 1108"/>
                <a:gd name="T21" fmla="*/ 279 h 1119"/>
                <a:gd name="T22" fmla="*/ 454 w 1108"/>
                <a:gd name="T23" fmla="*/ 328 h 1119"/>
                <a:gd name="T24" fmla="*/ 519 w 1108"/>
                <a:gd name="T25" fmla="*/ 377 h 1119"/>
                <a:gd name="T26" fmla="*/ 583 w 1108"/>
                <a:gd name="T27" fmla="*/ 424 h 1119"/>
                <a:gd name="T28" fmla="*/ 643 w 1108"/>
                <a:gd name="T29" fmla="*/ 469 h 1119"/>
                <a:gd name="T30" fmla="*/ 698 w 1108"/>
                <a:gd name="T31" fmla="*/ 511 h 1119"/>
                <a:gd name="T32" fmla="*/ 750 w 1108"/>
                <a:gd name="T33" fmla="*/ 551 h 1119"/>
                <a:gd name="T34" fmla="*/ 797 w 1108"/>
                <a:gd name="T35" fmla="*/ 587 h 1119"/>
                <a:gd name="T36" fmla="*/ 839 w 1108"/>
                <a:gd name="T37" fmla="*/ 621 h 1119"/>
                <a:gd name="T38" fmla="*/ 877 w 1108"/>
                <a:gd name="T39" fmla="*/ 652 h 1119"/>
                <a:gd name="T40" fmla="*/ 911 w 1108"/>
                <a:gd name="T41" fmla="*/ 681 h 1119"/>
                <a:gd name="T42" fmla="*/ 942 w 1108"/>
                <a:gd name="T43" fmla="*/ 708 h 1119"/>
                <a:gd name="T44" fmla="*/ 969 w 1108"/>
                <a:gd name="T45" fmla="*/ 733 h 1119"/>
                <a:gd name="T46" fmla="*/ 993 w 1108"/>
                <a:gd name="T47" fmla="*/ 756 h 1119"/>
                <a:gd name="T48" fmla="*/ 1014 w 1108"/>
                <a:gd name="T49" fmla="*/ 778 h 1119"/>
                <a:gd name="T50" fmla="*/ 1033 w 1108"/>
                <a:gd name="T51" fmla="*/ 799 h 1119"/>
                <a:gd name="T52" fmla="*/ 1061 w 1108"/>
                <a:gd name="T53" fmla="*/ 834 h 1119"/>
                <a:gd name="T54" fmla="*/ 1082 w 1108"/>
                <a:gd name="T55" fmla="*/ 866 h 1119"/>
                <a:gd name="T56" fmla="*/ 1097 w 1108"/>
                <a:gd name="T57" fmla="*/ 897 h 1119"/>
                <a:gd name="T58" fmla="*/ 1106 w 1108"/>
                <a:gd name="T59" fmla="*/ 926 h 1119"/>
                <a:gd name="T60" fmla="*/ 1108 w 1108"/>
                <a:gd name="T61" fmla="*/ 957 h 1119"/>
                <a:gd name="T62" fmla="*/ 1106 w 1108"/>
                <a:gd name="T63" fmla="*/ 987 h 1119"/>
                <a:gd name="T64" fmla="*/ 1098 w 1108"/>
                <a:gd name="T65" fmla="*/ 1019 h 1119"/>
                <a:gd name="T66" fmla="*/ 1086 w 1108"/>
                <a:gd name="T67" fmla="*/ 1051 h 1119"/>
                <a:gd name="T68" fmla="*/ 1070 w 1108"/>
                <a:gd name="T69" fmla="*/ 1082 h 1119"/>
                <a:gd name="T70" fmla="*/ 1054 w 1108"/>
                <a:gd name="T71" fmla="*/ 111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8" h="1119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0"/>
                  </a:lnTo>
                  <a:lnTo>
                    <a:pt x="22" y="16"/>
                  </a:lnTo>
                  <a:lnTo>
                    <a:pt x="32" y="23"/>
                  </a:lnTo>
                  <a:lnTo>
                    <a:pt x="44" y="31"/>
                  </a:lnTo>
                  <a:lnTo>
                    <a:pt x="59" y="42"/>
                  </a:lnTo>
                  <a:lnTo>
                    <a:pt x="75" y="54"/>
                  </a:lnTo>
                  <a:lnTo>
                    <a:pt x="95" y="68"/>
                  </a:lnTo>
                  <a:lnTo>
                    <a:pt x="117" y="84"/>
                  </a:lnTo>
                  <a:lnTo>
                    <a:pt x="141" y="101"/>
                  </a:lnTo>
                  <a:lnTo>
                    <a:pt x="167" y="120"/>
                  </a:lnTo>
                  <a:lnTo>
                    <a:pt x="194" y="140"/>
                  </a:lnTo>
                  <a:lnTo>
                    <a:pt x="224" y="161"/>
                  </a:lnTo>
                  <a:lnTo>
                    <a:pt x="254" y="183"/>
                  </a:lnTo>
                  <a:lnTo>
                    <a:pt x="287" y="207"/>
                  </a:lnTo>
                  <a:lnTo>
                    <a:pt x="319" y="230"/>
                  </a:lnTo>
                  <a:lnTo>
                    <a:pt x="353" y="255"/>
                  </a:lnTo>
                  <a:lnTo>
                    <a:pt x="386" y="279"/>
                  </a:lnTo>
                  <a:lnTo>
                    <a:pt x="420" y="304"/>
                  </a:lnTo>
                  <a:lnTo>
                    <a:pt x="454" y="328"/>
                  </a:lnTo>
                  <a:lnTo>
                    <a:pt x="487" y="353"/>
                  </a:lnTo>
                  <a:lnTo>
                    <a:pt x="519" y="377"/>
                  </a:lnTo>
                  <a:lnTo>
                    <a:pt x="551" y="400"/>
                  </a:lnTo>
                  <a:lnTo>
                    <a:pt x="583" y="424"/>
                  </a:lnTo>
                  <a:lnTo>
                    <a:pt x="613" y="447"/>
                  </a:lnTo>
                  <a:lnTo>
                    <a:pt x="643" y="469"/>
                  </a:lnTo>
                  <a:lnTo>
                    <a:pt x="671" y="490"/>
                  </a:lnTo>
                  <a:lnTo>
                    <a:pt x="698" y="511"/>
                  </a:lnTo>
                  <a:lnTo>
                    <a:pt x="725" y="531"/>
                  </a:lnTo>
                  <a:lnTo>
                    <a:pt x="750" y="551"/>
                  </a:lnTo>
                  <a:lnTo>
                    <a:pt x="774" y="569"/>
                  </a:lnTo>
                  <a:lnTo>
                    <a:pt x="797" y="587"/>
                  </a:lnTo>
                  <a:lnTo>
                    <a:pt x="818" y="604"/>
                  </a:lnTo>
                  <a:lnTo>
                    <a:pt x="839" y="621"/>
                  </a:lnTo>
                  <a:lnTo>
                    <a:pt x="859" y="637"/>
                  </a:lnTo>
                  <a:lnTo>
                    <a:pt x="877" y="652"/>
                  </a:lnTo>
                  <a:lnTo>
                    <a:pt x="895" y="667"/>
                  </a:lnTo>
                  <a:lnTo>
                    <a:pt x="911" y="681"/>
                  </a:lnTo>
                  <a:lnTo>
                    <a:pt x="927" y="695"/>
                  </a:lnTo>
                  <a:lnTo>
                    <a:pt x="942" y="708"/>
                  </a:lnTo>
                  <a:lnTo>
                    <a:pt x="956" y="721"/>
                  </a:lnTo>
                  <a:lnTo>
                    <a:pt x="969" y="733"/>
                  </a:lnTo>
                  <a:lnTo>
                    <a:pt x="981" y="745"/>
                  </a:lnTo>
                  <a:lnTo>
                    <a:pt x="993" y="756"/>
                  </a:lnTo>
                  <a:lnTo>
                    <a:pt x="1004" y="768"/>
                  </a:lnTo>
                  <a:lnTo>
                    <a:pt x="1014" y="778"/>
                  </a:lnTo>
                  <a:lnTo>
                    <a:pt x="1024" y="789"/>
                  </a:lnTo>
                  <a:lnTo>
                    <a:pt x="1033" y="799"/>
                  </a:lnTo>
                  <a:lnTo>
                    <a:pt x="1048" y="817"/>
                  </a:lnTo>
                  <a:lnTo>
                    <a:pt x="1061" y="834"/>
                  </a:lnTo>
                  <a:lnTo>
                    <a:pt x="1072" y="850"/>
                  </a:lnTo>
                  <a:lnTo>
                    <a:pt x="1082" y="866"/>
                  </a:lnTo>
                  <a:lnTo>
                    <a:pt x="1090" y="881"/>
                  </a:lnTo>
                  <a:lnTo>
                    <a:pt x="1097" y="897"/>
                  </a:lnTo>
                  <a:lnTo>
                    <a:pt x="1102" y="912"/>
                  </a:lnTo>
                  <a:lnTo>
                    <a:pt x="1106" y="926"/>
                  </a:lnTo>
                  <a:lnTo>
                    <a:pt x="1108" y="941"/>
                  </a:lnTo>
                  <a:lnTo>
                    <a:pt x="1108" y="957"/>
                  </a:lnTo>
                  <a:lnTo>
                    <a:pt x="1108" y="972"/>
                  </a:lnTo>
                  <a:lnTo>
                    <a:pt x="1106" y="987"/>
                  </a:lnTo>
                  <a:lnTo>
                    <a:pt x="1102" y="1003"/>
                  </a:lnTo>
                  <a:lnTo>
                    <a:pt x="1098" y="1019"/>
                  </a:lnTo>
                  <a:lnTo>
                    <a:pt x="1092" y="1035"/>
                  </a:lnTo>
                  <a:lnTo>
                    <a:pt x="1086" y="1051"/>
                  </a:lnTo>
                  <a:lnTo>
                    <a:pt x="1078" y="1067"/>
                  </a:lnTo>
                  <a:lnTo>
                    <a:pt x="1070" y="1082"/>
                  </a:lnTo>
                  <a:lnTo>
                    <a:pt x="1062" y="1097"/>
                  </a:lnTo>
                  <a:lnTo>
                    <a:pt x="1054" y="1110"/>
                  </a:lnTo>
                  <a:lnTo>
                    <a:pt x="1048" y="1119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6711480" y="5797653"/>
              <a:ext cx="74613" cy="85725"/>
            </a:xfrm>
            <a:custGeom>
              <a:avLst/>
              <a:gdLst>
                <a:gd name="T0" fmla="*/ 47 w 47"/>
                <a:gd name="T1" fmla="*/ 17 h 54"/>
                <a:gd name="T2" fmla="*/ 0 w 47"/>
                <a:gd name="T3" fmla="*/ 54 h 54"/>
                <a:gd name="T4" fmla="*/ 25 w 47"/>
                <a:gd name="T5" fmla="*/ 0 h 54"/>
                <a:gd name="T6" fmla="*/ 47 w 47"/>
                <a:gd name="T7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4">
                  <a:moveTo>
                    <a:pt x="47" y="17"/>
                  </a:moveTo>
                  <a:lnTo>
                    <a:pt x="0" y="54"/>
                  </a:lnTo>
                  <a:lnTo>
                    <a:pt x="25" y="0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uppieren 92"/>
          <p:cNvGrpSpPr/>
          <p:nvPr/>
        </p:nvGrpSpPr>
        <p:grpSpPr>
          <a:xfrm>
            <a:off x="4777906" y="4084742"/>
            <a:ext cx="1112838" cy="1803401"/>
            <a:chOff x="4777905" y="4084740"/>
            <a:chExt cx="1112838" cy="1803401"/>
          </a:xfrm>
        </p:grpSpPr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777905" y="4084740"/>
              <a:ext cx="1057275" cy="1762125"/>
            </a:xfrm>
            <a:custGeom>
              <a:avLst/>
              <a:gdLst>
                <a:gd name="T0" fmla="*/ 0 w 666"/>
                <a:gd name="T1" fmla="*/ 1 h 1110"/>
                <a:gd name="T2" fmla="*/ 0 w 666"/>
                <a:gd name="T3" fmla="*/ 7 h 1110"/>
                <a:gd name="T4" fmla="*/ 2 w 666"/>
                <a:gd name="T5" fmla="*/ 21 h 1110"/>
                <a:gd name="T6" fmla="*/ 4 w 666"/>
                <a:gd name="T7" fmla="*/ 46 h 1110"/>
                <a:gd name="T8" fmla="*/ 9 w 666"/>
                <a:gd name="T9" fmla="*/ 82 h 1110"/>
                <a:gd name="T10" fmla="*/ 14 w 666"/>
                <a:gd name="T11" fmla="*/ 126 h 1110"/>
                <a:gd name="T12" fmla="*/ 21 w 666"/>
                <a:gd name="T13" fmla="*/ 178 h 1110"/>
                <a:gd name="T14" fmla="*/ 28 w 666"/>
                <a:gd name="T15" fmla="*/ 232 h 1110"/>
                <a:gd name="T16" fmla="*/ 37 w 666"/>
                <a:gd name="T17" fmla="*/ 286 h 1110"/>
                <a:gd name="T18" fmla="*/ 45 w 666"/>
                <a:gd name="T19" fmla="*/ 338 h 1110"/>
                <a:gd name="T20" fmla="*/ 55 w 666"/>
                <a:gd name="T21" fmla="*/ 387 h 1110"/>
                <a:gd name="T22" fmla="*/ 65 w 666"/>
                <a:gd name="T23" fmla="*/ 432 h 1110"/>
                <a:gd name="T24" fmla="*/ 76 w 666"/>
                <a:gd name="T25" fmla="*/ 473 h 1110"/>
                <a:gd name="T26" fmla="*/ 87 w 666"/>
                <a:gd name="T27" fmla="*/ 510 h 1110"/>
                <a:gd name="T28" fmla="*/ 100 w 666"/>
                <a:gd name="T29" fmla="*/ 545 h 1110"/>
                <a:gd name="T30" fmla="*/ 114 w 666"/>
                <a:gd name="T31" fmla="*/ 577 h 1110"/>
                <a:gd name="T32" fmla="*/ 130 w 666"/>
                <a:gd name="T33" fmla="*/ 607 h 1110"/>
                <a:gd name="T34" fmla="*/ 147 w 666"/>
                <a:gd name="T35" fmla="*/ 637 h 1110"/>
                <a:gd name="T36" fmla="*/ 165 w 666"/>
                <a:gd name="T37" fmla="*/ 665 h 1110"/>
                <a:gd name="T38" fmla="*/ 185 w 666"/>
                <a:gd name="T39" fmla="*/ 691 h 1110"/>
                <a:gd name="T40" fmla="*/ 207 w 666"/>
                <a:gd name="T41" fmla="*/ 719 h 1110"/>
                <a:gd name="T42" fmla="*/ 233 w 666"/>
                <a:gd name="T43" fmla="*/ 747 h 1110"/>
                <a:gd name="T44" fmla="*/ 262 w 666"/>
                <a:gd name="T45" fmla="*/ 776 h 1110"/>
                <a:gd name="T46" fmla="*/ 294 w 666"/>
                <a:gd name="T47" fmla="*/ 808 h 1110"/>
                <a:gd name="T48" fmla="*/ 330 w 666"/>
                <a:gd name="T49" fmla="*/ 841 h 1110"/>
                <a:gd name="T50" fmla="*/ 371 w 666"/>
                <a:gd name="T51" fmla="*/ 876 h 1110"/>
                <a:gd name="T52" fmla="*/ 415 w 666"/>
                <a:gd name="T53" fmla="*/ 913 h 1110"/>
                <a:gd name="T54" fmla="*/ 462 w 666"/>
                <a:gd name="T55" fmla="*/ 951 h 1110"/>
                <a:gd name="T56" fmla="*/ 511 w 666"/>
                <a:gd name="T57" fmla="*/ 990 h 1110"/>
                <a:gd name="T58" fmla="*/ 559 w 666"/>
                <a:gd name="T59" fmla="*/ 1028 h 1110"/>
                <a:gd name="T60" fmla="*/ 604 w 666"/>
                <a:gd name="T61" fmla="*/ 1062 h 1110"/>
                <a:gd name="T62" fmla="*/ 643 w 666"/>
                <a:gd name="T63" fmla="*/ 1092 h 1110"/>
                <a:gd name="T64" fmla="*/ 666 w 666"/>
                <a:gd name="T65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6" h="1110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2" y="21"/>
                  </a:lnTo>
                  <a:lnTo>
                    <a:pt x="3" y="32"/>
                  </a:lnTo>
                  <a:lnTo>
                    <a:pt x="4" y="46"/>
                  </a:lnTo>
                  <a:lnTo>
                    <a:pt x="6" y="63"/>
                  </a:lnTo>
                  <a:lnTo>
                    <a:pt x="9" y="82"/>
                  </a:lnTo>
                  <a:lnTo>
                    <a:pt x="11" y="103"/>
                  </a:lnTo>
                  <a:lnTo>
                    <a:pt x="14" y="126"/>
                  </a:lnTo>
                  <a:lnTo>
                    <a:pt x="17" y="151"/>
                  </a:lnTo>
                  <a:lnTo>
                    <a:pt x="21" y="178"/>
                  </a:lnTo>
                  <a:lnTo>
                    <a:pt x="24" y="205"/>
                  </a:lnTo>
                  <a:lnTo>
                    <a:pt x="28" y="232"/>
                  </a:lnTo>
                  <a:lnTo>
                    <a:pt x="32" y="259"/>
                  </a:lnTo>
                  <a:lnTo>
                    <a:pt x="37" y="286"/>
                  </a:lnTo>
                  <a:lnTo>
                    <a:pt x="41" y="312"/>
                  </a:lnTo>
                  <a:lnTo>
                    <a:pt x="45" y="338"/>
                  </a:lnTo>
                  <a:lnTo>
                    <a:pt x="50" y="363"/>
                  </a:lnTo>
                  <a:lnTo>
                    <a:pt x="55" y="387"/>
                  </a:lnTo>
                  <a:lnTo>
                    <a:pt x="60" y="410"/>
                  </a:lnTo>
                  <a:lnTo>
                    <a:pt x="65" y="432"/>
                  </a:lnTo>
                  <a:lnTo>
                    <a:pt x="70" y="453"/>
                  </a:lnTo>
                  <a:lnTo>
                    <a:pt x="76" y="473"/>
                  </a:lnTo>
                  <a:lnTo>
                    <a:pt x="82" y="492"/>
                  </a:lnTo>
                  <a:lnTo>
                    <a:pt x="87" y="510"/>
                  </a:lnTo>
                  <a:lnTo>
                    <a:pt x="94" y="528"/>
                  </a:lnTo>
                  <a:lnTo>
                    <a:pt x="100" y="545"/>
                  </a:lnTo>
                  <a:lnTo>
                    <a:pt x="107" y="561"/>
                  </a:lnTo>
                  <a:lnTo>
                    <a:pt x="114" y="577"/>
                  </a:lnTo>
                  <a:lnTo>
                    <a:pt x="122" y="593"/>
                  </a:lnTo>
                  <a:lnTo>
                    <a:pt x="130" y="607"/>
                  </a:lnTo>
                  <a:lnTo>
                    <a:pt x="138" y="622"/>
                  </a:lnTo>
                  <a:lnTo>
                    <a:pt x="147" y="637"/>
                  </a:lnTo>
                  <a:lnTo>
                    <a:pt x="156" y="651"/>
                  </a:lnTo>
                  <a:lnTo>
                    <a:pt x="165" y="665"/>
                  </a:lnTo>
                  <a:lnTo>
                    <a:pt x="175" y="678"/>
                  </a:lnTo>
                  <a:lnTo>
                    <a:pt x="185" y="691"/>
                  </a:lnTo>
                  <a:lnTo>
                    <a:pt x="196" y="705"/>
                  </a:lnTo>
                  <a:lnTo>
                    <a:pt x="207" y="719"/>
                  </a:lnTo>
                  <a:lnTo>
                    <a:pt x="220" y="733"/>
                  </a:lnTo>
                  <a:lnTo>
                    <a:pt x="233" y="747"/>
                  </a:lnTo>
                  <a:lnTo>
                    <a:pt x="247" y="761"/>
                  </a:lnTo>
                  <a:lnTo>
                    <a:pt x="262" y="776"/>
                  </a:lnTo>
                  <a:lnTo>
                    <a:pt x="277" y="792"/>
                  </a:lnTo>
                  <a:lnTo>
                    <a:pt x="294" y="808"/>
                  </a:lnTo>
                  <a:lnTo>
                    <a:pt x="312" y="824"/>
                  </a:lnTo>
                  <a:lnTo>
                    <a:pt x="330" y="841"/>
                  </a:lnTo>
                  <a:lnTo>
                    <a:pt x="350" y="858"/>
                  </a:lnTo>
                  <a:lnTo>
                    <a:pt x="371" y="876"/>
                  </a:lnTo>
                  <a:lnTo>
                    <a:pt x="393" y="894"/>
                  </a:lnTo>
                  <a:lnTo>
                    <a:pt x="415" y="913"/>
                  </a:lnTo>
                  <a:lnTo>
                    <a:pt x="439" y="932"/>
                  </a:lnTo>
                  <a:lnTo>
                    <a:pt x="462" y="951"/>
                  </a:lnTo>
                  <a:lnTo>
                    <a:pt x="487" y="971"/>
                  </a:lnTo>
                  <a:lnTo>
                    <a:pt x="511" y="990"/>
                  </a:lnTo>
                  <a:lnTo>
                    <a:pt x="536" y="1009"/>
                  </a:lnTo>
                  <a:lnTo>
                    <a:pt x="559" y="1028"/>
                  </a:lnTo>
                  <a:lnTo>
                    <a:pt x="582" y="1046"/>
                  </a:lnTo>
                  <a:lnTo>
                    <a:pt x="604" y="1062"/>
                  </a:lnTo>
                  <a:lnTo>
                    <a:pt x="625" y="1078"/>
                  </a:lnTo>
                  <a:lnTo>
                    <a:pt x="643" y="1092"/>
                  </a:lnTo>
                  <a:lnTo>
                    <a:pt x="659" y="1105"/>
                  </a:lnTo>
                  <a:lnTo>
                    <a:pt x="666" y="1110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5805018" y="5813528"/>
              <a:ext cx="85725" cy="74613"/>
            </a:xfrm>
            <a:custGeom>
              <a:avLst/>
              <a:gdLst>
                <a:gd name="T0" fmla="*/ 17 w 54"/>
                <a:gd name="T1" fmla="*/ 0 h 47"/>
                <a:gd name="T2" fmla="*/ 54 w 54"/>
                <a:gd name="T3" fmla="*/ 47 h 47"/>
                <a:gd name="T4" fmla="*/ 0 w 54"/>
                <a:gd name="T5" fmla="*/ 23 h 47"/>
                <a:gd name="T6" fmla="*/ 17 w 5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7">
                  <a:moveTo>
                    <a:pt x="17" y="0"/>
                  </a:moveTo>
                  <a:lnTo>
                    <a:pt x="54" y="47"/>
                  </a:lnTo>
                  <a:lnTo>
                    <a:pt x="0" y="2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907955" y="3240193"/>
            <a:ext cx="3354388" cy="2640013"/>
            <a:chOff x="3907955" y="3240190"/>
            <a:chExt cx="3354388" cy="2640013"/>
          </a:xfrm>
        </p:grpSpPr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958755" y="3240190"/>
              <a:ext cx="3303588" cy="2570163"/>
            </a:xfrm>
            <a:custGeom>
              <a:avLst/>
              <a:gdLst>
                <a:gd name="T0" fmla="*/ 1037 w 2081"/>
                <a:gd name="T1" fmla="*/ 78 h 1619"/>
                <a:gd name="T2" fmla="*/ 1056 w 2081"/>
                <a:gd name="T3" fmla="*/ 74 h 1619"/>
                <a:gd name="T4" fmla="*/ 1100 w 2081"/>
                <a:gd name="T5" fmla="*/ 65 h 1619"/>
                <a:gd name="T6" fmla="*/ 1172 w 2081"/>
                <a:gd name="T7" fmla="*/ 52 h 1619"/>
                <a:gd name="T8" fmla="*/ 1265 w 2081"/>
                <a:gd name="T9" fmla="*/ 37 h 1619"/>
                <a:gd name="T10" fmla="*/ 1370 w 2081"/>
                <a:gd name="T11" fmla="*/ 22 h 1619"/>
                <a:gd name="T12" fmla="*/ 1476 w 2081"/>
                <a:gd name="T13" fmla="*/ 9 h 1619"/>
                <a:gd name="T14" fmla="*/ 1575 w 2081"/>
                <a:gd name="T15" fmla="*/ 2 h 1619"/>
                <a:gd name="T16" fmla="*/ 1664 w 2081"/>
                <a:gd name="T17" fmla="*/ 1 h 1619"/>
                <a:gd name="T18" fmla="*/ 1740 w 2081"/>
                <a:gd name="T19" fmla="*/ 6 h 1619"/>
                <a:gd name="T20" fmla="*/ 1806 w 2081"/>
                <a:gd name="T21" fmla="*/ 19 h 1619"/>
                <a:gd name="T22" fmla="*/ 1860 w 2081"/>
                <a:gd name="T23" fmla="*/ 40 h 1619"/>
                <a:gd name="T24" fmla="*/ 1907 w 2081"/>
                <a:gd name="T25" fmla="*/ 69 h 1619"/>
                <a:gd name="T26" fmla="*/ 1948 w 2081"/>
                <a:gd name="T27" fmla="*/ 107 h 1619"/>
                <a:gd name="T28" fmla="*/ 1979 w 2081"/>
                <a:gd name="T29" fmla="*/ 146 h 1619"/>
                <a:gd name="T30" fmla="*/ 2006 w 2081"/>
                <a:gd name="T31" fmla="*/ 191 h 1619"/>
                <a:gd name="T32" fmla="*/ 2030 w 2081"/>
                <a:gd name="T33" fmla="*/ 241 h 1619"/>
                <a:gd name="T34" fmla="*/ 2050 w 2081"/>
                <a:gd name="T35" fmla="*/ 298 h 1619"/>
                <a:gd name="T36" fmla="*/ 2065 w 2081"/>
                <a:gd name="T37" fmla="*/ 360 h 1619"/>
                <a:gd name="T38" fmla="*/ 2076 w 2081"/>
                <a:gd name="T39" fmla="*/ 427 h 1619"/>
                <a:gd name="T40" fmla="*/ 2081 w 2081"/>
                <a:gd name="T41" fmla="*/ 497 h 1619"/>
                <a:gd name="T42" fmla="*/ 2080 w 2081"/>
                <a:gd name="T43" fmla="*/ 570 h 1619"/>
                <a:gd name="T44" fmla="*/ 2073 w 2081"/>
                <a:gd name="T45" fmla="*/ 644 h 1619"/>
                <a:gd name="T46" fmla="*/ 2059 w 2081"/>
                <a:gd name="T47" fmla="*/ 718 h 1619"/>
                <a:gd name="T48" fmla="*/ 2038 w 2081"/>
                <a:gd name="T49" fmla="*/ 791 h 1619"/>
                <a:gd name="T50" fmla="*/ 2011 w 2081"/>
                <a:gd name="T51" fmla="*/ 861 h 1619"/>
                <a:gd name="T52" fmla="*/ 1977 w 2081"/>
                <a:gd name="T53" fmla="*/ 927 h 1619"/>
                <a:gd name="T54" fmla="*/ 1937 w 2081"/>
                <a:gd name="T55" fmla="*/ 988 h 1619"/>
                <a:gd name="T56" fmla="*/ 1890 w 2081"/>
                <a:gd name="T57" fmla="*/ 1045 h 1619"/>
                <a:gd name="T58" fmla="*/ 1836 w 2081"/>
                <a:gd name="T59" fmla="*/ 1097 h 1619"/>
                <a:gd name="T60" fmla="*/ 1778 w 2081"/>
                <a:gd name="T61" fmla="*/ 1143 h 1619"/>
                <a:gd name="T62" fmla="*/ 1718 w 2081"/>
                <a:gd name="T63" fmla="*/ 1181 h 1619"/>
                <a:gd name="T64" fmla="*/ 1651 w 2081"/>
                <a:gd name="T65" fmla="*/ 1217 h 1619"/>
                <a:gd name="T66" fmla="*/ 1578 w 2081"/>
                <a:gd name="T67" fmla="*/ 1249 h 1619"/>
                <a:gd name="T68" fmla="*/ 1499 w 2081"/>
                <a:gd name="T69" fmla="*/ 1280 h 1619"/>
                <a:gd name="T70" fmla="*/ 1414 w 2081"/>
                <a:gd name="T71" fmla="*/ 1307 h 1619"/>
                <a:gd name="T72" fmla="*/ 1323 w 2081"/>
                <a:gd name="T73" fmla="*/ 1333 h 1619"/>
                <a:gd name="T74" fmla="*/ 1230 w 2081"/>
                <a:gd name="T75" fmla="*/ 1356 h 1619"/>
                <a:gd name="T76" fmla="*/ 1133 w 2081"/>
                <a:gd name="T77" fmla="*/ 1377 h 1619"/>
                <a:gd name="T78" fmla="*/ 1035 w 2081"/>
                <a:gd name="T79" fmla="*/ 1396 h 1619"/>
                <a:gd name="T80" fmla="*/ 937 w 2081"/>
                <a:gd name="T81" fmla="*/ 1413 h 1619"/>
                <a:gd name="T82" fmla="*/ 841 w 2081"/>
                <a:gd name="T83" fmla="*/ 1428 h 1619"/>
                <a:gd name="T84" fmla="*/ 747 w 2081"/>
                <a:gd name="T85" fmla="*/ 1441 h 1619"/>
                <a:gd name="T86" fmla="*/ 657 w 2081"/>
                <a:gd name="T87" fmla="*/ 1452 h 1619"/>
                <a:gd name="T88" fmla="*/ 573 w 2081"/>
                <a:gd name="T89" fmla="*/ 1462 h 1619"/>
                <a:gd name="T90" fmla="*/ 494 w 2081"/>
                <a:gd name="T91" fmla="*/ 1471 h 1619"/>
                <a:gd name="T92" fmla="*/ 422 w 2081"/>
                <a:gd name="T93" fmla="*/ 1479 h 1619"/>
                <a:gd name="T94" fmla="*/ 356 w 2081"/>
                <a:gd name="T95" fmla="*/ 1487 h 1619"/>
                <a:gd name="T96" fmla="*/ 296 w 2081"/>
                <a:gd name="T97" fmla="*/ 1494 h 1619"/>
                <a:gd name="T98" fmla="*/ 222 w 2081"/>
                <a:gd name="T99" fmla="*/ 1505 h 1619"/>
                <a:gd name="T100" fmla="*/ 154 w 2081"/>
                <a:gd name="T101" fmla="*/ 1518 h 1619"/>
                <a:gd name="T102" fmla="*/ 100 w 2081"/>
                <a:gd name="T103" fmla="*/ 1533 h 1619"/>
                <a:gd name="T104" fmla="*/ 60 w 2081"/>
                <a:gd name="T105" fmla="*/ 1551 h 1619"/>
                <a:gd name="T106" fmla="*/ 31 w 2081"/>
                <a:gd name="T107" fmla="*/ 1571 h 1619"/>
                <a:gd name="T108" fmla="*/ 12 w 2081"/>
                <a:gd name="T109" fmla="*/ 1594 h 1619"/>
                <a:gd name="T110" fmla="*/ 0 w 2081"/>
                <a:gd name="T111" fmla="*/ 1619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81" h="1619">
                  <a:moveTo>
                    <a:pt x="1034" y="78"/>
                  </a:moveTo>
                  <a:lnTo>
                    <a:pt x="1035" y="78"/>
                  </a:lnTo>
                  <a:lnTo>
                    <a:pt x="1037" y="78"/>
                  </a:lnTo>
                  <a:lnTo>
                    <a:pt x="1041" y="77"/>
                  </a:lnTo>
                  <a:lnTo>
                    <a:pt x="1047" y="75"/>
                  </a:lnTo>
                  <a:lnTo>
                    <a:pt x="1056" y="74"/>
                  </a:lnTo>
                  <a:lnTo>
                    <a:pt x="1068" y="72"/>
                  </a:lnTo>
                  <a:lnTo>
                    <a:pt x="1082" y="69"/>
                  </a:lnTo>
                  <a:lnTo>
                    <a:pt x="1100" y="65"/>
                  </a:lnTo>
                  <a:lnTo>
                    <a:pt x="1121" y="61"/>
                  </a:lnTo>
                  <a:lnTo>
                    <a:pt x="1145" y="57"/>
                  </a:lnTo>
                  <a:lnTo>
                    <a:pt x="1172" y="52"/>
                  </a:lnTo>
                  <a:lnTo>
                    <a:pt x="1201" y="47"/>
                  </a:lnTo>
                  <a:lnTo>
                    <a:pt x="1232" y="42"/>
                  </a:lnTo>
                  <a:lnTo>
                    <a:pt x="1265" y="37"/>
                  </a:lnTo>
                  <a:lnTo>
                    <a:pt x="1299" y="32"/>
                  </a:lnTo>
                  <a:lnTo>
                    <a:pt x="1334" y="26"/>
                  </a:lnTo>
                  <a:lnTo>
                    <a:pt x="1370" y="22"/>
                  </a:lnTo>
                  <a:lnTo>
                    <a:pt x="1405" y="17"/>
                  </a:lnTo>
                  <a:lnTo>
                    <a:pt x="1441" y="13"/>
                  </a:lnTo>
                  <a:lnTo>
                    <a:pt x="1476" y="9"/>
                  </a:lnTo>
                  <a:lnTo>
                    <a:pt x="1510" y="6"/>
                  </a:lnTo>
                  <a:lnTo>
                    <a:pt x="1544" y="4"/>
                  </a:lnTo>
                  <a:lnTo>
                    <a:pt x="1575" y="2"/>
                  </a:lnTo>
                  <a:lnTo>
                    <a:pt x="1607" y="1"/>
                  </a:lnTo>
                  <a:lnTo>
                    <a:pt x="1636" y="0"/>
                  </a:lnTo>
                  <a:lnTo>
                    <a:pt x="1664" y="1"/>
                  </a:lnTo>
                  <a:lnTo>
                    <a:pt x="1691" y="1"/>
                  </a:lnTo>
                  <a:lnTo>
                    <a:pt x="1716" y="3"/>
                  </a:lnTo>
                  <a:lnTo>
                    <a:pt x="1740" y="6"/>
                  </a:lnTo>
                  <a:lnTo>
                    <a:pt x="1764" y="10"/>
                  </a:lnTo>
                  <a:lnTo>
                    <a:pt x="1785" y="13"/>
                  </a:lnTo>
                  <a:lnTo>
                    <a:pt x="1806" y="19"/>
                  </a:lnTo>
                  <a:lnTo>
                    <a:pt x="1825" y="25"/>
                  </a:lnTo>
                  <a:lnTo>
                    <a:pt x="1843" y="32"/>
                  </a:lnTo>
                  <a:lnTo>
                    <a:pt x="1860" y="40"/>
                  </a:lnTo>
                  <a:lnTo>
                    <a:pt x="1877" y="49"/>
                  </a:lnTo>
                  <a:lnTo>
                    <a:pt x="1893" y="58"/>
                  </a:lnTo>
                  <a:lnTo>
                    <a:pt x="1907" y="69"/>
                  </a:lnTo>
                  <a:lnTo>
                    <a:pt x="1922" y="81"/>
                  </a:lnTo>
                  <a:lnTo>
                    <a:pt x="1935" y="94"/>
                  </a:lnTo>
                  <a:lnTo>
                    <a:pt x="1948" y="107"/>
                  </a:lnTo>
                  <a:lnTo>
                    <a:pt x="1959" y="119"/>
                  </a:lnTo>
                  <a:lnTo>
                    <a:pt x="1969" y="132"/>
                  </a:lnTo>
                  <a:lnTo>
                    <a:pt x="1979" y="146"/>
                  </a:lnTo>
                  <a:lnTo>
                    <a:pt x="1988" y="160"/>
                  </a:lnTo>
                  <a:lnTo>
                    <a:pt x="1997" y="175"/>
                  </a:lnTo>
                  <a:lnTo>
                    <a:pt x="2006" y="191"/>
                  </a:lnTo>
                  <a:lnTo>
                    <a:pt x="2015" y="207"/>
                  </a:lnTo>
                  <a:lnTo>
                    <a:pt x="2022" y="224"/>
                  </a:lnTo>
                  <a:lnTo>
                    <a:pt x="2030" y="241"/>
                  </a:lnTo>
                  <a:lnTo>
                    <a:pt x="2037" y="260"/>
                  </a:lnTo>
                  <a:lnTo>
                    <a:pt x="2044" y="278"/>
                  </a:lnTo>
                  <a:lnTo>
                    <a:pt x="2050" y="298"/>
                  </a:lnTo>
                  <a:lnTo>
                    <a:pt x="2055" y="318"/>
                  </a:lnTo>
                  <a:lnTo>
                    <a:pt x="2061" y="339"/>
                  </a:lnTo>
                  <a:lnTo>
                    <a:pt x="2065" y="360"/>
                  </a:lnTo>
                  <a:lnTo>
                    <a:pt x="2070" y="382"/>
                  </a:lnTo>
                  <a:lnTo>
                    <a:pt x="2073" y="404"/>
                  </a:lnTo>
                  <a:lnTo>
                    <a:pt x="2076" y="427"/>
                  </a:lnTo>
                  <a:lnTo>
                    <a:pt x="2078" y="450"/>
                  </a:lnTo>
                  <a:lnTo>
                    <a:pt x="2080" y="473"/>
                  </a:lnTo>
                  <a:lnTo>
                    <a:pt x="2081" y="497"/>
                  </a:lnTo>
                  <a:lnTo>
                    <a:pt x="2081" y="521"/>
                  </a:lnTo>
                  <a:lnTo>
                    <a:pt x="2081" y="546"/>
                  </a:lnTo>
                  <a:lnTo>
                    <a:pt x="2080" y="570"/>
                  </a:lnTo>
                  <a:lnTo>
                    <a:pt x="2078" y="595"/>
                  </a:lnTo>
                  <a:lnTo>
                    <a:pt x="2076" y="620"/>
                  </a:lnTo>
                  <a:lnTo>
                    <a:pt x="2073" y="644"/>
                  </a:lnTo>
                  <a:lnTo>
                    <a:pt x="2069" y="669"/>
                  </a:lnTo>
                  <a:lnTo>
                    <a:pt x="2064" y="694"/>
                  </a:lnTo>
                  <a:lnTo>
                    <a:pt x="2059" y="718"/>
                  </a:lnTo>
                  <a:lnTo>
                    <a:pt x="2052" y="742"/>
                  </a:lnTo>
                  <a:lnTo>
                    <a:pt x="2046" y="767"/>
                  </a:lnTo>
                  <a:lnTo>
                    <a:pt x="2038" y="791"/>
                  </a:lnTo>
                  <a:lnTo>
                    <a:pt x="2030" y="814"/>
                  </a:lnTo>
                  <a:lnTo>
                    <a:pt x="2021" y="838"/>
                  </a:lnTo>
                  <a:lnTo>
                    <a:pt x="2011" y="861"/>
                  </a:lnTo>
                  <a:lnTo>
                    <a:pt x="2000" y="883"/>
                  </a:lnTo>
                  <a:lnTo>
                    <a:pt x="1989" y="905"/>
                  </a:lnTo>
                  <a:lnTo>
                    <a:pt x="1977" y="927"/>
                  </a:lnTo>
                  <a:lnTo>
                    <a:pt x="1964" y="948"/>
                  </a:lnTo>
                  <a:lnTo>
                    <a:pt x="1951" y="969"/>
                  </a:lnTo>
                  <a:lnTo>
                    <a:pt x="1937" y="988"/>
                  </a:lnTo>
                  <a:lnTo>
                    <a:pt x="1922" y="1008"/>
                  </a:lnTo>
                  <a:lnTo>
                    <a:pt x="1906" y="1027"/>
                  </a:lnTo>
                  <a:lnTo>
                    <a:pt x="1890" y="1045"/>
                  </a:lnTo>
                  <a:lnTo>
                    <a:pt x="1873" y="1063"/>
                  </a:lnTo>
                  <a:lnTo>
                    <a:pt x="1855" y="1080"/>
                  </a:lnTo>
                  <a:lnTo>
                    <a:pt x="1836" y="1097"/>
                  </a:lnTo>
                  <a:lnTo>
                    <a:pt x="1817" y="1113"/>
                  </a:lnTo>
                  <a:lnTo>
                    <a:pt x="1797" y="1129"/>
                  </a:lnTo>
                  <a:lnTo>
                    <a:pt x="1778" y="1143"/>
                  </a:lnTo>
                  <a:lnTo>
                    <a:pt x="1759" y="1156"/>
                  </a:lnTo>
                  <a:lnTo>
                    <a:pt x="1739" y="1169"/>
                  </a:lnTo>
                  <a:lnTo>
                    <a:pt x="1718" y="1181"/>
                  </a:lnTo>
                  <a:lnTo>
                    <a:pt x="1696" y="1194"/>
                  </a:lnTo>
                  <a:lnTo>
                    <a:pt x="1674" y="1205"/>
                  </a:lnTo>
                  <a:lnTo>
                    <a:pt x="1651" y="1217"/>
                  </a:lnTo>
                  <a:lnTo>
                    <a:pt x="1628" y="1228"/>
                  </a:lnTo>
                  <a:lnTo>
                    <a:pt x="1603" y="1239"/>
                  </a:lnTo>
                  <a:lnTo>
                    <a:pt x="1578" y="1249"/>
                  </a:lnTo>
                  <a:lnTo>
                    <a:pt x="1552" y="1260"/>
                  </a:lnTo>
                  <a:lnTo>
                    <a:pt x="1526" y="1270"/>
                  </a:lnTo>
                  <a:lnTo>
                    <a:pt x="1499" y="1280"/>
                  </a:lnTo>
                  <a:lnTo>
                    <a:pt x="1471" y="1289"/>
                  </a:lnTo>
                  <a:lnTo>
                    <a:pt x="1442" y="1299"/>
                  </a:lnTo>
                  <a:lnTo>
                    <a:pt x="1414" y="1307"/>
                  </a:lnTo>
                  <a:lnTo>
                    <a:pt x="1384" y="1316"/>
                  </a:lnTo>
                  <a:lnTo>
                    <a:pt x="1354" y="1325"/>
                  </a:lnTo>
                  <a:lnTo>
                    <a:pt x="1323" y="1333"/>
                  </a:lnTo>
                  <a:lnTo>
                    <a:pt x="1293" y="1341"/>
                  </a:lnTo>
                  <a:lnTo>
                    <a:pt x="1261" y="1349"/>
                  </a:lnTo>
                  <a:lnTo>
                    <a:pt x="1230" y="1356"/>
                  </a:lnTo>
                  <a:lnTo>
                    <a:pt x="1198" y="1364"/>
                  </a:lnTo>
                  <a:lnTo>
                    <a:pt x="1165" y="1371"/>
                  </a:lnTo>
                  <a:lnTo>
                    <a:pt x="1133" y="1377"/>
                  </a:lnTo>
                  <a:lnTo>
                    <a:pt x="1100" y="1384"/>
                  </a:lnTo>
                  <a:lnTo>
                    <a:pt x="1068" y="1390"/>
                  </a:lnTo>
                  <a:lnTo>
                    <a:pt x="1035" y="1396"/>
                  </a:lnTo>
                  <a:lnTo>
                    <a:pt x="1002" y="1402"/>
                  </a:lnTo>
                  <a:lnTo>
                    <a:pt x="970" y="1408"/>
                  </a:lnTo>
                  <a:lnTo>
                    <a:pt x="937" y="1413"/>
                  </a:lnTo>
                  <a:lnTo>
                    <a:pt x="905" y="1418"/>
                  </a:lnTo>
                  <a:lnTo>
                    <a:pt x="872" y="1423"/>
                  </a:lnTo>
                  <a:lnTo>
                    <a:pt x="841" y="1428"/>
                  </a:lnTo>
                  <a:lnTo>
                    <a:pt x="809" y="1432"/>
                  </a:lnTo>
                  <a:lnTo>
                    <a:pt x="778" y="1436"/>
                  </a:lnTo>
                  <a:lnTo>
                    <a:pt x="747" y="1441"/>
                  </a:lnTo>
                  <a:lnTo>
                    <a:pt x="717" y="1445"/>
                  </a:lnTo>
                  <a:lnTo>
                    <a:pt x="687" y="1448"/>
                  </a:lnTo>
                  <a:lnTo>
                    <a:pt x="657" y="1452"/>
                  </a:lnTo>
                  <a:lnTo>
                    <a:pt x="629" y="1456"/>
                  </a:lnTo>
                  <a:lnTo>
                    <a:pt x="601" y="1459"/>
                  </a:lnTo>
                  <a:lnTo>
                    <a:pt x="573" y="1462"/>
                  </a:lnTo>
                  <a:lnTo>
                    <a:pt x="546" y="1465"/>
                  </a:lnTo>
                  <a:lnTo>
                    <a:pt x="520" y="1468"/>
                  </a:lnTo>
                  <a:lnTo>
                    <a:pt x="494" y="1471"/>
                  </a:lnTo>
                  <a:lnTo>
                    <a:pt x="470" y="1474"/>
                  </a:lnTo>
                  <a:lnTo>
                    <a:pt x="445" y="1476"/>
                  </a:lnTo>
                  <a:lnTo>
                    <a:pt x="422" y="1479"/>
                  </a:lnTo>
                  <a:lnTo>
                    <a:pt x="399" y="1482"/>
                  </a:lnTo>
                  <a:lnTo>
                    <a:pt x="377" y="1484"/>
                  </a:lnTo>
                  <a:lnTo>
                    <a:pt x="356" y="1487"/>
                  </a:lnTo>
                  <a:lnTo>
                    <a:pt x="335" y="1489"/>
                  </a:lnTo>
                  <a:lnTo>
                    <a:pt x="315" y="1492"/>
                  </a:lnTo>
                  <a:lnTo>
                    <a:pt x="296" y="1494"/>
                  </a:lnTo>
                  <a:lnTo>
                    <a:pt x="278" y="1496"/>
                  </a:lnTo>
                  <a:lnTo>
                    <a:pt x="249" y="1501"/>
                  </a:lnTo>
                  <a:lnTo>
                    <a:pt x="222" y="1505"/>
                  </a:lnTo>
                  <a:lnTo>
                    <a:pt x="198" y="1509"/>
                  </a:lnTo>
                  <a:lnTo>
                    <a:pt x="175" y="1514"/>
                  </a:lnTo>
                  <a:lnTo>
                    <a:pt x="154" y="1518"/>
                  </a:lnTo>
                  <a:lnTo>
                    <a:pt x="134" y="1523"/>
                  </a:lnTo>
                  <a:lnTo>
                    <a:pt x="116" y="1528"/>
                  </a:lnTo>
                  <a:lnTo>
                    <a:pt x="100" y="1533"/>
                  </a:lnTo>
                  <a:lnTo>
                    <a:pt x="86" y="1539"/>
                  </a:lnTo>
                  <a:lnTo>
                    <a:pt x="72" y="1544"/>
                  </a:lnTo>
                  <a:lnTo>
                    <a:pt x="60" y="1551"/>
                  </a:lnTo>
                  <a:lnTo>
                    <a:pt x="49" y="1557"/>
                  </a:lnTo>
                  <a:lnTo>
                    <a:pt x="40" y="1564"/>
                  </a:lnTo>
                  <a:lnTo>
                    <a:pt x="31" y="1571"/>
                  </a:lnTo>
                  <a:lnTo>
                    <a:pt x="24" y="1579"/>
                  </a:lnTo>
                  <a:lnTo>
                    <a:pt x="17" y="1586"/>
                  </a:lnTo>
                  <a:lnTo>
                    <a:pt x="12" y="1594"/>
                  </a:lnTo>
                  <a:lnTo>
                    <a:pt x="7" y="1603"/>
                  </a:lnTo>
                  <a:lnTo>
                    <a:pt x="3" y="1611"/>
                  </a:lnTo>
                  <a:lnTo>
                    <a:pt x="0" y="1619"/>
                  </a:lnTo>
                  <a:lnTo>
                    <a:pt x="0" y="1619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907955" y="5784953"/>
              <a:ext cx="42863" cy="95250"/>
            </a:xfrm>
            <a:custGeom>
              <a:avLst/>
              <a:gdLst>
                <a:gd name="T0" fmla="*/ 27 w 27"/>
                <a:gd name="T1" fmla="*/ 0 h 60"/>
                <a:gd name="T2" fmla="*/ 26 w 27"/>
                <a:gd name="T3" fmla="*/ 60 h 60"/>
                <a:gd name="T4" fmla="*/ 0 w 27"/>
                <a:gd name="T5" fmla="*/ 6 h 60"/>
                <a:gd name="T6" fmla="*/ 27 w 27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0">
                  <a:moveTo>
                    <a:pt x="27" y="0"/>
                  </a:moveTo>
                  <a:lnTo>
                    <a:pt x="26" y="60"/>
                  </a:lnTo>
                  <a:lnTo>
                    <a:pt x="0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2999906" y="5621442"/>
            <a:ext cx="1296988" cy="258763"/>
            <a:chOff x="2999905" y="5621440"/>
            <a:chExt cx="1296988" cy="258763"/>
          </a:xfrm>
        </p:grpSpPr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033243" y="5621440"/>
              <a:ext cx="1263650" cy="192088"/>
            </a:xfrm>
            <a:custGeom>
              <a:avLst/>
              <a:gdLst>
                <a:gd name="T0" fmla="*/ 796 w 796"/>
                <a:gd name="T1" fmla="*/ 4 h 121"/>
                <a:gd name="T2" fmla="*/ 795 w 796"/>
                <a:gd name="T3" fmla="*/ 4 h 121"/>
                <a:gd name="T4" fmla="*/ 793 w 796"/>
                <a:gd name="T5" fmla="*/ 4 h 121"/>
                <a:gd name="T6" fmla="*/ 789 w 796"/>
                <a:gd name="T7" fmla="*/ 4 h 121"/>
                <a:gd name="T8" fmla="*/ 782 w 796"/>
                <a:gd name="T9" fmla="*/ 4 h 121"/>
                <a:gd name="T10" fmla="*/ 773 w 796"/>
                <a:gd name="T11" fmla="*/ 3 h 121"/>
                <a:gd name="T12" fmla="*/ 761 w 796"/>
                <a:gd name="T13" fmla="*/ 3 h 121"/>
                <a:gd name="T14" fmla="*/ 745 w 796"/>
                <a:gd name="T15" fmla="*/ 3 h 121"/>
                <a:gd name="T16" fmla="*/ 727 w 796"/>
                <a:gd name="T17" fmla="*/ 3 h 121"/>
                <a:gd name="T18" fmla="*/ 705 w 796"/>
                <a:gd name="T19" fmla="*/ 2 h 121"/>
                <a:gd name="T20" fmla="*/ 681 w 796"/>
                <a:gd name="T21" fmla="*/ 2 h 121"/>
                <a:gd name="T22" fmla="*/ 654 w 796"/>
                <a:gd name="T23" fmla="*/ 2 h 121"/>
                <a:gd name="T24" fmla="*/ 626 w 796"/>
                <a:gd name="T25" fmla="*/ 1 h 121"/>
                <a:gd name="T26" fmla="*/ 596 w 796"/>
                <a:gd name="T27" fmla="*/ 1 h 121"/>
                <a:gd name="T28" fmla="*/ 565 w 796"/>
                <a:gd name="T29" fmla="*/ 1 h 121"/>
                <a:gd name="T30" fmla="*/ 533 w 796"/>
                <a:gd name="T31" fmla="*/ 1 h 121"/>
                <a:gd name="T32" fmla="*/ 502 w 796"/>
                <a:gd name="T33" fmla="*/ 1 h 121"/>
                <a:gd name="T34" fmla="*/ 470 w 796"/>
                <a:gd name="T35" fmla="*/ 0 h 121"/>
                <a:gd name="T36" fmla="*/ 439 w 796"/>
                <a:gd name="T37" fmla="*/ 0 h 121"/>
                <a:gd name="T38" fmla="*/ 408 w 796"/>
                <a:gd name="T39" fmla="*/ 0 h 121"/>
                <a:gd name="T40" fmla="*/ 380 w 796"/>
                <a:gd name="T41" fmla="*/ 1 h 121"/>
                <a:gd name="T42" fmla="*/ 351 w 796"/>
                <a:gd name="T43" fmla="*/ 1 h 121"/>
                <a:gd name="T44" fmla="*/ 325 w 796"/>
                <a:gd name="T45" fmla="*/ 1 h 121"/>
                <a:gd name="T46" fmla="*/ 299 w 796"/>
                <a:gd name="T47" fmla="*/ 1 h 121"/>
                <a:gd name="T48" fmla="*/ 276 w 796"/>
                <a:gd name="T49" fmla="*/ 2 h 121"/>
                <a:gd name="T50" fmla="*/ 253 w 796"/>
                <a:gd name="T51" fmla="*/ 2 h 121"/>
                <a:gd name="T52" fmla="*/ 232 w 796"/>
                <a:gd name="T53" fmla="*/ 3 h 121"/>
                <a:gd name="T54" fmla="*/ 213 w 796"/>
                <a:gd name="T55" fmla="*/ 4 h 121"/>
                <a:gd name="T56" fmla="*/ 194 w 796"/>
                <a:gd name="T57" fmla="*/ 5 h 121"/>
                <a:gd name="T58" fmla="*/ 177 w 796"/>
                <a:gd name="T59" fmla="*/ 6 h 121"/>
                <a:gd name="T60" fmla="*/ 161 w 796"/>
                <a:gd name="T61" fmla="*/ 7 h 121"/>
                <a:gd name="T62" fmla="*/ 146 w 796"/>
                <a:gd name="T63" fmla="*/ 8 h 121"/>
                <a:gd name="T64" fmla="*/ 132 w 796"/>
                <a:gd name="T65" fmla="*/ 9 h 121"/>
                <a:gd name="T66" fmla="*/ 120 w 796"/>
                <a:gd name="T67" fmla="*/ 11 h 121"/>
                <a:gd name="T68" fmla="*/ 108 w 796"/>
                <a:gd name="T69" fmla="*/ 12 h 121"/>
                <a:gd name="T70" fmla="*/ 96 w 796"/>
                <a:gd name="T71" fmla="*/ 14 h 121"/>
                <a:gd name="T72" fmla="*/ 86 w 796"/>
                <a:gd name="T73" fmla="*/ 16 h 121"/>
                <a:gd name="T74" fmla="*/ 76 w 796"/>
                <a:gd name="T75" fmla="*/ 18 h 121"/>
                <a:gd name="T76" fmla="*/ 63 w 796"/>
                <a:gd name="T77" fmla="*/ 21 h 121"/>
                <a:gd name="T78" fmla="*/ 51 w 796"/>
                <a:gd name="T79" fmla="*/ 25 h 121"/>
                <a:gd name="T80" fmla="*/ 41 w 796"/>
                <a:gd name="T81" fmla="*/ 29 h 121"/>
                <a:gd name="T82" fmla="*/ 32 w 796"/>
                <a:gd name="T83" fmla="*/ 33 h 121"/>
                <a:gd name="T84" fmla="*/ 24 w 796"/>
                <a:gd name="T85" fmla="*/ 38 h 121"/>
                <a:gd name="T86" fmla="*/ 18 w 796"/>
                <a:gd name="T87" fmla="*/ 43 h 121"/>
                <a:gd name="T88" fmla="*/ 12 w 796"/>
                <a:gd name="T89" fmla="*/ 49 h 121"/>
                <a:gd name="T90" fmla="*/ 8 w 796"/>
                <a:gd name="T91" fmla="*/ 55 h 121"/>
                <a:gd name="T92" fmla="*/ 5 w 796"/>
                <a:gd name="T93" fmla="*/ 63 h 121"/>
                <a:gd name="T94" fmla="*/ 2 w 796"/>
                <a:gd name="T95" fmla="*/ 71 h 121"/>
                <a:gd name="T96" fmla="*/ 0 w 796"/>
                <a:gd name="T97" fmla="*/ 79 h 121"/>
                <a:gd name="T98" fmla="*/ 0 w 796"/>
                <a:gd name="T99" fmla="*/ 88 h 121"/>
                <a:gd name="T100" fmla="*/ 0 w 796"/>
                <a:gd name="T101" fmla="*/ 98 h 121"/>
                <a:gd name="T102" fmla="*/ 1 w 796"/>
                <a:gd name="T103" fmla="*/ 108 h 121"/>
                <a:gd name="T104" fmla="*/ 2 w 796"/>
                <a:gd name="T105" fmla="*/ 118 h 121"/>
                <a:gd name="T106" fmla="*/ 3 w 796"/>
                <a:gd name="T10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6" h="121">
                  <a:moveTo>
                    <a:pt x="796" y="4"/>
                  </a:moveTo>
                  <a:lnTo>
                    <a:pt x="795" y="4"/>
                  </a:lnTo>
                  <a:lnTo>
                    <a:pt x="793" y="4"/>
                  </a:lnTo>
                  <a:lnTo>
                    <a:pt x="789" y="4"/>
                  </a:lnTo>
                  <a:lnTo>
                    <a:pt x="782" y="4"/>
                  </a:lnTo>
                  <a:lnTo>
                    <a:pt x="773" y="3"/>
                  </a:lnTo>
                  <a:lnTo>
                    <a:pt x="761" y="3"/>
                  </a:lnTo>
                  <a:lnTo>
                    <a:pt x="745" y="3"/>
                  </a:lnTo>
                  <a:lnTo>
                    <a:pt x="727" y="3"/>
                  </a:lnTo>
                  <a:lnTo>
                    <a:pt x="705" y="2"/>
                  </a:lnTo>
                  <a:lnTo>
                    <a:pt x="681" y="2"/>
                  </a:lnTo>
                  <a:lnTo>
                    <a:pt x="654" y="2"/>
                  </a:lnTo>
                  <a:lnTo>
                    <a:pt x="626" y="1"/>
                  </a:lnTo>
                  <a:lnTo>
                    <a:pt x="596" y="1"/>
                  </a:lnTo>
                  <a:lnTo>
                    <a:pt x="565" y="1"/>
                  </a:lnTo>
                  <a:lnTo>
                    <a:pt x="533" y="1"/>
                  </a:lnTo>
                  <a:lnTo>
                    <a:pt x="502" y="1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08" y="0"/>
                  </a:lnTo>
                  <a:lnTo>
                    <a:pt x="380" y="1"/>
                  </a:lnTo>
                  <a:lnTo>
                    <a:pt x="351" y="1"/>
                  </a:lnTo>
                  <a:lnTo>
                    <a:pt x="325" y="1"/>
                  </a:lnTo>
                  <a:lnTo>
                    <a:pt x="299" y="1"/>
                  </a:lnTo>
                  <a:lnTo>
                    <a:pt x="276" y="2"/>
                  </a:lnTo>
                  <a:lnTo>
                    <a:pt x="253" y="2"/>
                  </a:lnTo>
                  <a:lnTo>
                    <a:pt x="232" y="3"/>
                  </a:lnTo>
                  <a:lnTo>
                    <a:pt x="213" y="4"/>
                  </a:lnTo>
                  <a:lnTo>
                    <a:pt x="194" y="5"/>
                  </a:lnTo>
                  <a:lnTo>
                    <a:pt x="177" y="6"/>
                  </a:lnTo>
                  <a:lnTo>
                    <a:pt x="161" y="7"/>
                  </a:lnTo>
                  <a:lnTo>
                    <a:pt x="146" y="8"/>
                  </a:lnTo>
                  <a:lnTo>
                    <a:pt x="132" y="9"/>
                  </a:lnTo>
                  <a:lnTo>
                    <a:pt x="120" y="11"/>
                  </a:lnTo>
                  <a:lnTo>
                    <a:pt x="108" y="12"/>
                  </a:lnTo>
                  <a:lnTo>
                    <a:pt x="96" y="14"/>
                  </a:lnTo>
                  <a:lnTo>
                    <a:pt x="86" y="16"/>
                  </a:lnTo>
                  <a:lnTo>
                    <a:pt x="76" y="18"/>
                  </a:lnTo>
                  <a:lnTo>
                    <a:pt x="63" y="21"/>
                  </a:lnTo>
                  <a:lnTo>
                    <a:pt x="51" y="25"/>
                  </a:lnTo>
                  <a:lnTo>
                    <a:pt x="41" y="29"/>
                  </a:lnTo>
                  <a:lnTo>
                    <a:pt x="32" y="33"/>
                  </a:lnTo>
                  <a:lnTo>
                    <a:pt x="24" y="38"/>
                  </a:lnTo>
                  <a:lnTo>
                    <a:pt x="18" y="43"/>
                  </a:lnTo>
                  <a:lnTo>
                    <a:pt x="12" y="49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1" y="108"/>
                  </a:lnTo>
                  <a:lnTo>
                    <a:pt x="2" y="118"/>
                  </a:lnTo>
                  <a:lnTo>
                    <a:pt x="3" y="121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999905" y="5786540"/>
              <a:ext cx="53975" cy="93663"/>
            </a:xfrm>
            <a:custGeom>
              <a:avLst/>
              <a:gdLst>
                <a:gd name="T0" fmla="*/ 27 w 34"/>
                <a:gd name="T1" fmla="*/ 0 h 59"/>
                <a:gd name="T2" fmla="*/ 34 w 34"/>
                <a:gd name="T3" fmla="*/ 59 h 59"/>
                <a:gd name="T4" fmla="*/ 0 w 34"/>
                <a:gd name="T5" fmla="*/ 11 h 59"/>
                <a:gd name="T6" fmla="*/ 27 w 34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9">
                  <a:moveTo>
                    <a:pt x="27" y="0"/>
                  </a:moveTo>
                  <a:lnTo>
                    <a:pt x="34" y="59"/>
                  </a:lnTo>
                  <a:lnTo>
                    <a:pt x="0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3268193" y="5962753"/>
            <a:ext cx="1378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6114581" y="5962753"/>
            <a:ext cx="2725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mm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3646017" y="5962753"/>
            <a:ext cx="94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3885730" y="5962753"/>
            <a:ext cx="593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4125443" y="5962753"/>
            <a:ext cx="2228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ien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4503268" y="5962753"/>
            <a:ext cx="2308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ted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5120804" y="5962753"/>
            <a:ext cx="2564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Pro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5531967" y="5962753"/>
            <a:ext cx="94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5771681" y="5962753"/>
            <a:ext cx="1442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6525743" y="5962753"/>
            <a:ext cx="2324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3028480" y="5962753"/>
            <a:ext cx="593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2788767" y="5962753"/>
            <a:ext cx="94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2549056" y="5962753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2171230" y="5962753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+mn-ea"/>
                <a:cs typeface="Arial" pitchFamily="34" charset="0"/>
              </a:rPr>
              <a:t>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1" name="Gruppieren 90"/>
          <p:cNvGrpSpPr/>
          <p:nvPr/>
        </p:nvGrpSpPr>
        <p:grpSpPr>
          <a:xfrm>
            <a:off x="2735638" y="4725146"/>
            <a:ext cx="2484437" cy="1152526"/>
            <a:chOff x="2735635" y="4725144"/>
            <a:chExt cx="2484437" cy="1152525"/>
          </a:xfrm>
        </p:grpSpPr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2735635" y="4725144"/>
              <a:ext cx="2427288" cy="1116013"/>
            </a:xfrm>
            <a:custGeom>
              <a:avLst/>
              <a:gdLst>
                <a:gd name="T0" fmla="*/ 0 w 1529"/>
                <a:gd name="T1" fmla="*/ 1 h 703"/>
                <a:gd name="T2" fmla="*/ 5 w 1529"/>
                <a:gd name="T3" fmla="*/ 3 h 703"/>
                <a:gd name="T4" fmla="*/ 16 w 1529"/>
                <a:gd name="T5" fmla="*/ 7 h 703"/>
                <a:gd name="T6" fmla="*/ 37 w 1529"/>
                <a:gd name="T7" fmla="*/ 16 h 703"/>
                <a:gd name="T8" fmla="*/ 68 w 1529"/>
                <a:gd name="T9" fmla="*/ 29 h 703"/>
                <a:gd name="T10" fmla="*/ 110 w 1529"/>
                <a:gd name="T11" fmla="*/ 47 h 703"/>
                <a:gd name="T12" fmla="*/ 163 w 1529"/>
                <a:gd name="T13" fmla="*/ 69 h 703"/>
                <a:gd name="T14" fmla="*/ 225 w 1529"/>
                <a:gd name="T15" fmla="*/ 95 h 703"/>
                <a:gd name="T16" fmla="*/ 293 w 1529"/>
                <a:gd name="T17" fmla="*/ 124 h 703"/>
                <a:gd name="T18" fmla="*/ 366 w 1529"/>
                <a:gd name="T19" fmla="*/ 155 h 703"/>
                <a:gd name="T20" fmla="*/ 441 w 1529"/>
                <a:gd name="T21" fmla="*/ 186 h 703"/>
                <a:gd name="T22" fmla="*/ 515 w 1529"/>
                <a:gd name="T23" fmla="*/ 218 h 703"/>
                <a:gd name="T24" fmla="*/ 588 w 1529"/>
                <a:gd name="T25" fmla="*/ 249 h 703"/>
                <a:gd name="T26" fmla="*/ 657 w 1529"/>
                <a:gd name="T27" fmla="*/ 278 h 703"/>
                <a:gd name="T28" fmla="*/ 723 w 1529"/>
                <a:gd name="T29" fmla="*/ 307 h 703"/>
                <a:gd name="T30" fmla="*/ 784 w 1529"/>
                <a:gd name="T31" fmla="*/ 333 h 703"/>
                <a:gd name="T32" fmla="*/ 841 w 1529"/>
                <a:gd name="T33" fmla="*/ 357 h 703"/>
                <a:gd name="T34" fmla="*/ 893 w 1529"/>
                <a:gd name="T35" fmla="*/ 380 h 703"/>
                <a:gd name="T36" fmla="*/ 940 w 1529"/>
                <a:gd name="T37" fmla="*/ 400 h 703"/>
                <a:gd name="T38" fmla="*/ 983 w 1529"/>
                <a:gd name="T39" fmla="*/ 419 h 703"/>
                <a:gd name="T40" fmla="*/ 1023 w 1529"/>
                <a:gd name="T41" fmla="*/ 437 h 703"/>
                <a:gd name="T42" fmla="*/ 1060 w 1529"/>
                <a:gd name="T43" fmla="*/ 453 h 703"/>
                <a:gd name="T44" fmla="*/ 1094 w 1529"/>
                <a:gd name="T45" fmla="*/ 469 h 703"/>
                <a:gd name="T46" fmla="*/ 1126 w 1529"/>
                <a:gd name="T47" fmla="*/ 483 h 703"/>
                <a:gd name="T48" fmla="*/ 1155 w 1529"/>
                <a:gd name="T49" fmla="*/ 497 h 703"/>
                <a:gd name="T50" fmla="*/ 1179 w 1529"/>
                <a:gd name="T51" fmla="*/ 508 h 703"/>
                <a:gd name="T52" fmla="*/ 1223 w 1529"/>
                <a:gd name="T53" fmla="*/ 529 h 703"/>
                <a:gd name="T54" fmla="*/ 1263 w 1529"/>
                <a:gd name="T55" fmla="*/ 549 h 703"/>
                <a:gd name="T56" fmla="*/ 1301 w 1529"/>
                <a:gd name="T57" fmla="*/ 568 h 703"/>
                <a:gd name="T58" fmla="*/ 1337 w 1529"/>
                <a:gd name="T59" fmla="*/ 588 h 703"/>
                <a:gd name="T60" fmla="*/ 1372 w 1529"/>
                <a:gd name="T61" fmla="*/ 607 h 703"/>
                <a:gd name="T62" fmla="*/ 1407 w 1529"/>
                <a:gd name="T63" fmla="*/ 627 h 703"/>
                <a:gd name="T64" fmla="*/ 1441 w 1529"/>
                <a:gd name="T65" fmla="*/ 648 h 703"/>
                <a:gd name="T66" fmla="*/ 1475 w 1529"/>
                <a:gd name="T67" fmla="*/ 669 h 703"/>
                <a:gd name="T68" fmla="*/ 1507 w 1529"/>
                <a:gd name="T69" fmla="*/ 688 h 703"/>
                <a:gd name="T70" fmla="*/ 1529 w 1529"/>
                <a:gd name="T71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9" h="70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10" y="4"/>
                  </a:lnTo>
                  <a:lnTo>
                    <a:pt x="16" y="7"/>
                  </a:lnTo>
                  <a:lnTo>
                    <a:pt x="25" y="11"/>
                  </a:lnTo>
                  <a:lnTo>
                    <a:pt x="37" y="16"/>
                  </a:lnTo>
                  <a:lnTo>
                    <a:pt x="51" y="22"/>
                  </a:lnTo>
                  <a:lnTo>
                    <a:pt x="68" y="29"/>
                  </a:lnTo>
                  <a:lnTo>
                    <a:pt x="88" y="37"/>
                  </a:lnTo>
                  <a:lnTo>
                    <a:pt x="110" y="47"/>
                  </a:lnTo>
                  <a:lnTo>
                    <a:pt x="135" y="57"/>
                  </a:lnTo>
                  <a:lnTo>
                    <a:pt x="163" y="69"/>
                  </a:lnTo>
                  <a:lnTo>
                    <a:pt x="193" y="82"/>
                  </a:lnTo>
                  <a:lnTo>
                    <a:pt x="225" y="95"/>
                  </a:lnTo>
                  <a:lnTo>
                    <a:pt x="258" y="109"/>
                  </a:lnTo>
                  <a:lnTo>
                    <a:pt x="293" y="124"/>
                  </a:lnTo>
                  <a:lnTo>
                    <a:pt x="329" y="139"/>
                  </a:lnTo>
                  <a:lnTo>
                    <a:pt x="366" y="155"/>
                  </a:lnTo>
                  <a:lnTo>
                    <a:pt x="403" y="171"/>
                  </a:lnTo>
                  <a:lnTo>
                    <a:pt x="441" y="186"/>
                  </a:lnTo>
                  <a:lnTo>
                    <a:pt x="478" y="202"/>
                  </a:lnTo>
                  <a:lnTo>
                    <a:pt x="515" y="218"/>
                  </a:lnTo>
                  <a:lnTo>
                    <a:pt x="552" y="234"/>
                  </a:lnTo>
                  <a:lnTo>
                    <a:pt x="588" y="249"/>
                  </a:lnTo>
                  <a:lnTo>
                    <a:pt x="623" y="264"/>
                  </a:lnTo>
                  <a:lnTo>
                    <a:pt x="657" y="278"/>
                  </a:lnTo>
                  <a:lnTo>
                    <a:pt x="691" y="293"/>
                  </a:lnTo>
                  <a:lnTo>
                    <a:pt x="723" y="307"/>
                  </a:lnTo>
                  <a:lnTo>
                    <a:pt x="754" y="320"/>
                  </a:lnTo>
                  <a:lnTo>
                    <a:pt x="784" y="333"/>
                  </a:lnTo>
                  <a:lnTo>
                    <a:pt x="813" y="345"/>
                  </a:lnTo>
                  <a:lnTo>
                    <a:pt x="841" y="357"/>
                  </a:lnTo>
                  <a:lnTo>
                    <a:pt x="867" y="369"/>
                  </a:lnTo>
                  <a:lnTo>
                    <a:pt x="893" y="380"/>
                  </a:lnTo>
                  <a:lnTo>
                    <a:pt x="917" y="390"/>
                  </a:lnTo>
                  <a:lnTo>
                    <a:pt x="940" y="400"/>
                  </a:lnTo>
                  <a:lnTo>
                    <a:pt x="962" y="410"/>
                  </a:lnTo>
                  <a:lnTo>
                    <a:pt x="983" y="419"/>
                  </a:lnTo>
                  <a:lnTo>
                    <a:pt x="1004" y="428"/>
                  </a:lnTo>
                  <a:lnTo>
                    <a:pt x="1023" y="437"/>
                  </a:lnTo>
                  <a:lnTo>
                    <a:pt x="1042" y="445"/>
                  </a:lnTo>
                  <a:lnTo>
                    <a:pt x="1060" y="453"/>
                  </a:lnTo>
                  <a:lnTo>
                    <a:pt x="1077" y="461"/>
                  </a:lnTo>
                  <a:lnTo>
                    <a:pt x="1094" y="469"/>
                  </a:lnTo>
                  <a:lnTo>
                    <a:pt x="1110" y="476"/>
                  </a:lnTo>
                  <a:lnTo>
                    <a:pt x="1126" y="483"/>
                  </a:lnTo>
                  <a:lnTo>
                    <a:pt x="1141" y="490"/>
                  </a:lnTo>
                  <a:lnTo>
                    <a:pt x="1155" y="497"/>
                  </a:lnTo>
                  <a:lnTo>
                    <a:pt x="1156" y="497"/>
                  </a:lnTo>
                  <a:lnTo>
                    <a:pt x="1179" y="508"/>
                  </a:lnTo>
                  <a:lnTo>
                    <a:pt x="1201" y="518"/>
                  </a:lnTo>
                  <a:lnTo>
                    <a:pt x="1223" y="529"/>
                  </a:lnTo>
                  <a:lnTo>
                    <a:pt x="1244" y="539"/>
                  </a:lnTo>
                  <a:lnTo>
                    <a:pt x="1263" y="549"/>
                  </a:lnTo>
                  <a:lnTo>
                    <a:pt x="1282" y="558"/>
                  </a:lnTo>
                  <a:lnTo>
                    <a:pt x="1301" y="568"/>
                  </a:lnTo>
                  <a:lnTo>
                    <a:pt x="1319" y="577"/>
                  </a:lnTo>
                  <a:lnTo>
                    <a:pt x="1337" y="588"/>
                  </a:lnTo>
                  <a:lnTo>
                    <a:pt x="1354" y="597"/>
                  </a:lnTo>
                  <a:lnTo>
                    <a:pt x="1372" y="607"/>
                  </a:lnTo>
                  <a:lnTo>
                    <a:pt x="1389" y="617"/>
                  </a:lnTo>
                  <a:lnTo>
                    <a:pt x="1407" y="627"/>
                  </a:lnTo>
                  <a:lnTo>
                    <a:pt x="1424" y="637"/>
                  </a:lnTo>
                  <a:lnTo>
                    <a:pt x="1441" y="648"/>
                  </a:lnTo>
                  <a:lnTo>
                    <a:pt x="1459" y="659"/>
                  </a:lnTo>
                  <a:lnTo>
                    <a:pt x="1475" y="669"/>
                  </a:lnTo>
                  <a:lnTo>
                    <a:pt x="1491" y="679"/>
                  </a:lnTo>
                  <a:lnTo>
                    <a:pt x="1507" y="688"/>
                  </a:lnTo>
                  <a:lnTo>
                    <a:pt x="1520" y="697"/>
                  </a:lnTo>
                  <a:lnTo>
                    <a:pt x="1529" y="703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5131172" y="5807819"/>
              <a:ext cx="88900" cy="69850"/>
            </a:xfrm>
            <a:custGeom>
              <a:avLst/>
              <a:gdLst>
                <a:gd name="T0" fmla="*/ 16 w 56"/>
                <a:gd name="T1" fmla="*/ 0 h 44"/>
                <a:gd name="T2" fmla="*/ 56 w 56"/>
                <a:gd name="T3" fmla="*/ 44 h 44"/>
                <a:gd name="T4" fmla="*/ 0 w 56"/>
                <a:gd name="T5" fmla="*/ 24 h 44"/>
                <a:gd name="T6" fmla="*/ 16 w 56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4">
                  <a:moveTo>
                    <a:pt x="16" y="0"/>
                  </a:moveTo>
                  <a:lnTo>
                    <a:pt x="56" y="44"/>
                  </a:lnTo>
                  <a:lnTo>
                    <a:pt x="0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4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Programming (ROP)</a:t>
            </a:r>
            <a:br>
              <a:rPr lang="en-US" dirty="0" smtClean="0"/>
            </a:br>
            <a:r>
              <a:rPr lang="en-US" sz="2800" b="0" dirty="0" smtClean="0"/>
              <a:t>[Shacham, CCS 2007]</a:t>
            </a:r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323528" y="1777801"/>
            <a:ext cx="2520280" cy="118544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Data Area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963240"/>
            <a:ext cx="2520280" cy="2637631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b"/>
          <a:lstStyle/>
          <a:p>
            <a:pPr algn="ctr"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Code Area</a:t>
            </a:r>
          </a:p>
        </p:txBody>
      </p:sp>
      <p:pic>
        <p:nvPicPr>
          <p:cNvPr id="6" name="Picture 2" descr="https://cdn1.iconfinder.com/data/icons/large-glossy-icons/512/S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743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9552" y="3123748"/>
            <a:ext cx="2086064" cy="938003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b"/>
          <a:lstStyle/>
          <a:p>
            <a:pPr algn="ctr">
              <a:defRPr/>
            </a:pPr>
            <a:r>
              <a:rPr lang="en-US" sz="2000" kern="0" dirty="0">
                <a:solidFill>
                  <a:prstClr val="white"/>
                </a:solidFill>
                <a:latin typeface="Calibri"/>
              </a:rPr>
              <a:t>Application</a:t>
            </a:r>
          </a:p>
        </p:txBody>
      </p:sp>
      <p:pic>
        <p:nvPicPr>
          <p:cNvPr id="8" name="Picture 6" descr="http://www.wlabs.de/wp-content/files/2010/10/virus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3" y="3216927"/>
            <a:ext cx="437990" cy="43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25194" y="3529774"/>
            <a:ext cx="1835238" cy="80989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/>
              </a:rPr>
              <a:t>Gadget Space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latin typeface="Calibri"/>
              </a:rPr>
              <a:t>(e.g., Shared Libraries)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60087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</a:rPr>
              <a:t>MEMORY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</a:rPr>
              <a:t>Application Address Space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568" y="4308701"/>
            <a:ext cx="1800200" cy="81608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kern="0" dirty="0">
                <a:solidFill>
                  <a:prstClr val="white"/>
                </a:solidFill>
                <a:latin typeface="Calibri"/>
              </a:rPr>
              <a:t>Shared Libraries</a:t>
            </a:r>
          </a:p>
        </p:txBody>
      </p:sp>
      <p:cxnSp>
        <p:nvCxnSpPr>
          <p:cNvPr id="12" name="Straight Connector 11"/>
          <p:cNvCxnSpPr>
            <a:stCxn id="7" idx="4"/>
            <a:endCxn id="11" idx="0"/>
          </p:cNvCxnSpPr>
          <p:nvPr/>
        </p:nvCxnSpPr>
        <p:spPr>
          <a:xfrm>
            <a:off x="1582584" y="4061751"/>
            <a:ext cx="1084" cy="24695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ot"/>
          </a:ln>
          <a:effectLst/>
        </p:spPr>
      </p:cxnSp>
      <p:sp>
        <p:nvSpPr>
          <p:cNvPr id="13" name="Flowchart: Connector 12"/>
          <p:cNvSpPr/>
          <p:nvPr/>
        </p:nvSpPr>
        <p:spPr>
          <a:xfrm>
            <a:off x="6233930" y="4984364"/>
            <a:ext cx="648000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MOV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557930" y="5428349"/>
            <a:ext cx="648000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ADD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6809994" y="4971149"/>
            <a:ext cx="648000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ESP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133994" y="5428349"/>
            <a:ext cx="648000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CALL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386058" y="4984364"/>
            <a:ext cx="648000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LNOP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7710058" y="5445318"/>
            <a:ext cx="648000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XOR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7962122" y="4984364"/>
            <a:ext cx="719936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LOAD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8236899" y="5432551"/>
            <a:ext cx="804455" cy="648000"/>
          </a:xfrm>
          <a:prstGeom prst="flowChartConnector">
            <a:avLst/>
          </a:prstGeom>
          <a:solidFill>
            <a:srgbClr val="1F497D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rtlCol="0" anchor="ctr"/>
          <a:lstStyle/>
          <a:p>
            <a:pPr algn="ctr">
              <a:defRPr/>
            </a:pPr>
            <a:r>
              <a:rPr lang="de-DE" sz="1600" kern="0" dirty="0">
                <a:solidFill>
                  <a:prstClr val="white"/>
                </a:solidFill>
                <a:latin typeface="Calibri"/>
              </a:rPr>
              <a:t>STORE</a:t>
            </a:r>
            <a:endParaRPr lang="de-DE" sz="1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7282978" y="4362694"/>
            <a:ext cx="484632" cy="613186"/>
          </a:xfrm>
          <a:prstGeom prst="up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8464" y="2172368"/>
            <a:ext cx="1290409" cy="690368"/>
          </a:xfrm>
          <a:prstGeom prst="roundRect">
            <a:avLst/>
          </a:prstGeom>
          <a:solidFill>
            <a:srgbClr val="FF5C47">
              <a:alpha val="90000"/>
            </a:srgbClr>
          </a:solidFill>
          <a:ln w="25400" cap="flat" cmpd="sng" algn="ctr">
            <a:solidFill>
              <a:srgbClr val="FF5C47">
                <a:lumMod val="50000"/>
              </a:srgbClr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kern="0" dirty="0">
                <a:solidFill>
                  <a:srgbClr val="FFFFFF"/>
                </a:solidFill>
              </a:rPr>
              <a:t>ROP Payload</a:t>
            </a:r>
          </a:p>
        </p:txBody>
      </p:sp>
      <p:cxnSp>
        <p:nvCxnSpPr>
          <p:cNvPr id="23" name="Elbow Connector 22"/>
          <p:cNvCxnSpPr>
            <a:stCxn id="6" idx="3"/>
            <a:endCxn id="9" idx="0"/>
          </p:cNvCxnSpPr>
          <p:nvPr/>
        </p:nvCxnSpPr>
        <p:spPr>
          <a:xfrm>
            <a:off x="6084168" y="3067510"/>
            <a:ext cx="1458645" cy="462264"/>
          </a:xfrm>
          <a:prstGeom prst="bentConnector2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4" name="Oval 23"/>
          <p:cNvSpPr/>
          <p:nvPr/>
        </p:nvSpPr>
        <p:spPr>
          <a:xfrm>
            <a:off x="6061376" y="2558238"/>
            <a:ext cx="274320" cy="27432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b="1" kern="0" dirty="0">
                <a:solidFill>
                  <a:prstClr val="white"/>
                </a:solidFill>
                <a:latin typeface="Calibri"/>
              </a:rPr>
              <a:t>3</a:t>
            </a:r>
            <a:endParaRPr lang="en-US" b="1" kern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Elbow Connector 24"/>
          <p:cNvCxnSpPr>
            <a:stCxn id="6" idx="2"/>
            <a:endCxn id="5" idx="3"/>
          </p:cNvCxnSpPr>
          <p:nvPr/>
        </p:nvCxnSpPr>
        <p:spPr>
          <a:xfrm rot="5400000">
            <a:off x="3856715" y="2774683"/>
            <a:ext cx="494466" cy="2520280"/>
          </a:xfrm>
          <a:prstGeom prst="bentConnector2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6" name="Oval 25"/>
          <p:cNvSpPr/>
          <p:nvPr/>
        </p:nvSpPr>
        <p:spPr>
          <a:xfrm>
            <a:off x="3157193" y="4339666"/>
            <a:ext cx="274320" cy="27432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b="1" kern="0" dirty="0">
                <a:solidFill>
                  <a:prstClr val="white"/>
                </a:solidFill>
                <a:latin typeface="Calibri"/>
              </a:rPr>
              <a:t>2</a:t>
            </a:r>
            <a:endParaRPr lang="en-US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6251" y="4296862"/>
            <a:ext cx="330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white"/>
                </a:solidFill>
              </a:rPr>
              <a:t>Adversary knows the memory layout (memory disclosure)</a:t>
            </a:r>
          </a:p>
        </p:txBody>
      </p:sp>
      <p:cxnSp>
        <p:nvCxnSpPr>
          <p:cNvPr id="28" name="Elbow Connector 27"/>
          <p:cNvCxnSpPr>
            <a:stCxn id="6" idx="0"/>
            <a:endCxn id="22" idx="3"/>
          </p:cNvCxnSpPr>
          <p:nvPr/>
        </p:nvCxnSpPr>
        <p:spPr>
          <a:xfrm rot="16200000" flipH="1" flipV="1">
            <a:off x="3711420" y="864883"/>
            <a:ext cx="170122" cy="3135215"/>
          </a:xfrm>
          <a:prstGeom prst="bentConnector4">
            <a:avLst>
              <a:gd name="adj1" fmla="val -134374"/>
              <a:gd name="adj2" fmla="val 61484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9" name="Oval 28"/>
          <p:cNvSpPr/>
          <p:nvPr/>
        </p:nvSpPr>
        <p:spPr>
          <a:xfrm>
            <a:off x="3157193" y="1652406"/>
            <a:ext cx="274320" cy="27432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b="1" kern="0" dirty="0">
                <a:solidFill>
                  <a:prstClr val="white"/>
                </a:solidFill>
                <a:latin typeface="Calibri"/>
              </a:rPr>
              <a:t>4</a:t>
            </a:r>
            <a:endParaRPr lang="en-US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5648" y="1422670"/>
            <a:ext cx="3740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white"/>
                </a:solidFill>
              </a:rPr>
              <a:t>Adversary can write ROP payload in the data area (stack/heap)</a:t>
            </a:r>
          </a:p>
        </p:txBody>
      </p:sp>
      <p:cxnSp>
        <p:nvCxnSpPr>
          <p:cNvPr id="31" name="Curved Connector 30"/>
          <p:cNvCxnSpPr>
            <a:stCxn id="22" idx="1"/>
            <a:endCxn id="11" idx="1"/>
          </p:cNvCxnSpPr>
          <p:nvPr/>
        </p:nvCxnSpPr>
        <p:spPr>
          <a:xfrm rot="10800000" flipV="1">
            <a:off x="683568" y="2517551"/>
            <a:ext cx="254896" cy="2199189"/>
          </a:xfrm>
          <a:prstGeom prst="curvedConnector3">
            <a:avLst>
              <a:gd name="adj1" fmla="val 189684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32" name="Curved Connector 31"/>
          <p:cNvCxnSpPr>
            <a:endCxn id="11" idx="3"/>
          </p:cNvCxnSpPr>
          <p:nvPr/>
        </p:nvCxnSpPr>
        <p:spPr>
          <a:xfrm rot="10800000">
            <a:off x="2483768" y="4716743"/>
            <a:ext cx="3662338" cy="991829"/>
          </a:xfrm>
          <a:prstGeom prst="curvedConnector3">
            <a:avLst>
              <a:gd name="adj1" fmla="val 71361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33" name="Elbow Connector 32"/>
          <p:cNvCxnSpPr>
            <a:stCxn id="6" idx="1"/>
            <a:endCxn id="8" idx="0"/>
          </p:cNvCxnSpPr>
          <p:nvPr/>
        </p:nvCxnSpPr>
        <p:spPr>
          <a:xfrm rot="10800000" flipV="1">
            <a:off x="1583668" y="3067509"/>
            <a:ext cx="3060340" cy="149417"/>
          </a:xfrm>
          <a:prstGeom prst="bentConnector2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4" name="Oval 33"/>
          <p:cNvSpPr/>
          <p:nvPr/>
        </p:nvSpPr>
        <p:spPr>
          <a:xfrm>
            <a:off x="2932419" y="3142680"/>
            <a:ext cx="274320" cy="27432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b="1" kern="0" dirty="0">
                <a:solidFill>
                  <a:prstClr val="white"/>
                </a:solidFill>
                <a:latin typeface="Calibri"/>
              </a:rPr>
              <a:t>1</a:t>
            </a:r>
            <a:endParaRPr lang="en-US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6641" y="3070712"/>
            <a:ext cx="2174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white"/>
                </a:solidFill>
              </a:rPr>
              <a:t>Adversary can hijack control-flow (buffer overflow)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36568" y="2376483"/>
            <a:ext cx="31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prstClr val="white"/>
                </a:solidFill>
              </a:rPr>
              <a:t>Adversary </a:t>
            </a:r>
            <a:r>
              <a:rPr lang="en-US" sz="2000" kern="0" dirty="0" smtClean="0">
                <a:solidFill>
                  <a:prstClr val="white"/>
                </a:solidFill>
              </a:rPr>
              <a:t>can construct </a:t>
            </a:r>
            <a:r>
              <a:rPr lang="en-US" sz="2000" kern="0" dirty="0">
                <a:solidFill>
                  <a:prstClr val="white"/>
                </a:solidFill>
              </a:rPr>
              <a:t>gadgets</a:t>
            </a:r>
          </a:p>
        </p:txBody>
      </p:sp>
    </p:spTree>
    <p:extLst>
      <p:ext uri="{BB962C8B-B14F-4D97-AF65-F5344CB8AC3E}">
        <p14:creationId xmlns:p14="http://schemas.microsoft.com/office/powerpoint/2010/main" val="39532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/>
      <p:bldP spid="29" grpId="0" animBg="1"/>
      <p:bldP spid="30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28" y="239885"/>
            <a:ext cx="8223545" cy="763004"/>
          </a:xfrm>
        </p:spPr>
        <p:txBody>
          <a:bodyPr/>
          <a:lstStyle/>
          <a:p>
            <a:r>
              <a:rPr lang="en-US" sz="3600" dirty="0" smtClean="0"/>
              <a:t>The Case of Return-Oriented Programming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135685" y="1227066"/>
            <a:ext cx="8931623" cy="482161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7" name="Freeform 6"/>
          <p:cNvSpPr/>
          <p:nvPr/>
        </p:nvSpPr>
        <p:spPr>
          <a:xfrm>
            <a:off x="305526" y="2513126"/>
            <a:ext cx="1681099" cy="2217222"/>
          </a:xfrm>
          <a:custGeom>
            <a:avLst/>
            <a:gdLst>
              <a:gd name="connsiteX0" fmla="*/ 0 w 2121277"/>
              <a:gd name="connsiteY0" fmla="*/ 350421 h 2102484"/>
              <a:gd name="connsiteX1" fmla="*/ 350421 w 2121277"/>
              <a:gd name="connsiteY1" fmla="*/ 0 h 2102484"/>
              <a:gd name="connsiteX2" fmla="*/ 1770856 w 2121277"/>
              <a:gd name="connsiteY2" fmla="*/ 0 h 2102484"/>
              <a:gd name="connsiteX3" fmla="*/ 2121277 w 2121277"/>
              <a:gd name="connsiteY3" fmla="*/ 350421 h 2102484"/>
              <a:gd name="connsiteX4" fmla="*/ 2121277 w 2121277"/>
              <a:gd name="connsiteY4" fmla="*/ 1752063 h 2102484"/>
              <a:gd name="connsiteX5" fmla="*/ 1770856 w 2121277"/>
              <a:gd name="connsiteY5" fmla="*/ 2102484 h 2102484"/>
              <a:gd name="connsiteX6" fmla="*/ 350421 w 2121277"/>
              <a:gd name="connsiteY6" fmla="*/ 2102484 h 2102484"/>
              <a:gd name="connsiteX7" fmla="*/ 0 w 2121277"/>
              <a:gd name="connsiteY7" fmla="*/ 1752063 h 2102484"/>
              <a:gd name="connsiteX8" fmla="*/ 0 w 2121277"/>
              <a:gd name="connsiteY8" fmla="*/ 350421 h 210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277" h="2102484">
                <a:moveTo>
                  <a:pt x="0" y="350421"/>
                </a:moveTo>
                <a:cubicBezTo>
                  <a:pt x="0" y="156889"/>
                  <a:pt x="156889" y="0"/>
                  <a:pt x="350421" y="0"/>
                </a:cubicBezTo>
                <a:lnTo>
                  <a:pt x="1770856" y="0"/>
                </a:lnTo>
                <a:cubicBezTo>
                  <a:pt x="1964388" y="0"/>
                  <a:pt x="2121277" y="156889"/>
                  <a:pt x="2121277" y="350421"/>
                </a:cubicBezTo>
                <a:lnTo>
                  <a:pt x="2121277" y="1752063"/>
                </a:lnTo>
                <a:cubicBezTo>
                  <a:pt x="2121277" y="1945595"/>
                  <a:pt x="1964388" y="2102484"/>
                  <a:pt x="1770856" y="2102484"/>
                </a:cubicBezTo>
                <a:lnTo>
                  <a:pt x="350421" y="2102484"/>
                </a:lnTo>
                <a:cubicBezTo>
                  <a:pt x="156889" y="2102484"/>
                  <a:pt x="0" y="1945595"/>
                  <a:pt x="0" y="1752063"/>
                </a:cubicBezTo>
                <a:lnTo>
                  <a:pt x="0" y="35042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139841" rIns="0" bIns="139841" numCol="1" spcCol="1270" anchor="ctr" anchorCtr="0">
            <a:noAutofit/>
          </a:bodyPr>
          <a:lstStyle/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r</a:t>
            </a:r>
            <a:r>
              <a:rPr lang="en-US" b="1" dirty="0" smtClean="0"/>
              <a:t>eturn-into-libc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Solar Designer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Phrack</a:t>
            </a:r>
            <a:r>
              <a:rPr lang="en-US" dirty="0"/>
              <a:t> 1997</a:t>
            </a:r>
          </a:p>
        </p:txBody>
      </p:sp>
      <p:sp>
        <p:nvSpPr>
          <p:cNvPr id="8" name="Freeform 7"/>
          <p:cNvSpPr/>
          <p:nvPr/>
        </p:nvSpPr>
        <p:spPr>
          <a:xfrm>
            <a:off x="2049831" y="2513126"/>
            <a:ext cx="1681099" cy="2217222"/>
          </a:xfrm>
          <a:custGeom>
            <a:avLst/>
            <a:gdLst>
              <a:gd name="connsiteX0" fmla="*/ 0 w 2121277"/>
              <a:gd name="connsiteY0" fmla="*/ 350421 h 2102484"/>
              <a:gd name="connsiteX1" fmla="*/ 350421 w 2121277"/>
              <a:gd name="connsiteY1" fmla="*/ 0 h 2102484"/>
              <a:gd name="connsiteX2" fmla="*/ 1770856 w 2121277"/>
              <a:gd name="connsiteY2" fmla="*/ 0 h 2102484"/>
              <a:gd name="connsiteX3" fmla="*/ 2121277 w 2121277"/>
              <a:gd name="connsiteY3" fmla="*/ 350421 h 2102484"/>
              <a:gd name="connsiteX4" fmla="*/ 2121277 w 2121277"/>
              <a:gd name="connsiteY4" fmla="*/ 1752063 h 2102484"/>
              <a:gd name="connsiteX5" fmla="*/ 1770856 w 2121277"/>
              <a:gd name="connsiteY5" fmla="*/ 2102484 h 2102484"/>
              <a:gd name="connsiteX6" fmla="*/ 350421 w 2121277"/>
              <a:gd name="connsiteY6" fmla="*/ 2102484 h 2102484"/>
              <a:gd name="connsiteX7" fmla="*/ 0 w 2121277"/>
              <a:gd name="connsiteY7" fmla="*/ 1752063 h 2102484"/>
              <a:gd name="connsiteX8" fmla="*/ 0 w 2121277"/>
              <a:gd name="connsiteY8" fmla="*/ 350421 h 210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277" h="2102484">
                <a:moveTo>
                  <a:pt x="0" y="350421"/>
                </a:moveTo>
                <a:cubicBezTo>
                  <a:pt x="0" y="156889"/>
                  <a:pt x="156889" y="0"/>
                  <a:pt x="350421" y="0"/>
                </a:cubicBezTo>
                <a:lnTo>
                  <a:pt x="1770856" y="0"/>
                </a:lnTo>
                <a:cubicBezTo>
                  <a:pt x="1964388" y="0"/>
                  <a:pt x="2121277" y="156889"/>
                  <a:pt x="2121277" y="350421"/>
                </a:cubicBezTo>
                <a:lnTo>
                  <a:pt x="2121277" y="1752063"/>
                </a:lnTo>
                <a:cubicBezTo>
                  <a:pt x="2121277" y="1945595"/>
                  <a:pt x="1964388" y="2102484"/>
                  <a:pt x="1770856" y="2102484"/>
                </a:cubicBezTo>
                <a:lnTo>
                  <a:pt x="350421" y="2102484"/>
                </a:lnTo>
                <a:cubicBezTo>
                  <a:pt x="156889" y="2102484"/>
                  <a:pt x="0" y="1945595"/>
                  <a:pt x="0" y="1752063"/>
                </a:cubicBezTo>
                <a:lnTo>
                  <a:pt x="0" y="35042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139841" rIns="0" bIns="139841" numCol="1" spcCol="1270" anchor="ctr" anchorCtr="0">
            <a:noAutofit/>
          </a:bodyPr>
          <a:lstStyle/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r</a:t>
            </a:r>
            <a:r>
              <a:rPr lang="en-US" b="1" dirty="0" smtClean="0"/>
              <a:t>eturn-oriented </a:t>
            </a:r>
            <a:r>
              <a:rPr lang="en-US" b="1" dirty="0"/>
              <a:t>p</a:t>
            </a:r>
            <a:r>
              <a:rPr lang="en-US" b="1" dirty="0" smtClean="0"/>
              <a:t>rogramming</a:t>
            </a:r>
            <a:br>
              <a:rPr lang="en-US" b="1" dirty="0" smtClean="0"/>
            </a:br>
            <a:r>
              <a:rPr lang="en-US" i="1" dirty="0" smtClean="0"/>
              <a:t>H. Shacham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CCS 2007</a:t>
            </a:r>
          </a:p>
        </p:txBody>
      </p:sp>
      <p:sp>
        <p:nvSpPr>
          <p:cNvPr id="9" name="Freeform 8"/>
          <p:cNvSpPr/>
          <p:nvPr/>
        </p:nvSpPr>
        <p:spPr>
          <a:xfrm>
            <a:off x="3794133" y="2513126"/>
            <a:ext cx="1681099" cy="2217222"/>
          </a:xfrm>
          <a:custGeom>
            <a:avLst/>
            <a:gdLst>
              <a:gd name="connsiteX0" fmla="*/ 0 w 2121277"/>
              <a:gd name="connsiteY0" fmla="*/ 350421 h 2102484"/>
              <a:gd name="connsiteX1" fmla="*/ 350421 w 2121277"/>
              <a:gd name="connsiteY1" fmla="*/ 0 h 2102484"/>
              <a:gd name="connsiteX2" fmla="*/ 1770856 w 2121277"/>
              <a:gd name="connsiteY2" fmla="*/ 0 h 2102484"/>
              <a:gd name="connsiteX3" fmla="*/ 2121277 w 2121277"/>
              <a:gd name="connsiteY3" fmla="*/ 350421 h 2102484"/>
              <a:gd name="connsiteX4" fmla="*/ 2121277 w 2121277"/>
              <a:gd name="connsiteY4" fmla="*/ 1752063 h 2102484"/>
              <a:gd name="connsiteX5" fmla="*/ 1770856 w 2121277"/>
              <a:gd name="connsiteY5" fmla="*/ 2102484 h 2102484"/>
              <a:gd name="connsiteX6" fmla="*/ 350421 w 2121277"/>
              <a:gd name="connsiteY6" fmla="*/ 2102484 h 2102484"/>
              <a:gd name="connsiteX7" fmla="*/ 0 w 2121277"/>
              <a:gd name="connsiteY7" fmla="*/ 1752063 h 2102484"/>
              <a:gd name="connsiteX8" fmla="*/ 0 w 2121277"/>
              <a:gd name="connsiteY8" fmla="*/ 350421 h 210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277" h="2102484">
                <a:moveTo>
                  <a:pt x="0" y="350421"/>
                </a:moveTo>
                <a:cubicBezTo>
                  <a:pt x="0" y="156889"/>
                  <a:pt x="156889" y="0"/>
                  <a:pt x="350421" y="0"/>
                </a:cubicBezTo>
                <a:lnTo>
                  <a:pt x="1770856" y="0"/>
                </a:lnTo>
                <a:cubicBezTo>
                  <a:pt x="1964388" y="0"/>
                  <a:pt x="2121277" y="156889"/>
                  <a:pt x="2121277" y="350421"/>
                </a:cubicBezTo>
                <a:lnTo>
                  <a:pt x="2121277" y="1752063"/>
                </a:lnTo>
                <a:cubicBezTo>
                  <a:pt x="2121277" y="1945595"/>
                  <a:pt x="1964388" y="2102484"/>
                  <a:pt x="1770856" y="2102484"/>
                </a:cubicBezTo>
                <a:lnTo>
                  <a:pt x="350421" y="2102484"/>
                </a:lnTo>
                <a:cubicBezTo>
                  <a:pt x="156889" y="2102484"/>
                  <a:pt x="0" y="1945595"/>
                  <a:pt x="0" y="1752063"/>
                </a:cubicBezTo>
                <a:lnTo>
                  <a:pt x="0" y="350421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139841" rIns="0" bIns="139841" numCol="1" spcCol="1270" anchor="ctr" anchorCtr="0">
            <a:noAutofit/>
          </a:bodyPr>
          <a:lstStyle/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j</a:t>
            </a:r>
            <a:r>
              <a:rPr lang="en-US" b="1" dirty="0" smtClean="0"/>
              <a:t>ump-oriented </a:t>
            </a:r>
            <a:r>
              <a:rPr lang="en-US" b="1" dirty="0"/>
              <a:t>p</a:t>
            </a:r>
            <a:r>
              <a:rPr lang="en-US" b="1" dirty="0" smtClean="0"/>
              <a:t>rogramming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with </a:t>
            </a:r>
            <a:r>
              <a:rPr lang="en-US" i="1" dirty="0" err="1" smtClean="0"/>
              <a:t>Checkoway</a:t>
            </a:r>
            <a:r>
              <a:rPr lang="en-US" i="1" dirty="0" smtClean="0"/>
              <a:t> et al.</a:t>
            </a:r>
          </a:p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CCS 2010</a:t>
            </a:r>
          </a:p>
        </p:txBody>
      </p:sp>
      <p:sp>
        <p:nvSpPr>
          <p:cNvPr id="10" name="Freeform 9"/>
          <p:cNvSpPr/>
          <p:nvPr/>
        </p:nvSpPr>
        <p:spPr>
          <a:xfrm>
            <a:off x="5538437" y="2513126"/>
            <a:ext cx="1681099" cy="2217222"/>
          </a:xfrm>
          <a:custGeom>
            <a:avLst/>
            <a:gdLst>
              <a:gd name="connsiteX0" fmla="*/ 0 w 2121277"/>
              <a:gd name="connsiteY0" fmla="*/ 350421 h 2102484"/>
              <a:gd name="connsiteX1" fmla="*/ 350421 w 2121277"/>
              <a:gd name="connsiteY1" fmla="*/ 0 h 2102484"/>
              <a:gd name="connsiteX2" fmla="*/ 1770856 w 2121277"/>
              <a:gd name="connsiteY2" fmla="*/ 0 h 2102484"/>
              <a:gd name="connsiteX3" fmla="*/ 2121277 w 2121277"/>
              <a:gd name="connsiteY3" fmla="*/ 350421 h 2102484"/>
              <a:gd name="connsiteX4" fmla="*/ 2121277 w 2121277"/>
              <a:gd name="connsiteY4" fmla="*/ 1752063 h 2102484"/>
              <a:gd name="connsiteX5" fmla="*/ 1770856 w 2121277"/>
              <a:gd name="connsiteY5" fmla="*/ 2102484 h 2102484"/>
              <a:gd name="connsiteX6" fmla="*/ 350421 w 2121277"/>
              <a:gd name="connsiteY6" fmla="*/ 2102484 h 2102484"/>
              <a:gd name="connsiteX7" fmla="*/ 0 w 2121277"/>
              <a:gd name="connsiteY7" fmla="*/ 1752063 h 2102484"/>
              <a:gd name="connsiteX8" fmla="*/ 0 w 2121277"/>
              <a:gd name="connsiteY8" fmla="*/ 350421 h 210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277" h="2102484">
                <a:moveTo>
                  <a:pt x="0" y="350421"/>
                </a:moveTo>
                <a:cubicBezTo>
                  <a:pt x="0" y="156889"/>
                  <a:pt x="156889" y="0"/>
                  <a:pt x="350421" y="0"/>
                </a:cubicBezTo>
                <a:lnTo>
                  <a:pt x="1770856" y="0"/>
                </a:lnTo>
                <a:cubicBezTo>
                  <a:pt x="1964388" y="0"/>
                  <a:pt x="2121277" y="156889"/>
                  <a:pt x="2121277" y="350421"/>
                </a:cubicBezTo>
                <a:lnTo>
                  <a:pt x="2121277" y="1752063"/>
                </a:lnTo>
                <a:cubicBezTo>
                  <a:pt x="2121277" y="1945595"/>
                  <a:pt x="1964388" y="2102484"/>
                  <a:pt x="1770856" y="2102484"/>
                </a:cubicBezTo>
                <a:lnTo>
                  <a:pt x="350421" y="2102484"/>
                </a:lnTo>
                <a:cubicBezTo>
                  <a:pt x="156889" y="2102484"/>
                  <a:pt x="0" y="1945595"/>
                  <a:pt x="0" y="1752063"/>
                </a:cubicBezTo>
                <a:lnTo>
                  <a:pt x="0" y="350421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139841" rIns="0" bIns="139841" numCol="1" spcCol="1270" anchor="ctr" anchorCtr="0">
            <a:noAutofit/>
          </a:bodyPr>
          <a:lstStyle/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j</a:t>
            </a:r>
            <a:r>
              <a:rPr lang="en-US" b="1" dirty="0" smtClean="0"/>
              <a:t>ust-in-time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code </a:t>
            </a:r>
            <a:r>
              <a:rPr lang="en-US" b="1" dirty="0"/>
              <a:t>r</a:t>
            </a:r>
            <a:r>
              <a:rPr lang="en-US" b="1" dirty="0" smtClean="0"/>
              <a:t>euse</a:t>
            </a:r>
            <a:br>
              <a:rPr lang="en-US" b="1" dirty="0" smtClean="0"/>
            </a:br>
            <a:r>
              <a:rPr lang="en-US" i="1" dirty="0" smtClean="0"/>
              <a:t>with Snow et al.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IEEE </a:t>
            </a:r>
            <a:r>
              <a:rPr lang="en-US" dirty="0" smtClean="0"/>
              <a:t>S&amp;P </a:t>
            </a:r>
            <a:r>
              <a:rPr lang="en-US" dirty="0"/>
              <a:t>2013</a:t>
            </a:r>
          </a:p>
        </p:txBody>
      </p:sp>
      <p:sp>
        <p:nvSpPr>
          <p:cNvPr id="11" name="Freeform 10"/>
          <p:cNvSpPr/>
          <p:nvPr/>
        </p:nvSpPr>
        <p:spPr>
          <a:xfrm>
            <a:off x="7282740" y="2513126"/>
            <a:ext cx="1681099" cy="2217222"/>
          </a:xfrm>
          <a:custGeom>
            <a:avLst/>
            <a:gdLst>
              <a:gd name="connsiteX0" fmla="*/ 0 w 2121277"/>
              <a:gd name="connsiteY0" fmla="*/ 350421 h 2102484"/>
              <a:gd name="connsiteX1" fmla="*/ 350421 w 2121277"/>
              <a:gd name="connsiteY1" fmla="*/ 0 h 2102484"/>
              <a:gd name="connsiteX2" fmla="*/ 1770856 w 2121277"/>
              <a:gd name="connsiteY2" fmla="*/ 0 h 2102484"/>
              <a:gd name="connsiteX3" fmla="*/ 2121277 w 2121277"/>
              <a:gd name="connsiteY3" fmla="*/ 350421 h 2102484"/>
              <a:gd name="connsiteX4" fmla="*/ 2121277 w 2121277"/>
              <a:gd name="connsiteY4" fmla="*/ 1752063 h 2102484"/>
              <a:gd name="connsiteX5" fmla="*/ 1770856 w 2121277"/>
              <a:gd name="connsiteY5" fmla="*/ 2102484 h 2102484"/>
              <a:gd name="connsiteX6" fmla="*/ 350421 w 2121277"/>
              <a:gd name="connsiteY6" fmla="*/ 2102484 h 2102484"/>
              <a:gd name="connsiteX7" fmla="*/ 0 w 2121277"/>
              <a:gd name="connsiteY7" fmla="*/ 1752063 h 2102484"/>
              <a:gd name="connsiteX8" fmla="*/ 0 w 2121277"/>
              <a:gd name="connsiteY8" fmla="*/ 350421 h 210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1277" h="2102484">
                <a:moveTo>
                  <a:pt x="0" y="350421"/>
                </a:moveTo>
                <a:cubicBezTo>
                  <a:pt x="0" y="156889"/>
                  <a:pt x="156889" y="0"/>
                  <a:pt x="350421" y="0"/>
                </a:cubicBezTo>
                <a:lnTo>
                  <a:pt x="1770856" y="0"/>
                </a:lnTo>
                <a:cubicBezTo>
                  <a:pt x="1964388" y="0"/>
                  <a:pt x="2121277" y="156889"/>
                  <a:pt x="2121277" y="350421"/>
                </a:cubicBezTo>
                <a:lnTo>
                  <a:pt x="2121277" y="1752063"/>
                </a:lnTo>
                <a:cubicBezTo>
                  <a:pt x="2121277" y="1945595"/>
                  <a:pt x="1964388" y="2102484"/>
                  <a:pt x="1770856" y="2102484"/>
                </a:cubicBezTo>
                <a:lnTo>
                  <a:pt x="350421" y="2102484"/>
                </a:lnTo>
                <a:cubicBezTo>
                  <a:pt x="156889" y="2102484"/>
                  <a:pt x="0" y="1945595"/>
                  <a:pt x="0" y="1752063"/>
                </a:cubicBezTo>
                <a:lnTo>
                  <a:pt x="0" y="350421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139841" rIns="0" bIns="139841" numCol="1" spcCol="1270" anchor="ctr" anchorCtr="0">
            <a:noAutofit/>
          </a:bodyPr>
          <a:lstStyle/>
          <a:p>
            <a:pPr algn="ctr" defTabSz="7334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counterfeit-object-oriented </a:t>
            </a:r>
            <a:r>
              <a:rPr lang="en-US" b="1" dirty="0"/>
              <a:t>p</a:t>
            </a:r>
            <a:r>
              <a:rPr lang="en-US" b="1" dirty="0" smtClean="0"/>
              <a:t>rogramming</a:t>
            </a:r>
            <a:br>
              <a:rPr lang="en-US" b="1" dirty="0" smtClean="0"/>
            </a:br>
            <a:r>
              <a:rPr lang="en-US" i="1" dirty="0" smtClean="0"/>
              <a:t>with Schuster et al.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IEEE S&amp;P 2015</a:t>
            </a:r>
          </a:p>
        </p:txBody>
      </p:sp>
    </p:spTree>
    <p:extLst>
      <p:ext uri="{BB962C8B-B14F-4D97-AF65-F5344CB8AC3E}">
        <p14:creationId xmlns:p14="http://schemas.microsoft.com/office/powerpoint/2010/main" val="11416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Defense Techniques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5496" y="980728"/>
            <a:ext cx="4114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>
                <a:solidFill>
                  <a:sysClr val="window" lastClr="FFFFFF"/>
                </a:solidFill>
                <a:latin typeface="Calibri"/>
              </a:rPr>
              <a:t>(Fine-</a:t>
            </a:r>
            <a:r>
              <a:rPr lang="de-DE" dirty="0" err="1">
                <a:solidFill>
                  <a:sysClr val="window" lastClr="FFFFFF"/>
                </a:solidFill>
                <a:latin typeface="Calibri"/>
              </a:rPr>
              <a:t>grained</a:t>
            </a:r>
            <a:r>
              <a:rPr lang="de-DE" dirty="0">
                <a:solidFill>
                  <a:sysClr val="window" lastClr="FFFFFF"/>
                </a:solidFill>
                <a:latin typeface="Calibri"/>
              </a:rPr>
              <a:t>) Code </a:t>
            </a:r>
            <a:r>
              <a:rPr lang="de-DE" dirty="0" err="1">
                <a:solidFill>
                  <a:sysClr val="window" lastClr="FFFFFF"/>
                </a:solidFill>
                <a:latin typeface="Calibri"/>
              </a:rPr>
              <a:t>Randomization</a:t>
            </a:r>
            <a:r>
              <a:rPr lang="de-DE" dirty="0">
                <a:solidFill>
                  <a:sysClr val="window" lastClr="FFFFFF"/>
                </a:solidFill>
                <a:latin typeface="Calibri"/>
              </a:rPr>
              <a:t/>
            </a:r>
            <a:br>
              <a:rPr lang="de-DE" dirty="0">
                <a:solidFill>
                  <a:sysClr val="window" lastClr="FFFFFF"/>
                </a:solidFill>
                <a:latin typeface="Calibri"/>
              </a:rPr>
            </a:br>
            <a:r>
              <a:rPr lang="de-DE" sz="2000" b="0" dirty="0">
                <a:solidFill>
                  <a:sysClr val="window" lastClr="FFFFFF"/>
                </a:solidFill>
                <a:latin typeface="Calibri"/>
              </a:rPr>
              <a:t>[Cohen 1993 &amp; Larsen et al., </a:t>
            </a:r>
            <a:r>
              <a:rPr lang="de-DE" sz="2000" b="0" dirty="0" err="1">
                <a:solidFill>
                  <a:sysClr val="window" lastClr="FFFFFF"/>
                </a:solidFill>
                <a:latin typeface="Calibri"/>
              </a:rPr>
              <a:t>SoK</a:t>
            </a:r>
            <a:r>
              <a:rPr lang="de-DE" sz="2000" b="0" dirty="0">
                <a:solidFill>
                  <a:sysClr val="window" lastClr="FFFFFF"/>
                </a:solidFill>
                <a:latin typeface="Calibri"/>
              </a:rPr>
              <a:t> IEEE S&amp;P 2014]</a:t>
            </a:r>
            <a:endParaRPr lang="en-US" sz="2000" b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77680" y="980728"/>
            <a:ext cx="4114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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>
                <a:solidFill>
                  <a:sysClr val="window" lastClr="FFFFFF"/>
                </a:solidFill>
                <a:latin typeface="Calibri"/>
              </a:rPr>
              <a:t>Control-Flow Integrity (CFI)</a:t>
            </a:r>
            <a:br>
              <a:rPr lang="de-DE">
                <a:solidFill>
                  <a:sysClr val="window" lastClr="FFFFFF"/>
                </a:solidFill>
                <a:latin typeface="Calibri"/>
              </a:rPr>
            </a:br>
            <a:r>
              <a:rPr lang="de-DE" sz="2000" b="0">
                <a:solidFill>
                  <a:sysClr val="window" lastClr="FFFFFF"/>
                </a:solidFill>
                <a:latin typeface="Calibri"/>
              </a:rPr>
              <a:t>[Abadi et al., CCS 2005 &amp; </a:t>
            </a:r>
            <a:br>
              <a:rPr lang="de-DE" sz="2000" b="0">
                <a:solidFill>
                  <a:sysClr val="window" lastClr="FFFFFF"/>
                </a:solidFill>
                <a:latin typeface="Calibri"/>
              </a:rPr>
            </a:br>
            <a:r>
              <a:rPr lang="de-DE" sz="2000" b="0">
                <a:solidFill>
                  <a:sysClr val="window" lastClr="FFFFFF"/>
                </a:solidFill>
                <a:latin typeface="Calibri"/>
              </a:rPr>
              <a:t>TISSEC 2009]</a:t>
            </a:r>
            <a:endParaRPr lang="en-US" sz="2000" b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7" name="Straight Connector 79"/>
          <p:cNvCxnSpPr/>
          <p:nvPr/>
        </p:nvCxnSpPr>
        <p:spPr>
          <a:xfrm flipH="1">
            <a:off x="4427985" y="1052739"/>
            <a:ext cx="3500" cy="4968551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8" name="Gerade Verbindung 5"/>
          <p:cNvCxnSpPr>
            <a:stCxn id="12" idx="4"/>
            <a:endCxn id="13" idx="0"/>
          </p:cNvCxnSpPr>
          <p:nvPr/>
        </p:nvCxnSpPr>
        <p:spPr>
          <a:xfrm>
            <a:off x="6937954" y="3380090"/>
            <a:ext cx="0" cy="33532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9" name="Gerade Verbindung 12"/>
          <p:cNvCxnSpPr>
            <a:stCxn id="13" idx="3"/>
            <a:endCxn id="15" idx="7"/>
          </p:cNvCxnSpPr>
          <p:nvPr/>
        </p:nvCxnSpPr>
        <p:spPr>
          <a:xfrm flipH="1">
            <a:off x="6400509" y="4105661"/>
            <a:ext cx="375800" cy="47041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10" name="Gerade Verbindung 13"/>
          <p:cNvCxnSpPr>
            <a:stCxn id="13" idx="5"/>
            <a:endCxn id="14" idx="1"/>
          </p:cNvCxnSpPr>
          <p:nvPr/>
        </p:nvCxnSpPr>
        <p:spPr>
          <a:xfrm>
            <a:off x="7099600" y="4105661"/>
            <a:ext cx="419676" cy="470417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11" name="Gerade Verbindung 14"/>
          <p:cNvCxnSpPr>
            <a:stCxn id="16" idx="0"/>
            <a:endCxn id="15" idx="4"/>
          </p:cNvCxnSpPr>
          <p:nvPr/>
        </p:nvCxnSpPr>
        <p:spPr>
          <a:xfrm flipV="1">
            <a:off x="6238864" y="4966320"/>
            <a:ext cx="0" cy="406896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headEnd type="triangle" w="med" len="lg"/>
            <a:tailEnd type="none" w="med" len="lg"/>
          </a:ln>
          <a:effectLst/>
        </p:spPr>
      </p:cxnSp>
      <p:sp>
        <p:nvSpPr>
          <p:cNvPr id="12" name="Ellipse 21"/>
          <p:cNvSpPr/>
          <p:nvPr/>
        </p:nvSpPr>
        <p:spPr>
          <a:xfrm>
            <a:off x="6709354" y="2922886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sz="2800" b="1" kern="0" dirty="0">
                <a:solidFill>
                  <a:prstClr val="white"/>
                </a:solidFill>
              </a:rPr>
              <a:t>A</a:t>
            </a:r>
            <a:endParaRPr 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13" name="Ellipse 22"/>
          <p:cNvSpPr/>
          <p:nvPr/>
        </p:nvSpPr>
        <p:spPr>
          <a:xfrm>
            <a:off x="6709354" y="3715414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sz="2800" b="1" kern="0" dirty="0">
                <a:solidFill>
                  <a:prstClr val="white"/>
                </a:solidFill>
              </a:rPr>
              <a:t>B</a:t>
            </a:r>
            <a:endParaRPr 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14" name="Ellipse 23"/>
          <p:cNvSpPr/>
          <p:nvPr/>
        </p:nvSpPr>
        <p:spPr>
          <a:xfrm>
            <a:off x="7452320" y="4509120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>
              <a:defRPr/>
            </a:pPr>
            <a:r>
              <a:rPr lang="de-DE" sz="2800" b="1" kern="0" dirty="0">
                <a:solidFill>
                  <a:prstClr val="white"/>
                </a:solidFill>
              </a:rPr>
              <a:t>D</a:t>
            </a:r>
            <a:endParaRPr 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15" name="Ellipse 24"/>
          <p:cNvSpPr/>
          <p:nvPr/>
        </p:nvSpPr>
        <p:spPr>
          <a:xfrm>
            <a:off x="6010264" y="4509120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sz="2800" b="1" kern="0" dirty="0">
                <a:solidFill>
                  <a:prstClr val="white"/>
                </a:solidFill>
              </a:rPr>
              <a:t>C</a:t>
            </a:r>
            <a:endParaRPr 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16" name="Ellipse 25"/>
          <p:cNvSpPr/>
          <p:nvPr/>
        </p:nvSpPr>
        <p:spPr>
          <a:xfrm>
            <a:off x="6010264" y="5373216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</a:rPr>
              <a:t>E</a:t>
            </a:r>
          </a:p>
        </p:txBody>
      </p:sp>
      <p:cxnSp>
        <p:nvCxnSpPr>
          <p:cNvPr id="17" name="Gekrümmte Verbindung 27"/>
          <p:cNvCxnSpPr>
            <a:stCxn id="13" idx="2"/>
            <a:endCxn id="16" idx="2"/>
          </p:cNvCxnSpPr>
          <p:nvPr/>
        </p:nvCxnSpPr>
        <p:spPr>
          <a:xfrm rot="10800000" flipV="1">
            <a:off x="6010264" y="3944015"/>
            <a:ext cx="699090" cy="1657804"/>
          </a:xfrm>
          <a:prstGeom prst="curvedConnector3">
            <a:avLst>
              <a:gd name="adj1" fmla="val 160313"/>
            </a:avLst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18" name="Ellipse 33"/>
          <p:cNvSpPr/>
          <p:nvPr/>
        </p:nvSpPr>
        <p:spPr>
          <a:xfrm>
            <a:off x="7452319" y="5373216"/>
            <a:ext cx="457200" cy="4572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1905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>
              <a:defRPr/>
            </a:pPr>
            <a:r>
              <a:rPr lang="de-DE" sz="2800" b="1" kern="0" dirty="0">
                <a:solidFill>
                  <a:prstClr val="white"/>
                </a:solidFill>
              </a:rPr>
              <a:t>F</a:t>
            </a:r>
            <a:endParaRPr lang="en-US" sz="2800" b="1" kern="0" dirty="0">
              <a:solidFill>
                <a:prstClr val="white"/>
              </a:solidFill>
            </a:endParaRPr>
          </a:p>
        </p:txBody>
      </p:sp>
      <p:cxnSp>
        <p:nvCxnSpPr>
          <p:cNvPr id="19" name="Gerade Verbindung 34"/>
          <p:cNvCxnSpPr>
            <a:stCxn id="14" idx="4"/>
            <a:endCxn id="18" idx="0"/>
          </p:cNvCxnSpPr>
          <p:nvPr/>
        </p:nvCxnSpPr>
        <p:spPr>
          <a:xfrm flipH="1">
            <a:off x="7680922" y="4966320"/>
            <a:ext cx="1" cy="406896"/>
          </a:xfrm>
          <a:prstGeom prst="line">
            <a:avLst/>
          </a:prstGeom>
          <a:noFill/>
          <a:ln w="285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20" name="Rounded Rectangle 92"/>
          <p:cNvSpPr/>
          <p:nvPr/>
        </p:nvSpPr>
        <p:spPr>
          <a:xfrm>
            <a:off x="7166555" y="2890581"/>
            <a:ext cx="1008112" cy="50405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kern="0" dirty="0">
                <a:solidFill>
                  <a:prstClr val="black"/>
                </a:solidFill>
                <a:latin typeface="Calibri"/>
              </a:rPr>
              <a:t>Label_1</a:t>
            </a:r>
            <a:endParaRPr lang="en-US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ounded Rectangle 93"/>
          <p:cNvSpPr/>
          <p:nvPr/>
        </p:nvSpPr>
        <p:spPr>
          <a:xfrm>
            <a:off x="7148730" y="3687722"/>
            <a:ext cx="1008112" cy="50405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kern="0" dirty="0">
                <a:solidFill>
                  <a:prstClr val="black"/>
                </a:solidFill>
                <a:latin typeface="Calibri"/>
              </a:rPr>
              <a:t>Label_2</a:t>
            </a:r>
            <a:endParaRPr lang="en-US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ounded Rectangle 94"/>
          <p:cNvSpPr/>
          <p:nvPr/>
        </p:nvSpPr>
        <p:spPr>
          <a:xfrm>
            <a:off x="7913295" y="4482891"/>
            <a:ext cx="1008112" cy="50405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kern="0" dirty="0">
                <a:solidFill>
                  <a:prstClr val="black"/>
                </a:solidFill>
                <a:latin typeface="Calibri"/>
              </a:rPr>
              <a:t>Label_4</a:t>
            </a:r>
            <a:endParaRPr lang="en-US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ounded Rectangle 95"/>
          <p:cNvSpPr/>
          <p:nvPr/>
        </p:nvSpPr>
        <p:spPr>
          <a:xfrm>
            <a:off x="7176863" y="5839315"/>
            <a:ext cx="1008112" cy="50405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kern="0" dirty="0">
                <a:solidFill>
                  <a:prstClr val="black"/>
                </a:solidFill>
                <a:latin typeface="Calibri"/>
              </a:rPr>
              <a:t>Label_6</a:t>
            </a:r>
            <a:endParaRPr lang="en-US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ounded Rectangle 96"/>
          <p:cNvSpPr/>
          <p:nvPr/>
        </p:nvSpPr>
        <p:spPr>
          <a:xfrm>
            <a:off x="5734809" y="5839315"/>
            <a:ext cx="1008112" cy="50405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kern="0" dirty="0">
                <a:solidFill>
                  <a:prstClr val="black"/>
                </a:solidFill>
                <a:latin typeface="Calibri"/>
              </a:rPr>
              <a:t>Label_5</a:t>
            </a:r>
            <a:endParaRPr lang="en-US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97"/>
          <p:cNvSpPr/>
          <p:nvPr/>
        </p:nvSpPr>
        <p:spPr>
          <a:xfrm>
            <a:off x="4998377" y="4462264"/>
            <a:ext cx="1008112" cy="50405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de-DE" kern="0" dirty="0">
                <a:solidFill>
                  <a:prstClr val="black"/>
                </a:solidFill>
                <a:latin typeface="Calibri"/>
              </a:rPr>
              <a:t>Label_3</a:t>
            </a:r>
            <a:endParaRPr lang="en-US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6" name="GRAPH-deiversity"/>
          <p:cNvGrpSpPr/>
          <p:nvPr/>
        </p:nvGrpSpPr>
        <p:grpSpPr>
          <a:xfrm>
            <a:off x="1057480" y="2922885"/>
            <a:ext cx="1899256" cy="2907530"/>
            <a:chOff x="1057479" y="3066901"/>
            <a:chExt cx="1899256" cy="2907530"/>
          </a:xfrm>
        </p:grpSpPr>
        <p:cxnSp>
          <p:nvCxnSpPr>
            <p:cNvPr id="27" name="Gerade Verbindung 5"/>
            <p:cNvCxnSpPr>
              <a:stCxn id="31" idx="4"/>
              <a:endCxn id="32" idx="0"/>
            </p:cNvCxnSpPr>
            <p:nvPr/>
          </p:nvCxnSpPr>
          <p:spPr>
            <a:xfrm>
              <a:off x="1985169" y="3524101"/>
              <a:ext cx="0" cy="335327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28" name="Gerade Verbindung 12"/>
            <p:cNvCxnSpPr>
              <a:stCxn id="32" idx="3"/>
              <a:endCxn id="34" idx="7"/>
            </p:cNvCxnSpPr>
            <p:nvPr/>
          </p:nvCxnSpPr>
          <p:spPr>
            <a:xfrm flipH="1">
              <a:off x="1447724" y="4249673"/>
              <a:ext cx="375800" cy="470417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29" name="Gerade Verbindung 13"/>
            <p:cNvCxnSpPr>
              <a:stCxn id="32" idx="5"/>
              <a:endCxn id="33" idx="1"/>
            </p:cNvCxnSpPr>
            <p:nvPr/>
          </p:nvCxnSpPr>
          <p:spPr>
            <a:xfrm>
              <a:off x="2146814" y="4249673"/>
              <a:ext cx="419676" cy="470417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  <a:tailEnd type="triangle" w="med" len="lg"/>
            </a:ln>
            <a:effectLst/>
          </p:spPr>
        </p:cxnSp>
        <p:cxnSp>
          <p:nvCxnSpPr>
            <p:cNvPr id="30" name="Gerade Verbindung 14"/>
            <p:cNvCxnSpPr>
              <a:stCxn id="35" idx="0"/>
              <a:endCxn id="34" idx="4"/>
            </p:cNvCxnSpPr>
            <p:nvPr/>
          </p:nvCxnSpPr>
          <p:spPr>
            <a:xfrm flipV="1">
              <a:off x="1286079" y="5110335"/>
              <a:ext cx="0" cy="406896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  <a:headEnd type="triangle" w="med" len="lg"/>
              <a:tailEnd type="none" w="med" len="lg"/>
            </a:ln>
            <a:effectLst/>
          </p:spPr>
        </p:cxnSp>
        <p:sp>
          <p:nvSpPr>
            <p:cNvPr id="31" name="Ellipse 21"/>
            <p:cNvSpPr/>
            <p:nvPr/>
          </p:nvSpPr>
          <p:spPr>
            <a:xfrm>
              <a:off x="1756569" y="3066901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A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32" name="Ellipse 22"/>
            <p:cNvSpPr/>
            <p:nvPr/>
          </p:nvSpPr>
          <p:spPr>
            <a:xfrm>
              <a:off x="1756569" y="3859428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B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33" name="Ellipse 23"/>
            <p:cNvSpPr/>
            <p:nvPr/>
          </p:nvSpPr>
          <p:spPr>
            <a:xfrm>
              <a:off x="2499535" y="4653135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tIns="91440" bIns="91440"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D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34" name="Ellipse 24"/>
            <p:cNvSpPr/>
            <p:nvPr/>
          </p:nvSpPr>
          <p:spPr>
            <a:xfrm>
              <a:off x="1057479" y="4653135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C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35" name="Ellipse 25"/>
            <p:cNvSpPr/>
            <p:nvPr/>
          </p:nvSpPr>
          <p:spPr>
            <a:xfrm>
              <a:off x="1057479" y="5517231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tIns="91440" bIns="91440" rtlCol="0" anchor="ctr"/>
            <a:lstStyle/>
            <a:p>
              <a:pPr algn="ctr">
                <a:defRPr/>
              </a:pPr>
              <a:r>
                <a:rPr lang="en-US" sz="2800" b="1" kern="0" dirty="0">
                  <a:solidFill>
                    <a:prstClr val="white"/>
                  </a:solidFill>
                </a:rPr>
                <a:t>E</a:t>
              </a:r>
            </a:p>
          </p:txBody>
        </p:sp>
        <p:cxnSp>
          <p:nvCxnSpPr>
            <p:cNvPr id="36" name="Gekrümmte Verbindung 27"/>
            <p:cNvCxnSpPr>
              <a:stCxn id="32" idx="2"/>
              <a:endCxn id="35" idx="2"/>
            </p:cNvCxnSpPr>
            <p:nvPr/>
          </p:nvCxnSpPr>
          <p:spPr>
            <a:xfrm rot="10800000" flipV="1">
              <a:off x="1057479" y="4088027"/>
              <a:ext cx="699090" cy="1657803"/>
            </a:xfrm>
            <a:prstGeom prst="curvedConnector3">
              <a:avLst>
                <a:gd name="adj1" fmla="val 160313"/>
              </a:avLst>
            </a:prstGeom>
            <a:noFill/>
            <a:ln w="2857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  <a:tailEnd type="triangle" w="med" len="lg"/>
            </a:ln>
            <a:effectLst/>
          </p:spPr>
        </p:cxnSp>
        <p:sp>
          <p:nvSpPr>
            <p:cNvPr id="37" name="Ellipse 33"/>
            <p:cNvSpPr/>
            <p:nvPr/>
          </p:nvSpPr>
          <p:spPr>
            <a:xfrm>
              <a:off x="2499534" y="5517231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tIns="91440" bIns="91440"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F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38" name="Gerade Verbindung 34"/>
            <p:cNvCxnSpPr>
              <a:stCxn id="33" idx="4"/>
              <a:endCxn id="37" idx="0"/>
            </p:cNvCxnSpPr>
            <p:nvPr/>
          </p:nvCxnSpPr>
          <p:spPr>
            <a:xfrm flipH="1">
              <a:off x="2728134" y="5110335"/>
              <a:ext cx="1" cy="406896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  <a:tailEnd type="triangle" w="med" len="lg"/>
            </a:ln>
            <a:effectLst/>
          </p:spPr>
        </p:cxnSp>
      </p:grpSp>
      <p:grpSp>
        <p:nvGrpSpPr>
          <p:cNvPr id="39" name="Graph-Memory"/>
          <p:cNvGrpSpPr/>
          <p:nvPr/>
        </p:nvGrpSpPr>
        <p:grpSpPr>
          <a:xfrm>
            <a:off x="847247" y="2602599"/>
            <a:ext cx="2520280" cy="3922746"/>
            <a:chOff x="847247" y="2746614"/>
            <a:chExt cx="2520280" cy="3922746"/>
          </a:xfrm>
        </p:grpSpPr>
        <p:sp>
          <p:nvSpPr>
            <p:cNvPr id="40" name="Code Page 1"/>
            <p:cNvSpPr/>
            <p:nvPr/>
          </p:nvSpPr>
          <p:spPr>
            <a:xfrm>
              <a:off x="847247" y="2746614"/>
              <a:ext cx="2520280" cy="3922746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b"/>
            <a:lstStyle/>
            <a:p>
              <a:pPr algn="ctr"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Memory</a:t>
              </a:r>
              <a:endParaRPr lang="en-US" sz="2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Gerade Verbindung 5"/>
            <p:cNvCxnSpPr>
              <a:stCxn id="42" idx="4"/>
              <a:endCxn id="43" idx="0"/>
            </p:cNvCxnSpPr>
            <p:nvPr/>
          </p:nvCxnSpPr>
          <p:spPr>
            <a:xfrm>
              <a:off x="2092772" y="3238128"/>
              <a:ext cx="0" cy="142019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42" name="Ellipse 21"/>
            <p:cNvSpPr/>
            <p:nvPr/>
          </p:nvSpPr>
          <p:spPr>
            <a:xfrm>
              <a:off x="1864172" y="2780928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A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3" name="Ellipse 22"/>
            <p:cNvSpPr/>
            <p:nvPr/>
          </p:nvSpPr>
          <p:spPr>
            <a:xfrm>
              <a:off x="1864172" y="3380147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B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4" name="Ellipse 21"/>
            <p:cNvSpPr/>
            <p:nvPr/>
          </p:nvSpPr>
          <p:spPr>
            <a:xfrm>
              <a:off x="1864172" y="3979366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C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5" name="Ellipse 21"/>
            <p:cNvSpPr/>
            <p:nvPr/>
          </p:nvSpPr>
          <p:spPr>
            <a:xfrm>
              <a:off x="1864172" y="4578585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E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6" name="Ellipse 21"/>
            <p:cNvSpPr/>
            <p:nvPr/>
          </p:nvSpPr>
          <p:spPr>
            <a:xfrm>
              <a:off x="1864172" y="5177804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D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7" name="Ellipse 21"/>
            <p:cNvSpPr/>
            <p:nvPr/>
          </p:nvSpPr>
          <p:spPr>
            <a:xfrm>
              <a:off x="1864172" y="5777023"/>
              <a:ext cx="457200" cy="4572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19050" cap="flat" cmpd="sng" algn="ctr">
              <a:solidFill>
                <a:srgbClr val="4F81BD">
                  <a:lumMod val="40000"/>
                  <a:lumOff val="6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sz="2800" b="1" kern="0" dirty="0">
                  <a:solidFill>
                    <a:prstClr val="white"/>
                  </a:solidFill>
                </a:rPr>
                <a:t>F</a:t>
              </a:r>
              <a:endParaRPr lang="en-US" sz="2800" b="1" kern="0" dirty="0">
                <a:solidFill>
                  <a:prstClr val="white"/>
                </a:solidFill>
              </a:endParaRPr>
            </a:p>
          </p:txBody>
        </p:sp>
        <p:cxnSp>
          <p:nvCxnSpPr>
            <p:cNvPr id="48" name="Gerade Verbindung 5"/>
            <p:cNvCxnSpPr>
              <a:stCxn id="43" idx="4"/>
              <a:endCxn id="44" idx="0"/>
            </p:cNvCxnSpPr>
            <p:nvPr/>
          </p:nvCxnSpPr>
          <p:spPr>
            <a:xfrm>
              <a:off x="2092772" y="3837347"/>
              <a:ext cx="0" cy="142019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" name="Gerade Verbindung 5"/>
            <p:cNvCxnSpPr>
              <a:stCxn id="44" idx="4"/>
              <a:endCxn id="45" idx="0"/>
            </p:cNvCxnSpPr>
            <p:nvPr/>
          </p:nvCxnSpPr>
          <p:spPr>
            <a:xfrm>
              <a:off x="2092772" y="4436566"/>
              <a:ext cx="0" cy="142019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" name="Gerade Verbindung 5"/>
            <p:cNvCxnSpPr>
              <a:stCxn id="46" idx="4"/>
              <a:endCxn id="47" idx="0"/>
            </p:cNvCxnSpPr>
            <p:nvPr/>
          </p:nvCxnSpPr>
          <p:spPr>
            <a:xfrm>
              <a:off x="2092772" y="5635004"/>
              <a:ext cx="0" cy="142019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" name="Gekrümmte Verbindung 27"/>
            <p:cNvCxnSpPr>
              <a:stCxn id="43" idx="2"/>
              <a:endCxn id="46" idx="2"/>
            </p:cNvCxnSpPr>
            <p:nvPr/>
          </p:nvCxnSpPr>
          <p:spPr>
            <a:xfrm rot="10800000" flipV="1">
              <a:off x="1864172" y="3608746"/>
              <a:ext cx="12700" cy="1797657"/>
            </a:xfrm>
            <a:prstGeom prst="curvedConnector3">
              <a:avLst>
                <a:gd name="adj1" fmla="val 180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2" name="Gekrümmte Verbindung 27"/>
            <p:cNvCxnSpPr>
              <a:stCxn id="43" idx="6"/>
              <a:endCxn id="45" idx="6"/>
            </p:cNvCxnSpPr>
            <p:nvPr/>
          </p:nvCxnSpPr>
          <p:spPr>
            <a:xfrm>
              <a:off x="2321372" y="3608747"/>
              <a:ext cx="12700" cy="1198438"/>
            </a:xfrm>
            <a:prstGeom prst="curvedConnector3">
              <a:avLst>
                <a:gd name="adj1" fmla="val 180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</p:grpSp>
      <p:grpSp>
        <p:nvGrpSpPr>
          <p:cNvPr id="53" name="Div-Graph"/>
          <p:cNvGrpSpPr/>
          <p:nvPr/>
        </p:nvGrpSpPr>
        <p:grpSpPr>
          <a:xfrm>
            <a:off x="847247" y="2581767"/>
            <a:ext cx="2520280" cy="3922746"/>
            <a:chOff x="3292974" y="2674606"/>
            <a:chExt cx="2520280" cy="3922746"/>
          </a:xfrm>
        </p:grpSpPr>
        <p:grpSp>
          <p:nvGrpSpPr>
            <p:cNvPr id="54" name="Graph-Memory"/>
            <p:cNvGrpSpPr/>
            <p:nvPr/>
          </p:nvGrpSpPr>
          <p:grpSpPr>
            <a:xfrm>
              <a:off x="3292974" y="2674606"/>
              <a:ext cx="2520280" cy="3922746"/>
              <a:chOff x="847247" y="2746614"/>
              <a:chExt cx="2520280" cy="3922746"/>
            </a:xfrm>
          </p:grpSpPr>
          <p:sp>
            <p:nvSpPr>
              <p:cNvPr id="58" name="Code Page 1"/>
              <p:cNvSpPr/>
              <p:nvPr/>
            </p:nvSpPr>
            <p:spPr>
              <a:xfrm>
                <a:off x="847247" y="2746614"/>
                <a:ext cx="2520280" cy="3922746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b"/>
              <a:lstStyle/>
              <a:p>
                <a:pPr algn="ctr"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</a:rPr>
                  <a:t>Memory (randomized)</a:t>
                </a:r>
              </a:p>
            </p:txBody>
          </p:sp>
          <p:cxnSp>
            <p:nvCxnSpPr>
              <p:cNvPr id="59" name="Gerade Verbindung 5"/>
              <p:cNvCxnSpPr>
                <a:stCxn id="60" idx="4"/>
                <a:endCxn id="61" idx="0"/>
              </p:cNvCxnSpPr>
              <p:nvPr/>
            </p:nvCxnSpPr>
            <p:spPr>
              <a:xfrm>
                <a:off x="2092772" y="3238128"/>
                <a:ext cx="0" cy="142019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tailEnd type="triangle" w="med" len="sm"/>
              </a:ln>
              <a:effectLst/>
            </p:spPr>
          </p:cxnSp>
          <p:sp>
            <p:nvSpPr>
              <p:cNvPr id="60" name="Ellipse 21"/>
              <p:cNvSpPr/>
              <p:nvPr/>
            </p:nvSpPr>
            <p:spPr>
              <a:xfrm>
                <a:off x="1864172" y="2780928"/>
                <a:ext cx="457200" cy="4572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905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de-DE" sz="2800" b="1" kern="0" dirty="0">
                    <a:solidFill>
                      <a:prstClr val="white"/>
                    </a:solidFill>
                  </a:rPr>
                  <a:t>D</a:t>
                </a:r>
                <a:endParaRPr lang="en-US" sz="28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Ellipse 22"/>
              <p:cNvSpPr/>
              <p:nvPr/>
            </p:nvSpPr>
            <p:spPr>
              <a:xfrm>
                <a:off x="1864172" y="3380147"/>
                <a:ext cx="457200" cy="4572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905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de-DE" sz="2800" b="1" kern="0" dirty="0">
                    <a:solidFill>
                      <a:prstClr val="white"/>
                    </a:solidFill>
                  </a:rPr>
                  <a:t>A</a:t>
                </a:r>
                <a:endParaRPr lang="en-US" sz="28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Ellipse 21"/>
              <p:cNvSpPr/>
              <p:nvPr/>
            </p:nvSpPr>
            <p:spPr>
              <a:xfrm>
                <a:off x="1864172" y="3979366"/>
                <a:ext cx="457200" cy="4572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905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de-DE" sz="2800" b="1" kern="0" dirty="0">
                    <a:solidFill>
                      <a:prstClr val="white"/>
                    </a:solidFill>
                  </a:rPr>
                  <a:t>E</a:t>
                </a:r>
                <a:endParaRPr lang="en-US" sz="28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Ellipse 21"/>
              <p:cNvSpPr/>
              <p:nvPr/>
            </p:nvSpPr>
            <p:spPr>
              <a:xfrm>
                <a:off x="1864172" y="4578585"/>
                <a:ext cx="457200" cy="4572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905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de-DE" sz="2800" b="1" kern="0" dirty="0">
                    <a:solidFill>
                      <a:prstClr val="white"/>
                    </a:solidFill>
                  </a:rPr>
                  <a:t>F</a:t>
                </a:r>
                <a:endParaRPr lang="en-US" sz="28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Ellipse 21"/>
              <p:cNvSpPr/>
              <p:nvPr/>
            </p:nvSpPr>
            <p:spPr>
              <a:xfrm>
                <a:off x="1864172" y="5177804"/>
                <a:ext cx="457200" cy="4572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905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de-DE" sz="2800" b="1" kern="0" dirty="0">
                    <a:solidFill>
                      <a:prstClr val="white"/>
                    </a:solidFill>
                  </a:rPr>
                  <a:t>B</a:t>
                </a:r>
                <a:endParaRPr lang="en-US" sz="28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Ellipse 21"/>
              <p:cNvSpPr/>
              <p:nvPr/>
            </p:nvSpPr>
            <p:spPr>
              <a:xfrm>
                <a:off x="1864172" y="5777023"/>
                <a:ext cx="457200" cy="4572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9050" cap="flat" cmpd="sng" algn="ctr">
                <a:solidFill>
                  <a:srgbClr val="4F81BD">
                    <a:lumMod val="40000"/>
                    <a:lumOff val="6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de-DE" sz="2800" b="1" kern="0" dirty="0">
                    <a:solidFill>
                      <a:prstClr val="white"/>
                    </a:solidFill>
                  </a:rPr>
                  <a:t>C</a:t>
                </a:r>
                <a:endParaRPr lang="en-US" sz="2800" b="1" kern="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" name="Gerade Verbindung 5"/>
              <p:cNvCxnSpPr>
                <a:stCxn id="64" idx="4"/>
                <a:endCxn id="65" idx="0"/>
              </p:cNvCxnSpPr>
              <p:nvPr/>
            </p:nvCxnSpPr>
            <p:spPr>
              <a:xfrm>
                <a:off x="2092772" y="5635004"/>
                <a:ext cx="0" cy="142019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tailEnd type="triangle" w="med" len="sm"/>
              </a:ln>
              <a:effectLst/>
            </p:spPr>
          </p:cxnSp>
          <p:cxnSp>
            <p:nvCxnSpPr>
              <p:cNvPr id="67" name="Gekrümmte Verbindung 27"/>
              <p:cNvCxnSpPr>
                <a:stCxn id="64" idx="2"/>
                <a:endCxn id="60" idx="2"/>
              </p:cNvCxnSpPr>
              <p:nvPr/>
            </p:nvCxnSpPr>
            <p:spPr>
              <a:xfrm rot="10800000">
                <a:off x="1864172" y="3009528"/>
                <a:ext cx="12700" cy="2396876"/>
              </a:xfrm>
              <a:prstGeom prst="curvedConnector3">
                <a:avLst>
                  <a:gd name="adj1" fmla="val 1800000"/>
                </a:avLst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tailEnd type="triangle" w="med" len="sm"/>
              </a:ln>
              <a:effectLst/>
            </p:spPr>
          </p:cxnSp>
          <p:cxnSp>
            <p:nvCxnSpPr>
              <p:cNvPr id="68" name="Gekrümmte Verbindung 27"/>
              <p:cNvCxnSpPr>
                <a:stCxn id="60" idx="6"/>
                <a:endCxn id="63" idx="6"/>
              </p:cNvCxnSpPr>
              <p:nvPr/>
            </p:nvCxnSpPr>
            <p:spPr>
              <a:xfrm>
                <a:off x="2321372" y="3009528"/>
                <a:ext cx="12700" cy="1797657"/>
              </a:xfrm>
              <a:prstGeom prst="curvedConnector3">
                <a:avLst>
                  <a:gd name="adj1" fmla="val 1800000"/>
                </a:avLst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tailEnd type="triangle" w="med" len="sm"/>
              </a:ln>
              <a:effectLst/>
            </p:spPr>
          </p:cxnSp>
        </p:grpSp>
        <p:cxnSp>
          <p:nvCxnSpPr>
            <p:cNvPr id="55" name="Gekrümmte Verbindung 27"/>
            <p:cNvCxnSpPr>
              <a:stCxn id="61" idx="6"/>
              <a:endCxn id="64" idx="6"/>
            </p:cNvCxnSpPr>
            <p:nvPr/>
          </p:nvCxnSpPr>
          <p:spPr>
            <a:xfrm>
              <a:off x="4767099" y="3536739"/>
              <a:ext cx="12700" cy="1797657"/>
            </a:xfrm>
            <a:prstGeom prst="curvedConnector3">
              <a:avLst>
                <a:gd name="adj1" fmla="val 432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6" name="Gekrümmte Verbindung 27"/>
            <p:cNvCxnSpPr>
              <a:stCxn id="65" idx="2"/>
              <a:endCxn id="62" idx="2"/>
            </p:cNvCxnSpPr>
            <p:nvPr/>
          </p:nvCxnSpPr>
          <p:spPr>
            <a:xfrm rot="10800000">
              <a:off x="4309899" y="4135959"/>
              <a:ext cx="12700" cy="1797657"/>
            </a:xfrm>
            <a:prstGeom prst="curvedConnector3">
              <a:avLst>
                <a:gd name="adj1" fmla="val 330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7" name="Gekrümmte Verbindung 27"/>
            <p:cNvCxnSpPr>
              <a:stCxn id="64" idx="2"/>
              <a:endCxn id="62" idx="3"/>
            </p:cNvCxnSpPr>
            <p:nvPr/>
          </p:nvCxnSpPr>
          <p:spPr>
            <a:xfrm rot="10800000" flipH="1">
              <a:off x="4309898" y="4297604"/>
              <a:ext cx="66955" cy="1036793"/>
            </a:xfrm>
            <a:prstGeom prst="curvedConnector4">
              <a:avLst>
                <a:gd name="adj1" fmla="val -455231"/>
                <a:gd name="adj2" fmla="val 57795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triangle" w="med" len="sm"/>
            </a:ln>
            <a:effectLst/>
          </p:spPr>
        </p:cxnSp>
      </p:grpSp>
      <p:sp>
        <p:nvSpPr>
          <p:cNvPr id="69" name="Oval 141"/>
          <p:cNvSpPr/>
          <p:nvPr/>
        </p:nvSpPr>
        <p:spPr>
          <a:xfrm>
            <a:off x="6617914" y="2826832"/>
            <a:ext cx="640080" cy="640080"/>
          </a:xfrm>
          <a:prstGeom prst="ellipse">
            <a:avLst/>
          </a:prstGeom>
          <a:noFill/>
          <a:ln w="57150" cap="flat" cmpd="sng" algn="ctr">
            <a:solidFill>
              <a:srgbClr val="4B9F2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142"/>
          <p:cNvSpPr/>
          <p:nvPr/>
        </p:nvSpPr>
        <p:spPr>
          <a:xfrm>
            <a:off x="5918824" y="4417680"/>
            <a:ext cx="640080" cy="640080"/>
          </a:xfrm>
          <a:prstGeom prst="ellipse">
            <a:avLst/>
          </a:prstGeom>
          <a:noFill/>
          <a:ln w="57150" cap="flat" cmpd="sng" algn="ctr">
            <a:solidFill>
              <a:srgbClr val="4B9F2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Oval 143"/>
          <p:cNvSpPr/>
          <p:nvPr/>
        </p:nvSpPr>
        <p:spPr>
          <a:xfrm>
            <a:off x="7360879" y="4421557"/>
            <a:ext cx="640080" cy="640080"/>
          </a:xfrm>
          <a:prstGeom prst="ellipse">
            <a:avLst/>
          </a:prstGeom>
          <a:noFill/>
          <a:ln w="57150" cap="flat" cmpd="sng" algn="ctr">
            <a:solidFill>
              <a:srgbClr val="4B9F2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Oval 144"/>
          <p:cNvSpPr/>
          <p:nvPr/>
        </p:nvSpPr>
        <p:spPr>
          <a:xfrm>
            <a:off x="6622405" y="3626384"/>
            <a:ext cx="640080" cy="640080"/>
          </a:xfrm>
          <a:prstGeom prst="ellipse">
            <a:avLst/>
          </a:prstGeom>
          <a:noFill/>
          <a:ln w="57150" cap="flat" cmpd="sng" algn="ctr">
            <a:solidFill>
              <a:srgbClr val="4B9F2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145"/>
          <p:cNvSpPr/>
          <p:nvPr/>
        </p:nvSpPr>
        <p:spPr>
          <a:xfrm>
            <a:off x="7365702" y="5273924"/>
            <a:ext cx="640080" cy="640080"/>
          </a:xfrm>
          <a:prstGeom prst="ellipse">
            <a:avLst/>
          </a:prstGeom>
          <a:noFill/>
          <a:ln w="57150" cap="flat" cmpd="sng" algn="ctr">
            <a:solidFill>
              <a:srgbClr val="4B9F2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146"/>
          <p:cNvSpPr/>
          <p:nvPr/>
        </p:nvSpPr>
        <p:spPr>
          <a:xfrm>
            <a:off x="5918824" y="5262388"/>
            <a:ext cx="640080" cy="640080"/>
          </a:xfrm>
          <a:prstGeom prst="ellipse">
            <a:avLst/>
          </a:prstGeom>
          <a:noFill/>
          <a:ln w="57150" cap="flat" cmpd="sng" algn="ctr">
            <a:solidFill>
              <a:srgbClr val="4B9F29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5" name="Group 147"/>
          <p:cNvGrpSpPr/>
          <p:nvPr/>
        </p:nvGrpSpPr>
        <p:grpSpPr>
          <a:xfrm>
            <a:off x="4511031" y="2826833"/>
            <a:ext cx="1946864" cy="1590850"/>
            <a:chOff x="4511030" y="2970847"/>
            <a:chExt cx="1946864" cy="1590849"/>
          </a:xfrm>
        </p:grpSpPr>
        <p:sp>
          <p:nvSpPr>
            <p:cNvPr id="76" name="Rectangle 148"/>
            <p:cNvSpPr/>
            <p:nvPr/>
          </p:nvSpPr>
          <p:spPr>
            <a:xfrm>
              <a:off x="4511030" y="2970847"/>
              <a:ext cx="1946864" cy="710859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de-DE" kern="0" dirty="0">
                  <a:solidFill>
                    <a:prstClr val="black"/>
                  </a:solidFill>
                  <a:latin typeface="Calibri"/>
                </a:rPr>
                <a:t>Exit(B) == Label_5</a:t>
              </a: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7" name="Elbow Connector 149"/>
            <p:cNvCxnSpPr>
              <a:stCxn id="76" idx="2"/>
              <a:endCxn id="70" idx="0"/>
            </p:cNvCxnSpPr>
            <p:nvPr/>
          </p:nvCxnSpPr>
          <p:spPr>
            <a:xfrm rot="16200000" flipH="1">
              <a:off x="5421668" y="3744500"/>
              <a:ext cx="879990" cy="754402"/>
            </a:xfrm>
            <a:prstGeom prst="bentConnector3">
              <a:avLst>
                <a:gd name="adj1" fmla="val 26909"/>
              </a:avLst>
            </a:prstGeom>
            <a:noFill/>
            <a:ln w="57150" cap="flat" cmpd="sng" algn="ctr">
              <a:solidFill>
                <a:srgbClr val="4B9F29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4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9830" y="1975853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6869" y="1698855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2002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9830" y="2407901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6869" y="2130903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2005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9830" y="2842346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869" y="2565348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2006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9830" y="3276791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6869" y="2999793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2010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6867" y="3711236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6869" y="3434238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2011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6867" y="4145679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6869" y="3868680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2012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869" y="4303123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2013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6867" y="4580122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705215" y="1578015"/>
            <a:ext cx="2141665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Program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Shepherding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 err="1">
                <a:solidFill>
                  <a:schemeClr val="tx1"/>
                </a:solidFill>
              </a:rPr>
              <a:t>Kiriansky</a:t>
            </a:r>
            <a:r>
              <a:rPr lang="de-DE" sz="1200" i="1" dirty="0">
                <a:solidFill>
                  <a:schemeClr val="tx1"/>
                </a:solidFill>
              </a:rPr>
              <a:t> et al. (USENIX Sec.)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82228" y="2009615"/>
            <a:ext cx="2387639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Control-Flow </a:t>
            </a:r>
            <a:r>
              <a:rPr lang="de-DE" sz="1500" b="1" dirty="0" err="1">
                <a:solidFill>
                  <a:schemeClr val="tx1"/>
                </a:solidFill>
              </a:rPr>
              <a:t>Integrity</a:t>
            </a:r>
            <a:r>
              <a:rPr lang="de-DE" sz="1500" b="1" dirty="0">
                <a:solidFill>
                  <a:schemeClr val="tx1"/>
                </a:solidFill>
              </a:rPr>
              <a:t> (CFI) </a:t>
            </a:r>
          </a:p>
          <a:p>
            <a:pPr algn="ctr">
              <a:lnSpc>
                <a:spcPts val="1125"/>
              </a:lnSpc>
            </a:pPr>
            <a:r>
              <a:rPr lang="de-DE" sz="1200" i="1" dirty="0">
                <a:solidFill>
                  <a:schemeClr val="tx1"/>
                </a:solidFill>
              </a:rPr>
              <a:t>Abadi et al. (CCS 2005)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45692" y="3751112"/>
            <a:ext cx="1568064" cy="3601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Branch</a:t>
            </a:r>
            <a:r>
              <a:rPr lang="de-DE" sz="1500" b="1" dirty="0">
                <a:solidFill>
                  <a:schemeClr val="tx1"/>
                </a:solidFill>
              </a:rPr>
              <a:t> Regulation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 err="1">
                <a:solidFill>
                  <a:schemeClr val="tx1"/>
                </a:solidFill>
              </a:rPr>
              <a:t>Kayaalp</a:t>
            </a:r>
            <a:r>
              <a:rPr lang="de-DE" sz="1200" i="1" dirty="0">
                <a:solidFill>
                  <a:schemeClr val="tx1"/>
                </a:solidFill>
              </a:rPr>
              <a:t> et al (ISCA)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02245" y="3759490"/>
            <a:ext cx="1404156" cy="3601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Mobile CFI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Davi et al. (NDSS)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9208" y="4630265"/>
            <a:ext cx="1404156" cy="3601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ROPecker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Cheng et al. (NDSS)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22198" y="4630266"/>
            <a:ext cx="1103272" cy="36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Modular CFI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en-US" sz="1200" i="1" dirty="0">
                <a:solidFill>
                  <a:schemeClr val="tx1"/>
                </a:solidFill>
              </a:rPr>
              <a:t>Niu</a:t>
            </a:r>
            <a:r>
              <a:rPr lang="de-DE" sz="1200" i="1" dirty="0">
                <a:solidFill>
                  <a:schemeClr val="tx1"/>
                </a:solidFill>
              </a:rPr>
              <a:t> et al. (PLDI)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507866" y="4630266"/>
            <a:ext cx="1149350" cy="36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RockJIT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Niu et al. (CCS)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35645" y="4630266"/>
            <a:ext cx="1404156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SAFEDISPATCH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Jang et al. (NDSS)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739613" y="4630266"/>
            <a:ext cx="1103272" cy="3601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Hardware CFI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Davi et al. (DAC)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95761" y="4630266"/>
            <a:ext cx="1557488" cy="360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Forward-Edge CFI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 err="1">
                <a:solidFill>
                  <a:schemeClr val="tx1"/>
                </a:solidFill>
              </a:rPr>
              <a:t>Tice</a:t>
            </a:r>
            <a:r>
              <a:rPr lang="de-DE" sz="1200" i="1" dirty="0">
                <a:solidFill>
                  <a:schemeClr val="tx1"/>
                </a:solidFill>
              </a:rPr>
              <a:t> et al. (USENIX Sec.)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7826" y="1538793"/>
            <a:ext cx="1412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/>
              <a:t>SELECTED</a:t>
            </a:r>
            <a:endParaRPr lang="en-US" sz="2400" b="1" i="1" dirty="0"/>
          </a:p>
        </p:txBody>
      </p:sp>
      <p:sp>
        <p:nvSpPr>
          <p:cNvPr id="32" name="Rounded Rectangle 31"/>
          <p:cNvSpPr/>
          <p:nvPr/>
        </p:nvSpPr>
        <p:spPr>
          <a:xfrm>
            <a:off x="2787982" y="2439019"/>
            <a:ext cx="1473395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XFI</a:t>
            </a:r>
            <a:r>
              <a:rPr lang="de-DE" sz="1053" b="1" dirty="0">
                <a:solidFill>
                  <a:schemeClr val="tx1"/>
                </a:solidFill>
              </a:rPr>
              <a:t/>
            </a:r>
            <a:br>
              <a:rPr lang="de-DE" sz="1053" b="1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Abadi et al. (OSDI)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27731" y="2439019"/>
            <a:ext cx="2436381" cy="3601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Architectural</a:t>
            </a:r>
            <a:r>
              <a:rPr lang="de-DE" sz="1500" b="1" dirty="0">
                <a:solidFill>
                  <a:schemeClr val="tx1"/>
                </a:solidFill>
              </a:rPr>
              <a:t> Support </a:t>
            </a:r>
            <a:r>
              <a:rPr lang="de-DE" sz="1500" b="1" dirty="0" err="1">
                <a:solidFill>
                  <a:schemeClr val="tx1"/>
                </a:solidFill>
              </a:rPr>
              <a:t>for</a:t>
            </a:r>
            <a:r>
              <a:rPr lang="de-DE" sz="1500" b="1" dirty="0">
                <a:solidFill>
                  <a:schemeClr val="tx1"/>
                </a:solidFill>
              </a:rPr>
              <a:t> CFI</a:t>
            </a:r>
            <a:br>
              <a:rPr lang="de-DE" sz="1500" b="1" dirty="0">
                <a:solidFill>
                  <a:schemeClr val="tx1"/>
                </a:solidFill>
              </a:rPr>
            </a:br>
            <a:r>
              <a:rPr lang="de-DE" sz="1200" i="1" dirty="0" err="1">
                <a:solidFill>
                  <a:schemeClr val="tx1"/>
                </a:solidFill>
              </a:rPr>
              <a:t>Budiu</a:t>
            </a:r>
            <a:r>
              <a:rPr lang="de-DE" sz="1200" i="1" dirty="0">
                <a:solidFill>
                  <a:schemeClr val="tx1"/>
                </a:solidFill>
              </a:rPr>
              <a:t> et al. (ASID)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87615" y="4182832"/>
            <a:ext cx="1998222" cy="3601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Control-Flow </a:t>
            </a:r>
            <a:r>
              <a:rPr lang="de-DE" sz="1500" b="1" dirty="0" err="1">
                <a:solidFill>
                  <a:schemeClr val="tx1"/>
                </a:solidFill>
              </a:rPr>
              <a:t>Restrictor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Pewny et al (ACSAC)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81513" y="4182834"/>
            <a:ext cx="1792547" cy="36013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kBouncer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Pappas et al. (USENIX Sec.)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69736" y="4182834"/>
            <a:ext cx="1777418" cy="3601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bin-CFI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Zhang et al. (USENIX Sec.)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42827" y="4182834"/>
            <a:ext cx="1621652" cy="3601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CCFIR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Zhang et al. (IEEE S&amp;P)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1264921" y="519902"/>
            <a:ext cx="6588732" cy="591911"/>
          </a:xfrm>
        </p:spPr>
        <p:txBody>
          <a:bodyPr/>
          <a:lstStyle/>
          <a:p>
            <a:r>
              <a:rPr lang="en-US" dirty="0" smtClean="0"/>
              <a:t>CFI Defense Literature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030304" y="3312770"/>
            <a:ext cx="2142449" cy="36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CFI </a:t>
            </a:r>
            <a:r>
              <a:rPr lang="de-DE" sz="1500" b="1" dirty="0" err="1">
                <a:solidFill>
                  <a:schemeClr val="tx1"/>
                </a:solidFill>
              </a:rPr>
              <a:t>and</a:t>
            </a:r>
            <a:r>
              <a:rPr lang="de-DE" sz="1500" b="1" dirty="0">
                <a:solidFill>
                  <a:schemeClr val="tx1"/>
                </a:solidFill>
              </a:rPr>
              <a:t> Data </a:t>
            </a:r>
            <a:r>
              <a:rPr lang="de-DE" sz="1500" b="1" dirty="0" err="1">
                <a:solidFill>
                  <a:schemeClr val="tx1"/>
                </a:solidFill>
              </a:rPr>
              <a:t>Sandboxing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Zeng et al (CCS)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239104" y="3312770"/>
            <a:ext cx="1782198" cy="36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Control-Flow </a:t>
            </a:r>
            <a:r>
              <a:rPr lang="de-DE" sz="1500" b="1" dirty="0" err="1">
                <a:solidFill>
                  <a:schemeClr val="tx1"/>
                </a:solidFill>
              </a:rPr>
              <a:t>Locking</a:t>
            </a:r>
            <a:r>
              <a:rPr lang="de-DE" sz="1500" b="1" dirty="0">
                <a:solidFill>
                  <a:schemeClr val="tx1"/>
                </a:solidFill>
              </a:rPr>
              <a:t/>
            </a:r>
            <a:br>
              <a:rPr lang="de-DE" sz="1500" b="1" dirty="0">
                <a:solidFill>
                  <a:schemeClr val="tx1"/>
                </a:solidFill>
              </a:rPr>
            </a:br>
            <a:r>
              <a:rPr lang="de-DE" sz="1200" i="1" dirty="0" err="1">
                <a:solidFill>
                  <a:schemeClr val="tx1"/>
                </a:solidFill>
              </a:rPr>
              <a:t>Bletch</a:t>
            </a:r>
            <a:r>
              <a:rPr lang="de-DE" sz="1200" i="1" dirty="0">
                <a:solidFill>
                  <a:schemeClr val="tx1"/>
                </a:solidFill>
              </a:rPr>
              <a:t> et al. (ACSAC)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87659" y="3311228"/>
            <a:ext cx="1434130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ROPdefender</a:t>
            </a:r>
            <a:r>
              <a:rPr lang="de-DE" sz="1053" b="1" dirty="0">
                <a:solidFill>
                  <a:schemeClr val="tx1"/>
                </a:solidFill>
              </a:rPr>
              <a:t/>
            </a:r>
            <a:br>
              <a:rPr lang="de-DE" sz="1053" b="1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Davi et al. (</a:t>
            </a:r>
            <a:r>
              <a:rPr lang="de-DE" sz="1200" i="1" dirty="0" err="1">
                <a:solidFill>
                  <a:schemeClr val="tx1"/>
                </a:solidFill>
              </a:rPr>
              <a:t>AsiaCCS</a:t>
            </a:r>
            <a:r>
              <a:rPr lang="de-DE" sz="1200" i="1" dirty="0">
                <a:solidFill>
                  <a:schemeClr val="tx1"/>
                </a:solidFill>
              </a:rPr>
              <a:t>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869" y="4735176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2014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81511" y="5012174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56869" y="5167224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2015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81511" y="5444222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716357" y="5479064"/>
            <a:ext cx="1585903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Protecting</a:t>
            </a:r>
            <a:r>
              <a:rPr lang="de-DE" sz="1500" b="1" dirty="0">
                <a:solidFill>
                  <a:schemeClr val="tx1"/>
                </a:solidFill>
              </a:rPr>
              <a:t> </a:t>
            </a:r>
            <a:r>
              <a:rPr lang="de-DE" sz="1500" b="1" dirty="0" err="1">
                <a:solidFill>
                  <a:schemeClr val="tx1"/>
                </a:solidFill>
              </a:rPr>
              <a:t>Vtables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 err="1">
                <a:solidFill>
                  <a:schemeClr val="tx1"/>
                </a:solidFill>
              </a:rPr>
              <a:t>Bounov</a:t>
            </a:r>
            <a:r>
              <a:rPr lang="de-DE" sz="1200" i="1" dirty="0">
                <a:solidFill>
                  <a:schemeClr val="tx1"/>
                </a:solidFill>
              </a:rPr>
              <a:t> et al. (NDSS)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427410" y="5479064"/>
            <a:ext cx="1354561" cy="3601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HAFIX++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Sullivan et al. (DAC)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033718" y="5479064"/>
            <a:ext cx="1557488" cy="36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a-DK" sz="1500" b="1" dirty="0">
                <a:solidFill>
                  <a:schemeClr val="tx1"/>
                </a:solidFill>
              </a:rPr>
              <a:t>Vtrust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Zhang et al. (NDSS)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6869" y="5588329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>
                <a:solidFill>
                  <a:prstClr val="white"/>
                </a:solidFill>
              </a:rPr>
              <a:t>2016</a:t>
            </a:r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181511" y="5865328"/>
            <a:ext cx="857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823308" y="2878328"/>
            <a:ext cx="1590857" cy="36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HyperSafe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Wang et al. (IEEE S&amp;P)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137928" y="2872831"/>
            <a:ext cx="1473395" cy="3601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EMET</a:t>
            </a:r>
            <a:r>
              <a:rPr lang="de-DE" sz="1053" b="1" dirty="0">
                <a:solidFill>
                  <a:schemeClr val="tx1"/>
                </a:solidFill>
              </a:rPr>
              <a:t/>
            </a:r>
            <a:br>
              <a:rPr lang="de-DE" sz="1053" b="1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Microsoft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130498" y="5049360"/>
            <a:ext cx="1103272" cy="3601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 err="1">
                <a:solidFill>
                  <a:schemeClr val="tx1"/>
                </a:solidFill>
              </a:rPr>
              <a:t>PathArmor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en-US" sz="1200" i="1" dirty="0">
                <a:solidFill>
                  <a:schemeClr val="tx1"/>
                </a:solidFill>
              </a:rPr>
              <a:t>Veen</a:t>
            </a:r>
            <a:r>
              <a:rPr lang="de-DE" sz="1200" i="1" dirty="0">
                <a:solidFill>
                  <a:schemeClr val="tx1"/>
                </a:solidFill>
              </a:rPr>
              <a:t> et al. (CCS)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492602" y="5049360"/>
            <a:ext cx="1553485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CCFI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en-US" sz="1200" i="1" dirty="0" err="1"/>
              <a:t>Mashtizadeh</a:t>
            </a:r>
            <a:r>
              <a:rPr lang="en-US" sz="1200" i="1" dirty="0"/>
              <a:t> </a:t>
            </a:r>
            <a:r>
              <a:rPr lang="de-DE" sz="1200" i="1" dirty="0">
                <a:solidFill>
                  <a:schemeClr val="tx1"/>
                </a:solidFill>
              </a:rPr>
              <a:t>et al. (CCS)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18180" y="5049360"/>
            <a:ext cx="1103272" cy="3601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HAFIX</a:t>
            </a:r>
            <a:r>
              <a:rPr lang="de-DE" sz="1053" dirty="0">
                <a:solidFill>
                  <a:schemeClr val="tx1"/>
                </a:solidFill>
              </a:rPr>
              <a:t/>
            </a:r>
            <a:br>
              <a:rPr lang="de-DE" sz="1053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Arias et al. (DAC)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850703" y="5049360"/>
            <a:ext cx="1557488" cy="36013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Per-input CFI</a:t>
            </a:r>
            <a:r>
              <a:rPr lang="de-DE" sz="1500" dirty="0">
                <a:solidFill>
                  <a:schemeClr val="tx1"/>
                </a:solidFill>
              </a:rPr>
              <a:t/>
            </a:r>
            <a:br>
              <a:rPr lang="de-DE" sz="1500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Niu et al. (CCS)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130643" y="5049360"/>
            <a:ext cx="1635649" cy="3601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Control-Flow </a:t>
            </a:r>
            <a:r>
              <a:rPr lang="de-DE" sz="1500" b="1" dirty="0" err="1">
                <a:solidFill>
                  <a:schemeClr val="tx1"/>
                </a:solidFill>
              </a:rPr>
              <a:t>Guard</a:t>
            </a:r>
            <a:r>
              <a:rPr lang="de-DE" sz="1500" b="1" dirty="0">
                <a:solidFill>
                  <a:schemeClr val="tx1"/>
                </a:solidFill>
              </a:rPr>
              <a:t/>
            </a:r>
            <a:br>
              <a:rPr lang="de-DE" sz="1500" b="1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Microsoft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931567" y="5479064"/>
            <a:ext cx="890633" cy="3601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ts val="1125"/>
              </a:lnSpc>
            </a:pPr>
            <a:r>
              <a:rPr lang="de-DE" sz="1500" b="1" dirty="0">
                <a:solidFill>
                  <a:schemeClr val="tx1"/>
                </a:solidFill>
              </a:rPr>
              <a:t>CET</a:t>
            </a:r>
            <a:r>
              <a:rPr lang="de-DE" sz="1053" b="1" dirty="0">
                <a:solidFill>
                  <a:schemeClr val="tx1"/>
                </a:solidFill>
              </a:rPr>
              <a:t/>
            </a:r>
            <a:br>
              <a:rPr lang="de-DE" sz="1053" b="1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Intel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66" name="Straight Connector 6"/>
          <p:cNvCxnSpPr/>
          <p:nvPr/>
        </p:nvCxnSpPr>
        <p:spPr>
          <a:xfrm>
            <a:off x="184671" y="1975853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9"/>
          <p:cNvCxnSpPr/>
          <p:nvPr/>
        </p:nvCxnSpPr>
        <p:spPr>
          <a:xfrm>
            <a:off x="184671" y="2407901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11"/>
          <p:cNvCxnSpPr/>
          <p:nvPr/>
        </p:nvCxnSpPr>
        <p:spPr>
          <a:xfrm>
            <a:off x="184671" y="2842346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13"/>
          <p:cNvCxnSpPr/>
          <p:nvPr/>
        </p:nvCxnSpPr>
        <p:spPr>
          <a:xfrm>
            <a:off x="184671" y="3276791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15"/>
          <p:cNvCxnSpPr/>
          <p:nvPr/>
        </p:nvCxnSpPr>
        <p:spPr>
          <a:xfrm>
            <a:off x="181708" y="3711236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17"/>
          <p:cNvCxnSpPr/>
          <p:nvPr/>
        </p:nvCxnSpPr>
        <p:spPr>
          <a:xfrm>
            <a:off x="181708" y="4145679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21"/>
          <p:cNvCxnSpPr/>
          <p:nvPr/>
        </p:nvCxnSpPr>
        <p:spPr>
          <a:xfrm>
            <a:off x="181708" y="4580122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43"/>
          <p:cNvCxnSpPr/>
          <p:nvPr/>
        </p:nvCxnSpPr>
        <p:spPr>
          <a:xfrm>
            <a:off x="206352" y="5012174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70"/>
          <p:cNvCxnSpPr/>
          <p:nvPr/>
        </p:nvCxnSpPr>
        <p:spPr>
          <a:xfrm>
            <a:off x="206352" y="5444222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78"/>
          <p:cNvCxnSpPr/>
          <p:nvPr/>
        </p:nvCxnSpPr>
        <p:spPr>
          <a:xfrm>
            <a:off x="206352" y="5865328"/>
            <a:ext cx="85725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5_Lariss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1805</Words>
  <Application>Microsoft Office PowerPoint</Application>
  <PresentationFormat>Bildschirmpräsentation (4:3)</PresentationFormat>
  <Paragraphs>567</Paragraphs>
  <Slides>41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Helvetica</vt:lpstr>
      <vt:lpstr>Symbol</vt:lpstr>
      <vt:lpstr>Wingdings 2</vt:lpstr>
      <vt:lpstr>Office Theme</vt:lpstr>
      <vt:lpstr>5_Larissa</vt:lpstr>
      <vt:lpstr>CROSSING Conference 2017: From Tweets to Quantum May 16, 2017  Dangerous Bit Flips in Memory: Rowhammer Attacks and Defenses </vt:lpstr>
      <vt:lpstr>Memory Corruption Attacks</vt:lpstr>
      <vt:lpstr>Traditional Software-Based  Exploitation Techniques</vt:lpstr>
      <vt:lpstr>Classification</vt:lpstr>
      <vt:lpstr>Big Picture</vt:lpstr>
      <vt:lpstr>Return-Oriented Programming (ROP) [Shacham, CCS 2007]</vt:lpstr>
      <vt:lpstr>The Case of Return-Oriented Programming</vt:lpstr>
      <vt:lpstr>Main Defense Techniques</vt:lpstr>
      <vt:lpstr>CFI Defense Literature</vt:lpstr>
      <vt:lpstr>Moving to Hardware-Based  Memory Corruption</vt:lpstr>
      <vt:lpstr>Prominent Example: The Rowhammer Bug</vt:lpstr>
      <vt:lpstr>Dynamic Random Access Memory (DRAM)</vt:lpstr>
      <vt:lpstr>DRAM Organization Inside a Bank </vt:lpstr>
      <vt:lpstr>DRAM: Read Access</vt:lpstr>
      <vt:lpstr>How Reliable is this Mechanism?</vt:lpstr>
      <vt:lpstr>Single-Sided Rowhammer</vt:lpstr>
      <vt:lpstr>Many Bit Flips Observed</vt:lpstr>
      <vt:lpstr>Can we generate  even more bit flips?</vt:lpstr>
      <vt:lpstr>Double-Sided Rowhammer</vt:lpstr>
      <vt:lpstr>How Dangerous are  these Bit Flips?</vt:lpstr>
      <vt:lpstr>PowerPoint-Präsentation</vt:lpstr>
      <vt:lpstr>Rowhammer Native Client (NaCl) Exploit [Seaborn and Dullien, Black Hat US 2015]</vt:lpstr>
      <vt:lpstr>Rowhammer Kernel Exploit [Seaborn and Dullien, Black Hat US 2015]</vt:lpstr>
      <vt:lpstr>Privilege Escalation with Rowhammer</vt:lpstr>
      <vt:lpstr>Rowhammer Attacks in Cloud Settings</vt:lpstr>
      <vt:lpstr>First Defense Approaches</vt:lpstr>
      <vt:lpstr>Prohibit the CLFLUSH Instruction</vt:lpstr>
      <vt:lpstr>Adjusting Refresh Interval</vt:lpstr>
      <vt:lpstr>Other Mitigation Strategies</vt:lpstr>
      <vt:lpstr>Rowhammer Attacks on ARM [van der Veen et al., CCS 2016]</vt:lpstr>
      <vt:lpstr>Recent Direction:  Software Defenses against Rowhammer</vt:lpstr>
      <vt:lpstr>ANVIL [Aweke et al., ASPLOS16]</vt:lpstr>
      <vt:lpstr>First Tests: Blacklisting Vulnerable Rows</vt:lpstr>
      <vt:lpstr>Challenges of Blacklisting</vt:lpstr>
      <vt:lpstr>CAn’t Touch This: Software-only Mitigation against Rowhammer Attacks targeting Kernel Memory  Ferdinand Brasser, Lucas Davi, David Gens, Christopher Liebchen, Ahmad-Reza Sadeghi  USENIX Security 2017 (to appear)</vt:lpstr>
      <vt:lpstr>Overview on CATT</vt:lpstr>
      <vt:lpstr>Implementation Details</vt:lpstr>
      <vt:lpstr>Implementation and Evaluation</vt:lpstr>
      <vt:lpstr>Conclusion</vt:lpstr>
      <vt:lpstr>Attack Goals</vt:lpstr>
      <vt:lpstr>Motivation: Exploitation of Hardware Bugs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Software Systems</dc:title>
  <dc:creator>Lucas Davi</dc:creator>
  <cp:lastModifiedBy>Lucas Davi</cp:lastModifiedBy>
  <cp:revision>306</cp:revision>
  <dcterms:created xsi:type="dcterms:W3CDTF">2017-03-22T14:58:26Z</dcterms:created>
  <dcterms:modified xsi:type="dcterms:W3CDTF">2017-05-16T13:25:41Z</dcterms:modified>
</cp:coreProperties>
</file>