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63" r:id="rId2"/>
    <p:sldId id="335" r:id="rId3"/>
    <p:sldId id="292" r:id="rId4"/>
    <p:sldId id="317" r:id="rId5"/>
    <p:sldId id="291" r:id="rId6"/>
    <p:sldId id="318" r:id="rId7"/>
    <p:sldId id="337" r:id="rId8"/>
    <p:sldId id="296" r:id="rId9"/>
    <p:sldId id="319" r:id="rId10"/>
    <p:sldId id="325" r:id="rId11"/>
    <p:sldId id="336" r:id="rId12"/>
    <p:sldId id="328" r:id="rId13"/>
    <p:sldId id="332" r:id="rId14"/>
    <p:sldId id="333" r:id="rId15"/>
    <p:sldId id="329" r:id="rId16"/>
    <p:sldId id="324" r:id="rId17"/>
    <p:sldId id="340" r:id="rId18"/>
    <p:sldId id="330" r:id="rId19"/>
    <p:sldId id="331" r:id="rId20"/>
    <p:sldId id="338" r:id="rId21"/>
    <p:sldId id="334" r:id="rId22"/>
    <p:sldId id="327" r:id="rId23"/>
    <p:sldId id="323" r:id="rId24"/>
    <p:sldId id="320" r:id="rId25"/>
    <p:sldId id="315" r:id="rId26"/>
    <p:sldId id="314" r:id="rId27"/>
    <p:sldId id="312" r:id="rId28"/>
    <p:sldId id="322" r:id="rId29"/>
    <p:sldId id="326" r:id="rId30"/>
    <p:sldId id="310" r:id="rId31"/>
    <p:sldId id="286" r:id="rId32"/>
    <p:sldId id="305" r:id="rId3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57AC4508-CA72-4341-83E7-6AB9A3BC6DE1}">
          <p14:sldIdLst>
            <p14:sldId id="263"/>
            <p14:sldId id="335"/>
            <p14:sldId id="292"/>
            <p14:sldId id="317"/>
            <p14:sldId id="291"/>
            <p14:sldId id="318"/>
            <p14:sldId id="337"/>
            <p14:sldId id="296"/>
            <p14:sldId id="319"/>
            <p14:sldId id="325"/>
            <p14:sldId id="336"/>
            <p14:sldId id="328"/>
            <p14:sldId id="332"/>
            <p14:sldId id="333"/>
            <p14:sldId id="329"/>
            <p14:sldId id="324"/>
            <p14:sldId id="340"/>
            <p14:sldId id="330"/>
            <p14:sldId id="331"/>
            <p14:sldId id="338"/>
            <p14:sldId id="334"/>
            <p14:sldId id="327"/>
            <p14:sldId id="323"/>
            <p14:sldId id="320"/>
            <p14:sldId id="315"/>
            <p14:sldId id="314"/>
            <p14:sldId id="312"/>
            <p14:sldId id="322"/>
            <p14:sldId id="326"/>
            <p14:sldId id="310"/>
            <p14:sldId id="286"/>
            <p14:sldId id="3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87" autoAdjust="0"/>
    <p:restoredTop sz="94660"/>
  </p:normalViewPr>
  <p:slideViewPr>
    <p:cSldViewPr>
      <p:cViewPr varScale="1">
        <p:scale>
          <a:sx n="68" d="100"/>
          <a:sy n="68" d="100"/>
        </p:scale>
        <p:origin x="7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D956F-266B-4610-9617-98A809102DE3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170797-39F8-4994-A4DD-839AB95F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706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lang" TargetMode="External"/><Relationship Id="rId7" Type="http://schemas.openxmlformats.org/officeDocument/2006/relationships/hyperlink" Target="http://en.wikipedia.org/wiki/Philadelphia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American_English" TargetMode="External"/><Relationship Id="rId5" Type="http://schemas.openxmlformats.org/officeDocument/2006/relationships/hyperlink" Target="http://en.wikipedia.org/wiki/Yo#cite_note-1" TargetMode="External"/><Relationship Id="rId4" Type="http://schemas.openxmlformats.org/officeDocument/2006/relationships/hyperlink" Target="http://en.wikipedia.org/wiki/Interjection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George_W._Bush" TargetMode="External"/><Relationship Id="rId3" Type="http://schemas.openxmlformats.org/officeDocument/2006/relationships/hyperlink" Target="http://en.wikipedia.org/wiki/United_States" TargetMode="External"/><Relationship Id="rId7" Type="http://schemas.openxmlformats.org/officeDocument/2006/relationships/hyperlink" Target="http://en.wikipedia.org/wiki/Act_of_Congress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Patriotism" TargetMode="External"/><Relationship Id="rId5" Type="http://schemas.openxmlformats.org/officeDocument/2006/relationships/hyperlink" Target="http://en.wikipedia.org/wiki/Directive_95/46/EC_on_the_protection_of_personal_data" TargetMode="External"/><Relationship Id="rId10" Type="http://schemas.openxmlformats.org/officeDocument/2006/relationships/hyperlink" Target="http://en.wikipedia.org/wiki/Patriot_act#cite_note-1" TargetMode="External"/><Relationship Id="rId4" Type="http://schemas.openxmlformats.org/officeDocument/2006/relationships/hyperlink" Target="http://en.wikipedia.org/wiki/European_Union" TargetMode="External"/><Relationship Id="rId9" Type="http://schemas.openxmlformats.org/officeDocument/2006/relationships/hyperlink" Target="http://en.wikipedia.org/wiki/Bacronym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No branching, i.e., no arbitrary code execution</a:t>
            </a:r>
          </a:p>
          <a:p>
            <a:pPr lvl="1"/>
            <a:r>
              <a:rPr lang="en-US" dirty="0" smtClean="0"/>
              <a:t>Critical functions can be eliminated or wrapped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1497F-CB81-4F11-98DB-06ED57C9FE1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13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Germany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predestined</a:t>
            </a:r>
            <a:r>
              <a:rPr lang="de-DE" dirty="0" smtClean="0"/>
              <a:t> for lack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security</a:t>
            </a:r>
            <a:r>
              <a:rPr lang="de-DE" dirty="0" smtClean="0"/>
              <a:t>. 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70797-39F8-4994-A4DD-839AB95F6E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19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an English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Slang"/>
              </a:rPr>
              <a:t>slang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Interjection"/>
              </a:rPr>
              <a:t>interjection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[1]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commonly associated with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American English"/>
              </a:rPr>
              <a:t>American English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It was highly popularized after being used commonly in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Philadelphia"/>
              </a:rPr>
              <a:t>Philadelphia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Pennsylvania since the 1940s. </a:t>
            </a:r>
            <a:r>
              <a:rPr lang="de-D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de-DE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attention</a:t>
            </a:r>
            <a:r>
              <a:rPr lang="de-D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grabber</a:t>
            </a:r>
            <a:r>
              <a:rPr lang="de-DE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70797-39F8-4994-A4DD-839AB95F6E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625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70797-39F8-4994-A4DD-839AB95F6E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41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No branching, i.e., no arbitrary code execution</a:t>
            </a:r>
          </a:p>
          <a:p>
            <a:pPr lvl="1"/>
            <a:r>
              <a:rPr lang="en-US" dirty="0" smtClean="0"/>
              <a:t>Critical functions can be eliminated or wrapped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1497F-CB81-4F11-98DB-06ED57C9FE1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>
                <a:hlinkClick r:id="rId3" tooltip="United States"/>
              </a:rPr>
              <a:t>US</a:t>
            </a:r>
            <a:r>
              <a:rPr lang="en-US" b="1" dirty="0" smtClean="0"/>
              <a:t>-</a:t>
            </a:r>
            <a:r>
              <a:rPr lang="en-US" b="1" dirty="0" smtClean="0">
                <a:hlinkClick r:id="rId4" tooltip="European Union"/>
              </a:rPr>
              <a:t>EU</a:t>
            </a:r>
            <a:r>
              <a:rPr lang="en-US" b="1" dirty="0" smtClean="0"/>
              <a:t> Safe Harbor</a:t>
            </a:r>
            <a:r>
              <a:rPr lang="en-US" dirty="0" smtClean="0"/>
              <a:t> is a streamlined process for US companies to comply with the </a:t>
            </a:r>
            <a:r>
              <a:rPr lang="en-US" dirty="0" smtClean="0">
                <a:hlinkClick r:id="rId4" tooltip="European Union"/>
              </a:rPr>
              <a:t>EU</a:t>
            </a:r>
            <a:r>
              <a:rPr lang="en-US" dirty="0" smtClean="0"/>
              <a:t> </a:t>
            </a:r>
            <a:r>
              <a:rPr lang="en-US" dirty="0" smtClean="0">
                <a:hlinkClick r:id="rId5" tooltip="Directive 95/46/EC on the protection of personal data"/>
              </a:rPr>
              <a:t>Directive 95/46/EC on the protection of personal data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Safer</a:t>
            </a:r>
            <a:r>
              <a:rPr lang="en-US" baseline="0" dirty="0" smtClean="0"/>
              <a:t> Harbor </a:t>
            </a:r>
            <a:r>
              <a:rPr lang="en-US" dirty="0" smtClean="0"/>
              <a:t>principles must provide:</a:t>
            </a:r>
          </a:p>
          <a:p>
            <a:r>
              <a:rPr lang="en-US" b="1" dirty="0" smtClean="0"/>
              <a:t>Notice</a:t>
            </a:r>
            <a:r>
              <a:rPr lang="en-US" dirty="0" smtClean="0"/>
              <a:t> - Individuals must be informed that their data is being collected and about how it will be used.</a:t>
            </a:r>
          </a:p>
          <a:p>
            <a:r>
              <a:rPr lang="en-US" b="1" dirty="0" smtClean="0"/>
              <a:t>Choice</a:t>
            </a:r>
            <a:r>
              <a:rPr lang="en-US" dirty="0" smtClean="0"/>
              <a:t> - Individuals must have the ability to opt out of the collection and forward transfer of the data to third parties.</a:t>
            </a:r>
          </a:p>
          <a:p>
            <a:r>
              <a:rPr lang="en-US" b="1" dirty="0" smtClean="0"/>
              <a:t>Onward Transfer</a:t>
            </a:r>
            <a:r>
              <a:rPr lang="en-US" dirty="0" smtClean="0"/>
              <a:t> - Transfers of data to third parties may only occur to other organizations that follow adequate data protection principles.</a:t>
            </a:r>
          </a:p>
          <a:p>
            <a:r>
              <a:rPr lang="en-US" b="1" dirty="0" smtClean="0"/>
              <a:t>Security</a:t>
            </a:r>
            <a:r>
              <a:rPr lang="en-US" dirty="0" smtClean="0"/>
              <a:t> - Reasonable efforts must be made to prevent loss of collected information.</a:t>
            </a:r>
          </a:p>
          <a:p>
            <a:r>
              <a:rPr lang="en-US" b="1" dirty="0" smtClean="0"/>
              <a:t>Data Integrity</a:t>
            </a:r>
            <a:r>
              <a:rPr lang="en-US" dirty="0" smtClean="0"/>
              <a:t> - Data must be relevant and reliable for the purpose it was collected for.</a:t>
            </a:r>
          </a:p>
          <a:p>
            <a:r>
              <a:rPr lang="en-US" b="1" dirty="0" smtClean="0"/>
              <a:t>Access</a:t>
            </a:r>
            <a:r>
              <a:rPr lang="en-US" dirty="0" smtClean="0"/>
              <a:t> - Individuals must be able to access information held about them, and correct or delete it if it is inaccurate.</a:t>
            </a:r>
          </a:p>
          <a:p>
            <a:r>
              <a:rPr lang="en-US" b="1" dirty="0" smtClean="0"/>
              <a:t>Enforcement</a:t>
            </a:r>
            <a:r>
              <a:rPr lang="en-US" dirty="0" smtClean="0"/>
              <a:t> - There must be effective means of enforcing these rules.</a:t>
            </a:r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b="1" dirty="0" smtClean="0"/>
              <a:t>USA PATRIOT Act</a:t>
            </a:r>
            <a:r>
              <a:rPr lang="en-US" dirty="0" smtClean="0"/>
              <a:t> is a </a:t>
            </a:r>
            <a:r>
              <a:rPr lang="en-US" dirty="0" smtClean="0">
                <a:hlinkClick r:id="rId6" tooltip="Patriotism"/>
              </a:rPr>
              <a:t>patriotic</a:t>
            </a:r>
            <a:r>
              <a:rPr lang="en-US" dirty="0" smtClean="0"/>
              <a:t> </a:t>
            </a:r>
            <a:r>
              <a:rPr lang="en-US" dirty="0" smtClean="0">
                <a:hlinkClick r:id="rId7" tooltip="Act of Congress"/>
              </a:rPr>
              <a:t>Act of Congress</a:t>
            </a:r>
            <a:r>
              <a:rPr lang="en-US" dirty="0" smtClean="0"/>
              <a:t> that was signed into law by </a:t>
            </a:r>
            <a:r>
              <a:rPr lang="en-US" dirty="0" smtClean="0">
                <a:hlinkClick r:id="rId8" tooltip="George W. Bush"/>
              </a:rPr>
              <a:t>President George W. Bush</a:t>
            </a:r>
            <a:r>
              <a:rPr lang="en-US" dirty="0" smtClean="0"/>
              <a:t> on October 26, 2001. The title of the act is a ten-letter </a:t>
            </a:r>
            <a:r>
              <a:rPr lang="en-US" dirty="0" smtClean="0">
                <a:hlinkClick r:id="rId9" tooltip="Bacronym"/>
              </a:rPr>
              <a:t>bacronym</a:t>
            </a:r>
            <a:r>
              <a:rPr lang="en-US" dirty="0" smtClean="0"/>
              <a:t> (USA PATRIOT) that stands for </a:t>
            </a:r>
            <a:r>
              <a:rPr lang="en-US" b="1" i="1" dirty="0" smtClean="0"/>
              <a:t>U</a:t>
            </a:r>
            <a:r>
              <a:rPr lang="en-US" i="1" dirty="0" smtClean="0"/>
              <a:t>niting and </a:t>
            </a:r>
            <a:r>
              <a:rPr lang="en-US" b="1" i="1" dirty="0" smtClean="0"/>
              <a:t>S</a:t>
            </a:r>
            <a:r>
              <a:rPr lang="en-US" i="1" dirty="0" smtClean="0"/>
              <a:t>trengthening </a:t>
            </a:r>
            <a:r>
              <a:rPr lang="en-US" b="1" i="1" dirty="0" smtClean="0"/>
              <a:t>A</a:t>
            </a:r>
            <a:r>
              <a:rPr lang="en-US" i="1" dirty="0" smtClean="0"/>
              <a:t>merica by </a:t>
            </a:r>
            <a:r>
              <a:rPr lang="en-US" b="1" i="1" dirty="0" smtClean="0"/>
              <a:t>P</a:t>
            </a:r>
            <a:r>
              <a:rPr lang="en-US" i="1" dirty="0" smtClean="0"/>
              <a:t>roviding </a:t>
            </a:r>
            <a:r>
              <a:rPr lang="en-US" b="1" i="1" dirty="0" smtClean="0"/>
              <a:t>A</a:t>
            </a:r>
            <a:r>
              <a:rPr lang="en-US" i="1" dirty="0" smtClean="0"/>
              <a:t>ppropriate </a:t>
            </a:r>
            <a:r>
              <a:rPr lang="en-US" b="1" i="1" dirty="0" smtClean="0"/>
              <a:t>T</a:t>
            </a:r>
            <a:r>
              <a:rPr lang="en-US" i="1" dirty="0" smtClean="0"/>
              <a:t>ools </a:t>
            </a:r>
            <a:r>
              <a:rPr lang="en-US" b="1" i="1" dirty="0" smtClean="0"/>
              <a:t>R</a:t>
            </a:r>
            <a:r>
              <a:rPr lang="en-US" i="1" dirty="0" smtClean="0"/>
              <a:t>equired to </a:t>
            </a:r>
            <a:r>
              <a:rPr lang="en-US" b="1" i="1" dirty="0" smtClean="0"/>
              <a:t>I</a:t>
            </a:r>
            <a:r>
              <a:rPr lang="en-US" i="1" dirty="0" smtClean="0"/>
              <a:t>ntercept and </a:t>
            </a:r>
            <a:r>
              <a:rPr lang="en-US" b="1" i="1" dirty="0" smtClean="0"/>
              <a:t>O</a:t>
            </a:r>
            <a:r>
              <a:rPr lang="en-US" i="1" dirty="0" smtClean="0"/>
              <a:t>bstruct </a:t>
            </a:r>
            <a:r>
              <a:rPr lang="en-US" b="1" i="1" dirty="0" smtClean="0"/>
              <a:t>T</a:t>
            </a:r>
            <a:r>
              <a:rPr lang="en-US" i="1" dirty="0" smtClean="0"/>
              <a:t>errorism Act of 2001</a:t>
            </a:r>
            <a:r>
              <a:rPr lang="en-US" dirty="0" smtClean="0"/>
              <a:t>.</a:t>
            </a:r>
            <a:r>
              <a:rPr lang="en-US" baseline="30000" dirty="0" smtClean="0">
                <a:hlinkClick r:id="rId10"/>
              </a:rPr>
              <a:t>[1]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1497F-CB81-4F11-98DB-06ED57C9FE13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427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No branching, i.e., no arbitrary code execution</a:t>
            </a:r>
          </a:p>
          <a:p>
            <a:pPr lvl="1"/>
            <a:r>
              <a:rPr lang="en-US" dirty="0" smtClean="0"/>
              <a:t>Critical functions can be eliminated or wrapped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1497F-CB81-4F11-98DB-06ED57C9FE1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23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8F200-7FBD-4FD0-BDF2-ED9E7D611CF7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C93A5-BC07-4B77-A8A3-16D1A463C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775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8F200-7FBD-4FD0-BDF2-ED9E7D611CF7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C93A5-BC07-4B77-A8A3-16D1A463C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84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8F200-7FBD-4FD0-BDF2-ED9E7D611CF7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C93A5-BC07-4B77-A8A3-16D1A463C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1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8F200-7FBD-4FD0-BDF2-ED9E7D611CF7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C93A5-BC07-4B77-A8A3-16D1A463C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724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8F200-7FBD-4FD0-BDF2-ED9E7D611CF7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C93A5-BC07-4B77-A8A3-16D1A463C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999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8F200-7FBD-4FD0-BDF2-ED9E7D611CF7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C93A5-BC07-4B77-A8A3-16D1A463C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00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8F200-7FBD-4FD0-BDF2-ED9E7D611CF7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C93A5-BC07-4B77-A8A3-16D1A463C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39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8F200-7FBD-4FD0-BDF2-ED9E7D611CF7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C93A5-BC07-4B77-A8A3-16D1A463C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38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8F200-7FBD-4FD0-BDF2-ED9E7D611CF7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C93A5-BC07-4B77-A8A3-16D1A463C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45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8F200-7FBD-4FD0-BDF2-ED9E7D611CF7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C93A5-BC07-4B77-A8A3-16D1A463C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874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8F200-7FBD-4FD0-BDF2-ED9E7D611CF7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C93A5-BC07-4B77-A8A3-16D1A463C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251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8F200-7FBD-4FD0-BDF2-ED9E7D611CF7}" type="datetimeFigureOut">
              <a:rPr lang="en-US" smtClean="0"/>
              <a:t>6/1/2015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C93A5-BC07-4B77-A8A3-16D1A463C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9086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6.png"/><Relationship Id="rId7" Type="http://schemas.openxmlformats.org/officeDocument/2006/relationships/image" Target="../media/image2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startseite illumination ruediger dunker h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79" y="-37184"/>
            <a:ext cx="11161240" cy="6877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7644483" y="116632"/>
            <a:ext cx="443313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1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CROSSING Conference</a:t>
            </a:r>
          </a:p>
          <a:p>
            <a:pPr algn="r"/>
            <a:r>
              <a:rPr lang="en-US" sz="2000" b="1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June 1-2</a:t>
            </a:r>
          </a:p>
          <a:p>
            <a:pPr algn="r"/>
            <a:r>
              <a:rPr lang="en-US" sz="2000" b="1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Darmstadt, Germany</a:t>
            </a:r>
            <a:endParaRPr lang="en-US" sz="2000" b="1" dirty="0"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9220826" y="1903343"/>
            <a:ext cx="28630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Ahmad-Reza Sadeghi</a:t>
            </a:r>
            <a:br>
              <a:rPr lang="en-US" sz="2400" b="1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</a:br>
            <a:r>
              <a:rPr lang="en-US" sz="2000" b="1" i="1" dirty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TU Darmstadt/CASED</a:t>
            </a:r>
          </a:p>
        </p:txBody>
      </p:sp>
      <p:sp>
        <p:nvSpPr>
          <p:cNvPr id="3" name="AutoShape 6" descr="https://www.crossing.tu-darmstadt.de/fileadmin/_processed_/csm_Crossing.logo.rgb.72dpi.260x168_cropped_18293b2cb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6" name="Picture 15" descr="crossing.logo.rgb.72dpi.260x168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24" b="89881" l="10000" r="969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18115" y="5840723"/>
            <a:ext cx="1367270" cy="8834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020533" y="6324831"/>
            <a:ext cx="1162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i="1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CROSSING</a:t>
            </a:r>
            <a:endParaRPr lang="en-US" b="1" i="1" dirty="0"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7368" y="2706833"/>
            <a:ext cx="6047233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Welcome to Darmstadt w</a:t>
            </a:r>
            <a:r>
              <a:rPr lang="en-US" sz="3600" b="1" dirty="0" smtClean="0"/>
              <a:t>here </a:t>
            </a:r>
          </a:p>
          <a:p>
            <a:r>
              <a:rPr lang="en-US" sz="3600" b="1" dirty="0" smtClean="0"/>
              <a:t>Quantum </a:t>
            </a:r>
            <a:r>
              <a:rPr lang="en-US" sz="3600" b="1" dirty="0"/>
              <a:t>Physics, </a:t>
            </a:r>
            <a:endParaRPr lang="en-US" sz="3600" b="1" dirty="0" smtClean="0"/>
          </a:p>
          <a:p>
            <a:r>
              <a:rPr lang="en-US" sz="3600" b="1" dirty="0" smtClean="0"/>
              <a:t>Cryptography</a:t>
            </a:r>
            <a:r>
              <a:rPr lang="en-US" sz="3600" b="1" dirty="0"/>
              <a:t>, </a:t>
            </a:r>
            <a:endParaRPr lang="en-US" sz="3600" b="1" dirty="0" smtClean="0"/>
          </a:p>
          <a:p>
            <a:r>
              <a:rPr lang="en-US" sz="3600" b="1" dirty="0" smtClean="0"/>
              <a:t>System </a:t>
            </a:r>
            <a:r>
              <a:rPr lang="en-US" sz="3600" b="1" dirty="0"/>
              <a:t>Security and </a:t>
            </a:r>
            <a:endParaRPr lang="en-US" sz="3600" b="1" dirty="0" smtClean="0"/>
          </a:p>
          <a:p>
            <a:r>
              <a:rPr lang="en-US" sz="3600" b="1" dirty="0" smtClean="0"/>
              <a:t>Software </a:t>
            </a:r>
            <a:r>
              <a:rPr lang="en-US" sz="3600" b="1" dirty="0"/>
              <a:t>Engineering meet</a:t>
            </a:r>
          </a:p>
          <a:p>
            <a:endParaRPr lang="en-US" sz="3600" b="1" dirty="0"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62678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in minion 2 FREE Despicable Me Pin the Goggles on the Minion Printab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7" b="90000" l="5000" r="96333">
                        <a14:foregroundMark x1="25667" y1="52000" x2="31333" y2="71167"/>
                        <a14:foregroundMark x1="56667" y1="67333" x2="66000" y2="83333"/>
                        <a14:foregroundMark x1="72667" y1="68500" x2="72667" y2="68500"/>
                        <a14:foregroundMark x1="53833" y1="69333" x2="53833" y2="69333"/>
                        <a14:foregroundMark x1="54833" y1="67500" x2="51833" y2="69667"/>
                        <a14:backgroundMark x1="69500" y1="30333" x2="69500" y2="30333"/>
                        <a14:backgroundMark x1="58500" y1="28333" x2="90000" y2="29667"/>
                        <a14:backgroundMark x1="42167" y1="48000" x2="57667" y2="60833"/>
                        <a14:backgroundMark x1="65000" y1="59500" x2="82000" y2="59167"/>
                        <a14:backgroundMark x1="46167" y1="39500" x2="46167" y2="39500"/>
                        <a14:backgroundMark x1="48833" y1="68833" x2="48833" y2="68833"/>
                        <a14:backgroundMark x1="43833" y1="16333" x2="91833" y2="16333"/>
                        <a14:backgroundMark x1="48500" y1="72333" x2="85333" y2="77667"/>
                        <a14:backgroundMark x1="76667" y1="66833" x2="95000" y2="82500"/>
                        <a14:backgroundMark x1="58000" y1="67833" x2="47167" y2="78167"/>
                        <a14:backgroundMark x1="56000" y1="68167" x2="50167" y2="70833"/>
                        <a14:backgroundMark x1="58833" y1="69667" x2="64333" y2="81833"/>
                        <a14:backgroundMark x1="65833" y1="75167" x2="64833" y2="80000"/>
                        <a14:backgroundMark x1="51667" y1="69500" x2="55000" y2="68000"/>
                        <a14:backgroundMark x1="57167" y1="67000" x2="66000" y2="82667"/>
                        <a14:backgroundMark x1="62833" y1="65500" x2="44833" y2="79667"/>
                        <a14:backgroundMark x1="51333" y1="70167" x2="54000" y2="67167"/>
                        <a14:backgroundMark x1="54167" y1="67167" x2="51167" y2="72000"/>
                        <a14:backgroundMark x1="65000" y1="83500" x2="58000" y2="67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69185">
            <a:off x="672545" y="648456"/>
            <a:ext cx="2154026" cy="21540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580" y="188640"/>
            <a:ext cx="10972800" cy="1143000"/>
          </a:xfrm>
        </p:spPr>
        <p:txBody>
          <a:bodyPr>
            <a:normAutofit/>
          </a:bodyPr>
          <a:lstStyle/>
          <a:p>
            <a:r>
              <a:rPr lang="de-DE" sz="4000" b="1" dirty="0" err="1" smtClean="0"/>
              <a:t>Get</a:t>
            </a:r>
            <a:r>
              <a:rPr lang="de-DE" sz="4000" b="1" dirty="0" smtClean="0"/>
              <a:t> </a:t>
            </a:r>
            <a:r>
              <a:rPr lang="de-DE" sz="4000" b="1" dirty="0" err="1" smtClean="0"/>
              <a:t>over</a:t>
            </a:r>
            <a:r>
              <a:rPr lang="de-DE" sz="4000" b="1" dirty="0" smtClean="0"/>
              <a:t> Privacy? </a:t>
            </a:r>
            <a:endParaRPr lang="de-DE" sz="4000" b="1" dirty="0"/>
          </a:p>
        </p:txBody>
      </p:sp>
      <p:pic>
        <p:nvPicPr>
          <p:cNvPr id="4" name="Picture 14" descr="Despicable-Me-2-HD-Deskt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170" y="1651650"/>
            <a:ext cx="8837285" cy="53023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pin minion 2 FREE Despicable Me Pin the Goggles on the Minion Printab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7" b="90000" l="5000" r="96333">
                        <a14:foregroundMark x1="25667" y1="52000" x2="31333" y2="71167"/>
                        <a14:foregroundMark x1="56667" y1="67333" x2="66000" y2="83333"/>
                        <a14:foregroundMark x1="72667" y1="68500" x2="72667" y2="68500"/>
                        <a14:foregroundMark x1="53833" y1="69333" x2="53833" y2="69333"/>
                        <a14:foregroundMark x1="54833" y1="67500" x2="51833" y2="69667"/>
                        <a14:backgroundMark x1="69500" y1="30333" x2="69500" y2="30333"/>
                        <a14:backgroundMark x1="58500" y1="28333" x2="90000" y2="29667"/>
                        <a14:backgroundMark x1="42167" y1="48000" x2="57667" y2="60833"/>
                        <a14:backgroundMark x1="65000" y1="59500" x2="82000" y2="59167"/>
                        <a14:backgroundMark x1="46167" y1="39500" x2="46167" y2="39500"/>
                        <a14:backgroundMark x1="48833" y1="68833" x2="48833" y2="68833"/>
                        <a14:backgroundMark x1="43833" y1="16333" x2="91833" y2="16333"/>
                        <a14:backgroundMark x1="48500" y1="72333" x2="85333" y2="77667"/>
                        <a14:backgroundMark x1="76667" y1="66833" x2="95000" y2="82500"/>
                        <a14:backgroundMark x1="58000" y1="67833" x2="47167" y2="78167"/>
                        <a14:backgroundMark x1="56000" y1="68167" x2="50167" y2="70833"/>
                        <a14:backgroundMark x1="58833" y1="69667" x2="64333" y2="81833"/>
                        <a14:backgroundMark x1="65833" y1="75167" x2="64833" y2="80000"/>
                        <a14:backgroundMark x1="51667" y1="69500" x2="55000" y2="68000"/>
                        <a14:backgroundMark x1="57167" y1="67000" x2="66000" y2="82667"/>
                        <a14:backgroundMark x1="62833" y1="65500" x2="44833" y2="79667"/>
                        <a14:backgroundMark x1="51333" y1="70167" x2="54000" y2="67167"/>
                        <a14:backgroundMark x1="54167" y1="67167" x2="51167" y2="72000"/>
                        <a14:backgroundMark x1="65000" y1="83500" x2="58000" y2="67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69185">
            <a:off x="9162251" y="3494885"/>
            <a:ext cx="2154026" cy="21540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pin minion 2 FREE Despicable Me Pin the Goggles on the Minion Printab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7" b="90000" l="5000" r="96333">
                        <a14:foregroundMark x1="25667" y1="52000" x2="31333" y2="71167"/>
                        <a14:foregroundMark x1="56667" y1="67333" x2="66000" y2="83333"/>
                        <a14:foregroundMark x1="72667" y1="68500" x2="72667" y2="68500"/>
                        <a14:foregroundMark x1="53833" y1="69333" x2="53833" y2="69333"/>
                        <a14:foregroundMark x1="54833" y1="67500" x2="51833" y2="69667"/>
                        <a14:backgroundMark x1="69500" y1="30333" x2="69500" y2="30333"/>
                        <a14:backgroundMark x1="58500" y1="28333" x2="90000" y2="29667"/>
                        <a14:backgroundMark x1="42167" y1="48000" x2="57667" y2="60833"/>
                        <a14:backgroundMark x1="65000" y1="59500" x2="82000" y2="59167"/>
                        <a14:backgroundMark x1="46167" y1="39500" x2="46167" y2="39500"/>
                        <a14:backgroundMark x1="48833" y1="68833" x2="48833" y2="68833"/>
                        <a14:backgroundMark x1="43833" y1="16333" x2="91833" y2="16333"/>
                        <a14:backgroundMark x1="48500" y1="72333" x2="85333" y2="77667"/>
                        <a14:backgroundMark x1="76667" y1="66833" x2="95000" y2="82500"/>
                        <a14:backgroundMark x1="58000" y1="67833" x2="47167" y2="78167"/>
                        <a14:backgroundMark x1="56000" y1="68167" x2="50167" y2="70833"/>
                        <a14:backgroundMark x1="58833" y1="69667" x2="64333" y2="81833"/>
                        <a14:backgroundMark x1="65833" y1="75167" x2="64833" y2="80000"/>
                        <a14:backgroundMark x1="51667" y1="69500" x2="55000" y2="68000"/>
                        <a14:backgroundMark x1="57167" y1="67000" x2="66000" y2="82667"/>
                        <a14:backgroundMark x1="62833" y1="65500" x2="44833" y2="79667"/>
                        <a14:backgroundMark x1="51333" y1="70167" x2="54000" y2="67167"/>
                        <a14:backgroundMark x1="54167" y1="67167" x2="51167" y2="72000"/>
                        <a14:backgroundMark x1="65000" y1="83500" x2="58000" y2="67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69185">
            <a:off x="7114316" y="222450"/>
            <a:ext cx="2154026" cy="21540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pin minion 2 FREE Despicable Me Pin the Goggles on the Minion Printab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7" b="90000" l="5000" r="96333">
                        <a14:foregroundMark x1="25667" y1="52000" x2="31333" y2="71167"/>
                        <a14:foregroundMark x1="56667" y1="67333" x2="66000" y2="83333"/>
                        <a14:foregroundMark x1="72667" y1="68500" x2="72667" y2="68500"/>
                        <a14:foregroundMark x1="53833" y1="69333" x2="53833" y2="69333"/>
                        <a14:foregroundMark x1="54833" y1="67500" x2="51833" y2="69667"/>
                        <a14:backgroundMark x1="69500" y1="30333" x2="69500" y2="30333"/>
                        <a14:backgroundMark x1="58500" y1="28333" x2="90000" y2="29667"/>
                        <a14:backgroundMark x1="42167" y1="48000" x2="57667" y2="60833"/>
                        <a14:backgroundMark x1="65000" y1="59500" x2="82000" y2="59167"/>
                        <a14:backgroundMark x1="46167" y1="39500" x2="46167" y2="39500"/>
                        <a14:backgroundMark x1="48833" y1="68833" x2="48833" y2="68833"/>
                        <a14:backgroundMark x1="43833" y1="16333" x2="91833" y2="16333"/>
                        <a14:backgroundMark x1="48500" y1="72333" x2="85333" y2="77667"/>
                        <a14:backgroundMark x1="76667" y1="66833" x2="95000" y2="82500"/>
                        <a14:backgroundMark x1="58000" y1="67833" x2="47167" y2="78167"/>
                        <a14:backgroundMark x1="56000" y1="68167" x2="50167" y2="70833"/>
                        <a14:backgroundMark x1="58833" y1="69667" x2="64333" y2="81833"/>
                        <a14:backgroundMark x1="65833" y1="75167" x2="64833" y2="80000"/>
                        <a14:backgroundMark x1="51667" y1="69500" x2="55000" y2="68000"/>
                        <a14:backgroundMark x1="57167" y1="67000" x2="66000" y2="82667"/>
                        <a14:backgroundMark x1="62833" y1="65500" x2="44833" y2="79667"/>
                        <a14:backgroundMark x1="51333" y1="70167" x2="54000" y2="67167"/>
                        <a14:backgroundMark x1="54167" y1="67167" x2="51167" y2="72000"/>
                        <a14:backgroundMark x1="65000" y1="83500" x2="58000" y2="67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69185">
            <a:off x="-849296" y="5198082"/>
            <a:ext cx="2154026" cy="21540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pin minion 2 FREE Despicable Me Pin the Goggles on the Minion Printab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7" b="90000" l="5000" r="96333">
                        <a14:foregroundMark x1="25667" y1="52000" x2="31333" y2="71167"/>
                        <a14:foregroundMark x1="56667" y1="67333" x2="66000" y2="83333"/>
                        <a14:foregroundMark x1="72667" y1="68500" x2="72667" y2="68500"/>
                        <a14:foregroundMark x1="53833" y1="69333" x2="53833" y2="69333"/>
                        <a14:foregroundMark x1="54833" y1="67500" x2="51833" y2="69667"/>
                        <a14:backgroundMark x1="69500" y1="30333" x2="69500" y2="30333"/>
                        <a14:backgroundMark x1="58500" y1="28333" x2="90000" y2="29667"/>
                        <a14:backgroundMark x1="42167" y1="48000" x2="57667" y2="60833"/>
                        <a14:backgroundMark x1="65000" y1="59500" x2="82000" y2="59167"/>
                        <a14:backgroundMark x1="46167" y1="39500" x2="46167" y2="39500"/>
                        <a14:backgroundMark x1="48833" y1="68833" x2="48833" y2="68833"/>
                        <a14:backgroundMark x1="43833" y1="16333" x2="91833" y2="16333"/>
                        <a14:backgroundMark x1="48500" y1="72333" x2="85333" y2="77667"/>
                        <a14:backgroundMark x1="76667" y1="66833" x2="95000" y2="82500"/>
                        <a14:backgroundMark x1="58000" y1="67833" x2="47167" y2="78167"/>
                        <a14:backgroundMark x1="56000" y1="68167" x2="50167" y2="70833"/>
                        <a14:backgroundMark x1="58833" y1="69667" x2="64333" y2="81833"/>
                        <a14:backgroundMark x1="65833" y1="75167" x2="64833" y2="80000"/>
                        <a14:backgroundMark x1="51667" y1="69500" x2="55000" y2="68000"/>
                        <a14:backgroundMark x1="57167" y1="67000" x2="66000" y2="82667"/>
                        <a14:backgroundMark x1="62833" y1="65500" x2="44833" y2="79667"/>
                        <a14:backgroundMark x1="51333" y1="70167" x2="54000" y2="67167"/>
                        <a14:backgroundMark x1="54167" y1="67167" x2="51167" y2="72000"/>
                        <a14:backgroundMark x1="65000" y1="83500" x2="58000" y2="67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69185">
            <a:off x="2858648" y="2830412"/>
            <a:ext cx="2154026" cy="21540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pin minion 2 FREE Despicable Me Pin the Goggles on the Minion Printab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7" b="90000" l="5000" r="96333">
                        <a14:foregroundMark x1="25667" y1="52000" x2="31333" y2="71167"/>
                        <a14:foregroundMark x1="56667" y1="67333" x2="66000" y2="83333"/>
                        <a14:foregroundMark x1="72667" y1="68500" x2="72667" y2="68500"/>
                        <a14:foregroundMark x1="53833" y1="69333" x2="53833" y2="69333"/>
                        <a14:foregroundMark x1="54833" y1="67500" x2="51833" y2="69667"/>
                        <a14:backgroundMark x1="69500" y1="30333" x2="69500" y2="30333"/>
                        <a14:backgroundMark x1="58500" y1="28333" x2="90000" y2="29667"/>
                        <a14:backgroundMark x1="42167" y1="48000" x2="57667" y2="60833"/>
                        <a14:backgroundMark x1="65000" y1="59500" x2="82000" y2="59167"/>
                        <a14:backgroundMark x1="46167" y1="39500" x2="46167" y2="39500"/>
                        <a14:backgroundMark x1="48833" y1="68833" x2="48833" y2="68833"/>
                        <a14:backgroundMark x1="43833" y1="16333" x2="91833" y2="16333"/>
                        <a14:backgroundMark x1="48500" y1="72333" x2="85333" y2="77667"/>
                        <a14:backgroundMark x1="76667" y1="66833" x2="95000" y2="82500"/>
                        <a14:backgroundMark x1="58000" y1="67833" x2="47167" y2="78167"/>
                        <a14:backgroundMark x1="56000" y1="68167" x2="50167" y2="70833"/>
                        <a14:backgroundMark x1="58833" y1="69667" x2="64333" y2="81833"/>
                        <a14:backgroundMark x1="65833" y1="75167" x2="64833" y2="80000"/>
                        <a14:backgroundMark x1="51667" y1="69500" x2="55000" y2="68000"/>
                        <a14:backgroundMark x1="57167" y1="67000" x2="66000" y2="82667"/>
                        <a14:backgroundMark x1="62833" y1="65500" x2="44833" y2="79667"/>
                        <a14:backgroundMark x1="51333" y1="70167" x2="54000" y2="67167"/>
                        <a14:backgroundMark x1="54167" y1="67167" x2="51167" y2="72000"/>
                        <a14:backgroundMark x1="65000" y1="83500" x2="58000" y2="67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69185">
            <a:off x="-774344" y="902009"/>
            <a:ext cx="2154026" cy="21540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pin minion 2 FREE Despicable Me Pin the Goggles on the Minion Printab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7" b="90000" l="5000" r="96333">
                        <a14:foregroundMark x1="25667" y1="52000" x2="31333" y2="71167"/>
                        <a14:foregroundMark x1="56667" y1="67333" x2="66000" y2="83333"/>
                        <a14:foregroundMark x1="72667" y1="68500" x2="72667" y2="68500"/>
                        <a14:foregroundMark x1="53833" y1="69333" x2="53833" y2="69333"/>
                        <a14:foregroundMark x1="54833" y1="67500" x2="51833" y2="69667"/>
                        <a14:backgroundMark x1="69500" y1="30333" x2="69500" y2="30333"/>
                        <a14:backgroundMark x1="58500" y1="28333" x2="90000" y2="29667"/>
                        <a14:backgroundMark x1="42167" y1="48000" x2="57667" y2="60833"/>
                        <a14:backgroundMark x1="65000" y1="59500" x2="82000" y2="59167"/>
                        <a14:backgroundMark x1="46167" y1="39500" x2="46167" y2="39500"/>
                        <a14:backgroundMark x1="48833" y1="68833" x2="48833" y2="68833"/>
                        <a14:backgroundMark x1="43833" y1="16333" x2="91833" y2="16333"/>
                        <a14:backgroundMark x1="48500" y1="72333" x2="85333" y2="77667"/>
                        <a14:backgroundMark x1="76667" y1="66833" x2="95000" y2="82500"/>
                        <a14:backgroundMark x1="58000" y1="67833" x2="47167" y2="78167"/>
                        <a14:backgroundMark x1="56000" y1="68167" x2="50167" y2="70833"/>
                        <a14:backgroundMark x1="58833" y1="69667" x2="64333" y2="81833"/>
                        <a14:backgroundMark x1="65833" y1="75167" x2="64833" y2="80000"/>
                        <a14:backgroundMark x1="51667" y1="69500" x2="55000" y2="68000"/>
                        <a14:backgroundMark x1="57167" y1="67000" x2="66000" y2="82667"/>
                        <a14:backgroundMark x1="62833" y1="65500" x2="44833" y2="79667"/>
                        <a14:backgroundMark x1="51333" y1="70167" x2="54000" y2="67167"/>
                        <a14:backgroundMark x1="54167" y1="67167" x2="51167" y2="72000"/>
                        <a14:backgroundMark x1="65000" y1="83500" x2="58000" y2="67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69185">
            <a:off x="8171296" y="214867"/>
            <a:ext cx="2154026" cy="21540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pin minion 2 FREE Despicable Me Pin the Goggles on the Minion Printab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7" b="90000" l="5000" r="96333">
                        <a14:foregroundMark x1="25667" y1="52000" x2="31333" y2="71167"/>
                        <a14:foregroundMark x1="56667" y1="67333" x2="66000" y2="83333"/>
                        <a14:foregroundMark x1="72667" y1="68500" x2="72667" y2="68500"/>
                        <a14:foregroundMark x1="53833" y1="69333" x2="53833" y2="69333"/>
                        <a14:foregroundMark x1="54833" y1="67500" x2="51833" y2="69667"/>
                        <a14:backgroundMark x1="69500" y1="30333" x2="69500" y2="30333"/>
                        <a14:backgroundMark x1="58500" y1="28333" x2="90000" y2="29667"/>
                        <a14:backgroundMark x1="42167" y1="48000" x2="57667" y2="60833"/>
                        <a14:backgroundMark x1="65000" y1="59500" x2="82000" y2="59167"/>
                        <a14:backgroundMark x1="46167" y1="39500" x2="46167" y2="39500"/>
                        <a14:backgroundMark x1="48833" y1="68833" x2="48833" y2="68833"/>
                        <a14:backgroundMark x1="43833" y1="16333" x2="91833" y2="16333"/>
                        <a14:backgroundMark x1="48500" y1="72333" x2="85333" y2="77667"/>
                        <a14:backgroundMark x1="76667" y1="66833" x2="95000" y2="82500"/>
                        <a14:backgroundMark x1="58000" y1="67833" x2="47167" y2="78167"/>
                        <a14:backgroundMark x1="56000" y1="68167" x2="50167" y2="70833"/>
                        <a14:backgroundMark x1="58833" y1="69667" x2="64333" y2="81833"/>
                        <a14:backgroundMark x1="65833" y1="75167" x2="64833" y2="80000"/>
                        <a14:backgroundMark x1="51667" y1="69500" x2="55000" y2="68000"/>
                        <a14:backgroundMark x1="57167" y1="67000" x2="66000" y2="82667"/>
                        <a14:backgroundMark x1="62833" y1="65500" x2="44833" y2="79667"/>
                        <a14:backgroundMark x1="51333" y1="70167" x2="54000" y2="67167"/>
                        <a14:backgroundMark x1="54167" y1="67167" x2="51167" y2="72000"/>
                        <a14:backgroundMark x1="65000" y1="83500" x2="58000" y2="67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69185">
            <a:off x="6871501" y="1583531"/>
            <a:ext cx="2154026" cy="21540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pin minion 2 FREE Despicable Me Pin the Goggles on the Minion Printab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7" b="90000" l="5000" r="96333">
                        <a14:foregroundMark x1="25667" y1="52000" x2="31333" y2="71167"/>
                        <a14:foregroundMark x1="56667" y1="67333" x2="66000" y2="83333"/>
                        <a14:foregroundMark x1="72667" y1="68500" x2="72667" y2="68500"/>
                        <a14:foregroundMark x1="53833" y1="69333" x2="53833" y2="69333"/>
                        <a14:foregroundMark x1="54833" y1="67500" x2="51833" y2="69667"/>
                        <a14:backgroundMark x1="69500" y1="30333" x2="69500" y2="30333"/>
                        <a14:backgroundMark x1="58500" y1="28333" x2="90000" y2="29667"/>
                        <a14:backgroundMark x1="42167" y1="48000" x2="57667" y2="60833"/>
                        <a14:backgroundMark x1="65000" y1="59500" x2="82000" y2="59167"/>
                        <a14:backgroundMark x1="46167" y1="39500" x2="46167" y2="39500"/>
                        <a14:backgroundMark x1="48833" y1="68833" x2="48833" y2="68833"/>
                        <a14:backgroundMark x1="43833" y1="16333" x2="91833" y2="16333"/>
                        <a14:backgroundMark x1="48500" y1="72333" x2="85333" y2="77667"/>
                        <a14:backgroundMark x1="76667" y1="66833" x2="95000" y2="82500"/>
                        <a14:backgroundMark x1="58000" y1="67833" x2="47167" y2="78167"/>
                        <a14:backgroundMark x1="56000" y1="68167" x2="50167" y2="70833"/>
                        <a14:backgroundMark x1="58833" y1="69667" x2="64333" y2="81833"/>
                        <a14:backgroundMark x1="65833" y1="75167" x2="64833" y2="80000"/>
                        <a14:backgroundMark x1="51667" y1="69500" x2="55000" y2="68000"/>
                        <a14:backgroundMark x1="57167" y1="67000" x2="66000" y2="82667"/>
                        <a14:backgroundMark x1="62833" y1="65500" x2="44833" y2="79667"/>
                        <a14:backgroundMark x1="51333" y1="70167" x2="54000" y2="67167"/>
                        <a14:backgroundMark x1="54167" y1="67167" x2="51167" y2="72000"/>
                        <a14:backgroundMark x1="65000" y1="83500" x2="58000" y2="67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69185">
            <a:off x="-283669" y="3390010"/>
            <a:ext cx="2154026" cy="21540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pin minion 2 FREE Despicable Me Pin the Goggles on the Minion Printab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7" b="90000" l="5000" r="96333">
                        <a14:foregroundMark x1="25667" y1="52000" x2="31333" y2="71167"/>
                        <a14:foregroundMark x1="56667" y1="67333" x2="66000" y2="83333"/>
                        <a14:foregroundMark x1="72667" y1="68500" x2="72667" y2="68500"/>
                        <a14:foregroundMark x1="53833" y1="69333" x2="53833" y2="69333"/>
                        <a14:foregroundMark x1="54833" y1="67500" x2="51833" y2="69667"/>
                        <a14:backgroundMark x1="69500" y1="30333" x2="69500" y2="30333"/>
                        <a14:backgroundMark x1="58500" y1="28333" x2="90000" y2="29667"/>
                        <a14:backgroundMark x1="42167" y1="48000" x2="57667" y2="60833"/>
                        <a14:backgroundMark x1="65000" y1="59500" x2="82000" y2="59167"/>
                        <a14:backgroundMark x1="46167" y1="39500" x2="46167" y2="39500"/>
                        <a14:backgroundMark x1="48833" y1="68833" x2="48833" y2="68833"/>
                        <a14:backgroundMark x1="43833" y1="16333" x2="91833" y2="16333"/>
                        <a14:backgroundMark x1="48500" y1="72333" x2="85333" y2="77667"/>
                        <a14:backgroundMark x1="76667" y1="66833" x2="95000" y2="82500"/>
                        <a14:backgroundMark x1="58000" y1="67833" x2="47167" y2="78167"/>
                        <a14:backgroundMark x1="56000" y1="68167" x2="50167" y2="70833"/>
                        <a14:backgroundMark x1="58833" y1="69667" x2="64333" y2="81833"/>
                        <a14:backgroundMark x1="65833" y1="75167" x2="64833" y2="80000"/>
                        <a14:backgroundMark x1="51667" y1="69500" x2="55000" y2="68000"/>
                        <a14:backgroundMark x1="57167" y1="67000" x2="66000" y2="82667"/>
                        <a14:backgroundMark x1="62833" y1="65500" x2="44833" y2="79667"/>
                        <a14:backgroundMark x1="51333" y1="70167" x2="54000" y2="67167"/>
                        <a14:backgroundMark x1="54167" y1="67167" x2="51167" y2="72000"/>
                        <a14:backgroundMark x1="65000" y1="83500" x2="58000" y2="67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69185">
            <a:off x="2078275" y="485525"/>
            <a:ext cx="2154026" cy="21540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pin minion 2 FREE Despicable Me Pin the Goggles on the Minion Printab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7" b="90000" l="5000" r="96333">
                        <a14:foregroundMark x1="25667" y1="52000" x2="31333" y2="71167"/>
                        <a14:foregroundMark x1="56667" y1="67333" x2="66000" y2="83333"/>
                        <a14:foregroundMark x1="72667" y1="68500" x2="72667" y2="68500"/>
                        <a14:foregroundMark x1="53833" y1="69333" x2="53833" y2="69333"/>
                        <a14:foregroundMark x1="54833" y1="67500" x2="51833" y2="69667"/>
                        <a14:backgroundMark x1="69500" y1="30333" x2="69500" y2="30333"/>
                        <a14:backgroundMark x1="58500" y1="28333" x2="90000" y2="29667"/>
                        <a14:backgroundMark x1="42167" y1="48000" x2="57667" y2="60833"/>
                        <a14:backgroundMark x1="65000" y1="59500" x2="82000" y2="59167"/>
                        <a14:backgroundMark x1="46167" y1="39500" x2="46167" y2="39500"/>
                        <a14:backgroundMark x1="48833" y1="68833" x2="48833" y2="68833"/>
                        <a14:backgroundMark x1="43833" y1="16333" x2="91833" y2="16333"/>
                        <a14:backgroundMark x1="48500" y1="72333" x2="85333" y2="77667"/>
                        <a14:backgroundMark x1="76667" y1="66833" x2="95000" y2="82500"/>
                        <a14:backgroundMark x1="58000" y1="67833" x2="47167" y2="78167"/>
                        <a14:backgroundMark x1="56000" y1="68167" x2="50167" y2="70833"/>
                        <a14:backgroundMark x1="58833" y1="69667" x2="64333" y2="81833"/>
                        <a14:backgroundMark x1="65833" y1="75167" x2="64833" y2="80000"/>
                        <a14:backgroundMark x1="51667" y1="69500" x2="55000" y2="68000"/>
                        <a14:backgroundMark x1="57167" y1="67000" x2="66000" y2="82667"/>
                        <a14:backgroundMark x1="62833" y1="65500" x2="44833" y2="79667"/>
                        <a14:backgroundMark x1="51333" y1="70167" x2="54000" y2="67167"/>
                        <a14:backgroundMark x1="54167" y1="67167" x2="51167" y2="72000"/>
                        <a14:backgroundMark x1="65000" y1="83500" x2="58000" y2="67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69185">
            <a:off x="9171449" y="1749557"/>
            <a:ext cx="2154026" cy="21540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pin minion 2 FREE Despicable Me Pin the Goggles on the Minion Printab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7" b="90000" l="5000" r="96333">
                        <a14:foregroundMark x1="25667" y1="52000" x2="31333" y2="71167"/>
                        <a14:foregroundMark x1="56667" y1="67333" x2="66000" y2="83333"/>
                        <a14:foregroundMark x1="72667" y1="68500" x2="72667" y2="68500"/>
                        <a14:foregroundMark x1="53833" y1="69333" x2="53833" y2="69333"/>
                        <a14:foregroundMark x1="54833" y1="67500" x2="51833" y2="69667"/>
                        <a14:backgroundMark x1="69500" y1="30333" x2="69500" y2="30333"/>
                        <a14:backgroundMark x1="58500" y1="28333" x2="90000" y2="29667"/>
                        <a14:backgroundMark x1="42167" y1="48000" x2="57667" y2="60833"/>
                        <a14:backgroundMark x1="65000" y1="59500" x2="82000" y2="59167"/>
                        <a14:backgroundMark x1="46167" y1="39500" x2="46167" y2="39500"/>
                        <a14:backgroundMark x1="48833" y1="68833" x2="48833" y2="68833"/>
                        <a14:backgroundMark x1="43833" y1="16333" x2="91833" y2="16333"/>
                        <a14:backgroundMark x1="48500" y1="72333" x2="85333" y2="77667"/>
                        <a14:backgroundMark x1="76667" y1="66833" x2="95000" y2="82500"/>
                        <a14:backgroundMark x1="58000" y1="67833" x2="47167" y2="78167"/>
                        <a14:backgroundMark x1="56000" y1="68167" x2="50167" y2="70833"/>
                        <a14:backgroundMark x1="58833" y1="69667" x2="64333" y2="81833"/>
                        <a14:backgroundMark x1="65833" y1="75167" x2="64833" y2="80000"/>
                        <a14:backgroundMark x1="51667" y1="69500" x2="55000" y2="68000"/>
                        <a14:backgroundMark x1="57167" y1="67000" x2="66000" y2="82667"/>
                        <a14:backgroundMark x1="62833" y1="65500" x2="44833" y2="79667"/>
                        <a14:backgroundMark x1="51333" y1="70167" x2="54000" y2="67167"/>
                        <a14:backgroundMark x1="54167" y1="67167" x2="51167" y2="72000"/>
                        <a14:backgroundMark x1="65000" y1="83500" x2="58000" y2="67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69185">
            <a:off x="311435" y="3949105"/>
            <a:ext cx="2154026" cy="21540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pin minion 2 FREE Despicable Me Pin the Goggles on the Minion Printab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7" b="90000" l="5000" r="96333">
                        <a14:foregroundMark x1="25667" y1="52000" x2="31333" y2="71167"/>
                        <a14:foregroundMark x1="56667" y1="67333" x2="66000" y2="83333"/>
                        <a14:foregroundMark x1="72667" y1="68500" x2="72667" y2="68500"/>
                        <a14:foregroundMark x1="53833" y1="69333" x2="53833" y2="69333"/>
                        <a14:foregroundMark x1="54833" y1="67500" x2="51833" y2="69667"/>
                        <a14:backgroundMark x1="69500" y1="30333" x2="69500" y2="30333"/>
                        <a14:backgroundMark x1="58500" y1="28333" x2="90000" y2="29667"/>
                        <a14:backgroundMark x1="42167" y1="48000" x2="57667" y2="60833"/>
                        <a14:backgroundMark x1="65000" y1="59500" x2="82000" y2="59167"/>
                        <a14:backgroundMark x1="46167" y1="39500" x2="46167" y2="39500"/>
                        <a14:backgroundMark x1="48833" y1="68833" x2="48833" y2="68833"/>
                        <a14:backgroundMark x1="43833" y1="16333" x2="91833" y2="16333"/>
                        <a14:backgroundMark x1="48500" y1="72333" x2="85333" y2="77667"/>
                        <a14:backgroundMark x1="76667" y1="66833" x2="95000" y2="82500"/>
                        <a14:backgroundMark x1="58000" y1="67833" x2="47167" y2="78167"/>
                        <a14:backgroundMark x1="56000" y1="68167" x2="50167" y2="70833"/>
                        <a14:backgroundMark x1="58833" y1="69667" x2="64333" y2="81833"/>
                        <a14:backgroundMark x1="65833" y1="75167" x2="64833" y2="80000"/>
                        <a14:backgroundMark x1="51667" y1="69500" x2="55000" y2="68000"/>
                        <a14:backgroundMark x1="57167" y1="67000" x2="66000" y2="82667"/>
                        <a14:backgroundMark x1="62833" y1="65500" x2="44833" y2="79667"/>
                        <a14:backgroundMark x1="51333" y1="70167" x2="54000" y2="67167"/>
                        <a14:backgroundMark x1="54167" y1="67167" x2="51167" y2="72000"/>
                        <a14:backgroundMark x1="65000" y1="83500" x2="58000" y2="67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69185">
            <a:off x="-619367" y="2255094"/>
            <a:ext cx="2154026" cy="21540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pin minion 2 FREE Despicable Me Pin the Goggles on the Minion Printab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7" b="90000" l="5000" r="96333">
                        <a14:foregroundMark x1="25667" y1="52000" x2="31333" y2="71167"/>
                        <a14:foregroundMark x1="56667" y1="67333" x2="66000" y2="83333"/>
                        <a14:foregroundMark x1="72667" y1="68500" x2="72667" y2="68500"/>
                        <a14:foregroundMark x1="53833" y1="69333" x2="53833" y2="69333"/>
                        <a14:foregroundMark x1="54833" y1="67500" x2="51833" y2="69667"/>
                        <a14:backgroundMark x1="69500" y1="30333" x2="69500" y2="30333"/>
                        <a14:backgroundMark x1="58500" y1="28333" x2="90000" y2="29667"/>
                        <a14:backgroundMark x1="42167" y1="48000" x2="57667" y2="60833"/>
                        <a14:backgroundMark x1="65000" y1="59500" x2="82000" y2="59167"/>
                        <a14:backgroundMark x1="46167" y1="39500" x2="46167" y2="39500"/>
                        <a14:backgroundMark x1="48833" y1="68833" x2="48833" y2="68833"/>
                        <a14:backgroundMark x1="43833" y1="16333" x2="91833" y2="16333"/>
                        <a14:backgroundMark x1="48500" y1="72333" x2="85333" y2="77667"/>
                        <a14:backgroundMark x1="76667" y1="66833" x2="95000" y2="82500"/>
                        <a14:backgroundMark x1="58000" y1="67833" x2="47167" y2="78167"/>
                        <a14:backgroundMark x1="56000" y1="68167" x2="50167" y2="70833"/>
                        <a14:backgroundMark x1="58833" y1="69667" x2="64333" y2="81833"/>
                        <a14:backgroundMark x1="65833" y1="75167" x2="64833" y2="80000"/>
                        <a14:backgroundMark x1="51667" y1="69500" x2="55000" y2="68000"/>
                        <a14:backgroundMark x1="57167" y1="67000" x2="66000" y2="82667"/>
                        <a14:backgroundMark x1="62833" y1="65500" x2="44833" y2="79667"/>
                        <a14:backgroundMark x1="51333" y1="70167" x2="54000" y2="67167"/>
                        <a14:backgroundMark x1="54167" y1="67167" x2="51167" y2="72000"/>
                        <a14:backgroundMark x1="65000" y1="83500" x2="58000" y2="67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69185">
            <a:off x="9150876" y="5371472"/>
            <a:ext cx="2154026" cy="21540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pin minion 2 FREE Despicable Me Pin the Goggles on the Minion Printab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7" b="90000" l="5000" r="96333">
                        <a14:foregroundMark x1="25667" y1="52000" x2="31333" y2="71167"/>
                        <a14:foregroundMark x1="56667" y1="67333" x2="66000" y2="83333"/>
                        <a14:foregroundMark x1="72667" y1="68500" x2="72667" y2="68500"/>
                        <a14:foregroundMark x1="53833" y1="69333" x2="53833" y2="69333"/>
                        <a14:foregroundMark x1="54833" y1="67500" x2="51833" y2="69667"/>
                        <a14:backgroundMark x1="69500" y1="30333" x2="69500" y2="30333"/>
                        <a14:backgroundMark x1="58500" y1="28333" x2="90000" y2="29667"/>
                        <a14:backgroundMark x1="42167" y1="48000" x2="57667" y2="60833"/>
                        <a14:backgroundMark x1="65000" y1="59500" x2="82000" y2="59167"/>
                        <a14:backgroundMark x1="46167" y1="39500" x2="46167" y2="39500"/>
                        <a14:backgroundMark x1="48833" y1="68833" x2="48833" y2="68833"/>
                        <a14:backgroundMark x1="43833" y1="16333" x2="91833" y2="16333"/>
                        <a14:backgroundMark x1="48500" y1="72333" x2="85333" y2="77667"/>
                        <a14:backgroundMark x1="76667" y1="66833" x2="95000" y2="82500"/>
                        <a14:backgroundMark x1="58000" y1="67833" x2="47167" y2="78167"/>
                        <a14:backgroundMark x1="56000" y1="68167" x2="50167" y2="70833"/>
                        <a14:backgroundMark x1="58833" y1="69667" x2="64333" y2="81833"/>
                        <a14:backgroundMark x1="65833" y1="75167" x2="64833" y2="80000"/>
                        <a14:backgroundMark x1="51667" y1="69500" x2="55000" y2="68000"/>
                        <a14:backgroundMark x1="57167" y1="67000" x2="66000" y2="82667"/>
                        <a14:backgroundMark x1="62833" y1="65500" x2="44833" y2="79667"/>
                        <a14:backgroundMark x1="51333" y1="70167" x2="54000" y2="67167"/>
                        <a14:backgroundMark x1="54167" y1="67167" x2="51167" y2="72000"/>
                        <a14:backgroundMark x1="65000" y1="83500" x2="58000" y2="67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69185">
            <a:off x="854161" y="5258621"/>
            <a:ext cx="2154026" cy="21540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pin minion 2 FREE Despicable Me Pin the Goggles on the Minion Printab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7" b="90000" l="5000" r="96333">
                        <a14:foregroundMark x1="25667" y1="52000" x2="31333" y2="71167"/>
                        <a14:foregroundMark x1="56667" y1="67333" x2="66000" y2="83333"/>
                        <a14:foregroundMark x1="72667" y1="68500" x2="72667" y2="68500"/>
                        <a14:foregroundMark x1="53833" y1="69333" x2="53833" y2="69333"/>
                        <a14:foregroundMark x1="54833" y1="67500" x2="51833" y2="69667"/>
                        <a14:backgroundMark x1="69500" y1="30333" x2="69500" y2="30333"/>
                        <a14:backgroundMark x1="58500" y1="28333" x2="90000" y2="29667"/>
                        <a14:backgroundMark x1="42167" y1="48000" x2="57667" y2="60833"/>
                        <a14:backgroundMark x1="65000" y1="59500" x2="82000" y2="59167"/>
                        <a14:backgroundMark x1="46167" y1="39500" x2="46167" y2="39500"/>
                        <a14:backgroundMark x1="48833" y1="68833" x2="48833" y2="68833"/>
                        <a14:backgroundMark x1="43833" y1="16333" x2="91833" y2="16333"/>
                        <a14:backgroundMark x1="48500" y1="72333" x2="85333" y2="77667"/>
                        <a14:backgroundMark x1="76667" y1="66833" x2="95000" y2="82500"/>
                        <a14:backgroundMark x1="58000" y1="67833" x2="47167" y2="78167"/>
                        <a14:backgroundMark x1="56000" y1="68167" x2="50167" y2="70833"/>
                        <a14:backgroundMark x1="58833" y1="69667" x2="64333" y2="81833"/>
                        <a14:backgroundMark x1="65833" y1="75167" x2="64833" y2="80000"/>
                        <a14:backgroundMark x1="51667" y1="69500" x2="55000" y2="68000"/>
                        <a14:backgroundMark x1="57167" y1="67000" x2="66000" y2="82667"/>
                        <a14:backgroundMark x1="62833" y1="65500" x2="44833" y2="79667"/>
                        <a14:backgroundMark x1="51333" y1="70167" x2="54000" y2="67167"/>
                        <a14:backgroundMark x1="54167" y1="67167" x2="51167" y2="72000"/>
                        <a14:backgroundMark x1="65000" y1="83500" x2="58000" y2="67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69185">
            <a:off x="4110751" y="1141649"/>
            <a:ext cx="2154026" cy="21540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 rot="1556525">
            <a:off x="262850" y="2416699"/>
            <a:ext cx="26789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Bernard MT Condensed" panose="02050806060905020404" pitchFamily="18" charset="0"/>
              </a:rPr>
              <a:t>Personal Data</a:t>
            </a:r>
            <a:endParaRPr lang="de-DE" sz="3600" dirty="0">
              <a:latin typeface="Bernard MT Condensed" panose="020508060609050204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 rot="20772731">
            <a:off x="9345685" y="2843159"/>
            <a:ext cx="27517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Bernard MT Condensed" panose="02050806060905020404" pitchFamily="18" charset="0"/>
              </a:rPr>
              <a:t>Health records</a:t>
            </a:r>
            <a:endParaRPr lang="de-DE" sz="3600" dirty="0">
              <a:latin typeface="Bernard MT Condensed" panose="020508060609050204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754605" y="4531659"/>
            <a:ext cx="19383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Bernard MT Condensed" panose="02050806060905020404" pitchFamily="18" charset="0"/>
              </a:rPr>
              <a:t>Meta Data</a:t>
            </a:r>
            <a:endParaRPr lang="de-DE" sz="3600" dirty="0">
              <a:latin typeface="Bernard MT Condensed" panose="020508060609050204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1177" y="5140981"/>
            <a:ext cx="17431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Bernard MT Condensed" panose="02050806060905020404" pitchFamily="18" charset="0"/>
              </a:rPr>
              <a:t>Profiling</a:t>
            </a:r>
            <a:endParaRPr lang="de-DE" sz="3600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2136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s://pbs.twimg.com/profile_images/378800000451012500/4628fbb9dc70514d389ed9491243866f_400x400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1772816"/>
            <a:ext cx="4530665" cy="453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 smtClean="0"/>
              <a:t>DNA Business vs. Privacy</a:t>
            </a:r>
            <a:endParaRPr lang="de-DE" sz="4000" b="1" dirty="0"/>
          </a:p>
        </p:txBody>
      </p:sp>
      <p:pic>
        <p:nvPicPr>
          <p:cNvPr id="5" name="Picture 2" descr="http://www.councilforresponsiblegenetics.org/blog/image.axd?picture=2015%2f3%2fdnapr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76465">
            <a:off x="6842975" y="2392608"/>
            <a:ext cx="2857500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90636" y="3140968"/>
            <a:ext cx="36391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Bernard MT Condensed" panose="02050806060905020404" pitchFamily="18" charset="0"/>
              </a:rPr>
              <a:t>I am 1/3 Banana ? </a:t>
            </a:r>
            <a:endParaRPr lang="de-DE" sz="3600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0146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44902"/>
            <a:ext cx="10972800" cy="1143000"/>
          </a:xfrm>
        </p:spPr>
        <p:txBody>
          <a:bodyPr/>
          <a:lstStyle/>
          <a:p>
            <a:r>
              <a:rPr lang="de-DE" sz="4000" b="1" dirty="0" smtClean="0"/>
              <a:t>Security vs. Privacy</a:t>
            </a:r>
            <a:endParaRPr lang="en-US" sz="40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03412" y="1268760"/>
            <a:ext cx="10585176" cy="52478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/>
              <a:t>'We </a:t>
            </a:r>
            <a:r>
              <a:rPr lang="en-US" b="1" dirty="0"/>
              <a:t>Kill People Based on Metadata</a:t>
            </a:r>
            <a:r>
              <a:rPr lang="en-US" b="1" dirty="0" smtClean="0"/>
              <a:t>‘ </a:t>
            </a:r>
          </a:p>
          <a:p>
            <a:pPr marL="0" indent="0" algn="ctr">
              <a:buNone/>
            </a:pPr>
            <a:r>
              <a:rPr lang="en-US" b="1" dirty="0"/>
              <a:t>	</a:t>
            </a:r>
            <a:r>
              <a:rPr lang="en-US" b="1" dirty="0" smtClean="0"/>
              <a:t>					</a:t>
            </a:r>
            <a:r>
              <a:rPr lang="en-US" b="1" dirty="0"/>
              <a:t> </a:t>
            </a:r>
            <a:r>
              <a:rPr lang="en-US" sz="2800" i="1" dirty="0"/>
              <a:t>Ex-NSA Chief </a:t>
            </a:r>
            <a:r>
              <a:rPr lang="de-DE" sz="2800" i="1" dirty="0"/>
              <a:t>Michael </a:t>
            </a:r>
            <a:r>
              <a:rPr lang="de-DE" sz="2800" i="1" dirty="0" smtClean="0"/>
              <a:t>Hayden</a:t>
            </a:r>
            <a:endParaRPr lang="en-US" sz="2800" i="1" dirty="0" smtClean="0"/>
          </a:p>
          <a:p>
            <a:pPr algn="ctr"/>
            <a:endParaRPr lang="en-US" b="1" dirty="0"/>
          </a:p>
          <a:p>
            <a:pPr algn="ctr"/>
            <a:endParaRPr lang="en-US" dirty="0" smtClean="0"/>
          </a:p>
        </p:txBody>
      </p:sp>
      <p:pic>
        <p:nvPicPr>
          <p:cNvPr id="5" name="Picture 4" descr="http://tim.geekheim.de/wp-content/uploads/2008/02/security-fen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2708920"/>
            <a:ext cx="6480720" cy="4596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6130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di.ens.fr/~pnguyen/images/Word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980728"/>
            <a:ext cx="10014744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Minions - banana!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3872" y="1340768"/>
            <a:ext cx="2703831" cy="357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387" y="409228"/>
            <a:ext cx="10972800" cy="114300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Crypto Tools and Solutions: </a:t>
            </a:r>
            <a:br>
              <a:rPr lang="en-US" sz="4000" b="1" dirty="0" smtClean="0"/>
            </a:br>
            <a:r>
              <a:rPr lang="en-US" sz="4000" b="1" dirty="0" smtClean="0"/>
              <a:t>Not Accessible to Non-Expert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13501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ttp://www.despicablememinions.net/wp-content/uploads/2013/06/evil-min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70663">
            <a:off x="409959" y="3240264"/>
            <a:ext cx="3384376" cy="348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540078" y="2236241"/>
            <a:ext cx="7246441" cy="142012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Applications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2540078" y="3687447"/>
            <a:ext cx="7246442" cy="1408137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Operating Systems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2540078" y="5095584"/>
            <a:ext cx="7246442" cy="1634127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Hardware/Quantum</a:t>
            </a:r>
            <a:endParaRPr lang="en-US" sz="3200" dirty="0"/>
          </a:p>
        </p:txBody>
      </p:sp>
      <p:pic>
        <p:nvPicPr>
          <p:cNvPr id="7" name="Picture 2" descr="https://s-media-cache-ak0.pinimg.com/236x/14/c6/26/14c6261bdfd10a398fb3badb4d6eb2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53466">
            <a:off x="8256653" y="2091513"/>
            <a:ext cx="1655076" cy="463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3392" y="363577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Designing Resilient and Usable Security Systems </a:t>
            </a:r>
            <a:endParaRPr lang="en-US" b="1" dirty="0"/>
          </a:p>
        </p:txBody>
      </p:sp>
      <p:pic>
        <p:nvPicPr>
          <p:cNvPr id="1026" name="Picture 2" descr="http://www.wired.com/images_blogs/wiredscience/2013/10/D-Wave-System-with-Visible-512-Qubit-Chi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78" y="4961751"/>
            <a:ext cx="1394518" cy="175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3719736" y="1550114"/>
            <a:ext cx="10585176" cy="52478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Security on all abstraction layers </a:t>
            </a:r>
          </a:p>
          <a:p>
            <a:endParaRPr lang="en-US" sz="2800" b="1" dirty="0"/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9061203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31504" y="-27464"/>
            <a:ext cx="8784976" cy="1692188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 smtClean="0"/>
              <a:t>  The Holy Grail</a:t>
            </a:r>
            <a:r>
              <a:rPr lang="en-US" b="1" dirty="0" smtClean="0"/>
              <a:t>: </a:t>
            </a:r>
            <a:br>
              <a:rPr lang="en-US" b="1" dirty="0" smtClean="0"/>
            </a:br>
            <a:r>
              <a:rPr lang="en-US" b="1" dirty="0" smtClean="0"/>
              <a:t>Secure Multiparty Computation vs.  Trusted </a:t>
            </a:r>
            <a:r>
              <a:rPr lang="en-US" sz="4400" b="1" dirty="0" smtClean="0"/>
              <a:t>Computing</a:t>
            </a:r>
            <a:endParaRPr lang="en-US" sz="44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47329" y="6545256"/>
            <a:ext cx="576064" cy="268139"/>
          </a:xfrm>
          <a:prstGeom prst="rect">
            <a:avLst/>
          </a:prstGeom>
        </p:spPr>
        <p:txBody>
          <a:bodyPr lIns="64291" tIns="32146" rIns="64291" bIns="32146" anchor="ctr"/>
          <a:lstStyle/>
          <a:p>
            <a:fld id="{CB8340E1-6DDE-4C19-9FEB-8EA6314BFAA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104" name="Picture 8" descr="http://www.wallpapermay.com/thumbnails/detail/20130804/movies%20yellow%20funny%20comedy%20animation%20despicable%20me%20minions%20dreamworks%20tagnotallowedtoosubjective%20ent_www.wallpapermay.com_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8856" y="1733279"/>
            <a:ext cx="7866227" cy="4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cgmeetup.net/forums/uploads/gallery/album_176/gallery_2155_176_1170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1988839"/>
            <a:ext cx="5204737" cy="416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80176" y="6083590"/>
            <a:ext cx="20231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Trusted Party?</a:t>
            </a:r>
            <a:endParaRPr lang="de-DE" sz="2400" dirty="0"/>
          </a:p>
        </p:txBody>
      </p:sp>
      <p:sp>
        <p:nvSpPr>
          <p:cNvPr id="10" name="Rectangle 9"/>
          <p:cNvSpPr/>
          <p:nvPr/>
        </p:nvSpPr>
        <p:spPr>
          <a:xfrm>
            <a:off x="407368" y="6083591"/>
            <a:ext cx="4445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Multiparty with honest majority?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1894703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://www.sciencealert.com/images/stories/alengo_quantum_iStoc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2390950"/>
            <a:ext cx="7200800" cy="43204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inions, how I feel the first day of each college class when professors say things like 'If you miss three days of class you will automatically be dropped with a WF'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1" b="100000" l="9551" r="95787">
                        <a14:foregroundMark x1="63202" y1="93392" x2="63202" y2="93392"/>
                        <a14:foregroundMark x1="72753" y1="85022" x2="73315" y2="93833"/>
                        <a14:foregroundMark x1="32022" y1="28634" x2="32022" y2="28634"/>
                        <a14:foregroundMark x1="59551" y1="28194" x2="59551" y2="28194"/>
                        <a14:foregroundMark x1="37079" y1="27753" x2="37079" y2="27753"/>
                        <a14:foregroundMark x1="24438" y1="27533" x2="24438" y2="27533"/>
                        <a14:foregroundMark x1="24719" y1="24009" x2="23315" y2="29295"/>
                        <a14:foregroundMark x1="85955" y1="81278" x2="87079" y2="86564"/>
                        <a14:foregroundMark x1="38202" y1="98018" x2="40449" y2="96696"/>
                        <a14:backgroundMark x1="16011" y1="98678" x2="32022" y2="98899"/>
                        <a14:backgroundMark x1="31461" y1="97797" x2="34551" y2="96916"/>
                        <a14:backgroundMark x1="86517" y1="8370" x2="87360" y2="43172"/>
                        <a14:backgroundMark x1="89888" y1="63877" x2="92135" y2="75771"/>
                        <a14:backgroundMark x1="94382" y1="80837" x2="93539" y2="92952"/>
                        <a14:backgroundMark x1="50000" y1="98899" x2="52809" y2="98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9856" y="3140968"/>
            <a:ext cx="2098697" cy="267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44" y="98072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Future </a:t>
            </a:r>
            <a:r>
              <a:rPr lang="de-DE" b="1" dirty="0" smtClean="0"/>
              <a:t>Crypto:</a:t>
            </a:r>
            <a:r>
              <a:rPr lang="de-DE" b="1" dirty="0"/>
              <a:t/>
            </a:r>
            <a:br>
              <a:rPr lang="de-DE" b="1" dirty="0"/>
            </a:br>
            <a:r>
              <a:rPr lang="de-DE" b="1" dirty="0" smtClean="0"/>
              <a:t>Quantum </a:t>
            </a:r>
            <a:r>
              <a:rPr lang="de-DE" b="1" dirty="0"/>
              <a:t>C</a:t>
            </a:r>
            <a:r>
              <a:rPr lang="de-DE" b="1" dirty="0" smtClean="0"/>
              <a:t>omputing Model ? 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5146166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7448" y="1008482"/>
            <a:ext cx="102251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/>
              <a:t> Tools for Designer and Developer of Applications with Security &amp; Privacy Requirements </a:t>
            </a:r>
            <a:r>
              <a:rPr lang="en-US" sz="3600" b="1" dirty="0"/>
              <a:t/>
            </a:r>
            <a:br>
              <a:rPr lang="en-US" sz="3600" b="1" dirty="0"/>
            </a:br>
            <a:endParaRPr lang="de-DE" sz="3600" dirty="0"/>
          </a:p>
        </p:txBody>
      </p:sp>
      <p:pic>
        <p:nvPicPr>
          <p:cNvPr id="5" name="Picture 4" descr="Minion- He looks like my HS German teacher! I loved Herr Smith!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4312" y="2420888"/>
            <a:ext cx="2664296" cy="47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s://pbs.twimg.com/profile_images/378800000451012500/4628fbb9dc70514d389ed9491243866f_400x40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2762808"/>
            <a:ext cx="36004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rueCrypt's Security Audit Is Finally Done, with (Mostly) Good Resul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2983754"/>
            <a:ext cx="6057900" cy="34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377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www.despicablememinions.net/wp-content/uploads/2013/06/evil-min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9991">
            <a:off x="2646239" y="2577349"/>
            <a:ext cx="34671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31504" y="-27464"/>
            <a:ext cx="8784976" cy="1692188"/>
          </a:xfrm>
        </p:spPr>
        <p:txBody>
          <a:bodyPr>
            <a:normAutofit/>
          </a:bodyPr>
          <a:lstStyle/>
          <a:p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 smtClean="0"/>
              <a:t>  How to Compute and Verify Trust ?</a:t>
            </a:r>
            <a:endParaRPr lang="en-US" sz="40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47329" y="6545256"/>
            <a:ext cx="576064" cy="268139"/>
          </a:xfrm>
          <a:prstGeom prst="rect">
            <a:avLst/>
          </a:prstGeom>
        </p:spPr>
        <p:txBody>
          <a:bodyPr lIns="64291" tIns="32146" rIns="64291" bIns="32146" anchor="ctr"/>
          <a:lstStyle/>
          <a:p>
            <a:fld id="{CB8340E1-6DDE-4C19-9FEB-8EA6314BFAA8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108" name="Picture 12" descr="https://s-media-cache-ak0.pinimg.com/originals/2a/90/29/2a9029969685b4cbeba98a03d40d5e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1889448"/>
            <a:ext cx="460851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42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0.wp.com/www.technollama.co.uk/wp-content/uploads/2012/02/facebook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5667" l="5067" r="95600">
                        <a14:foregroundMark x1="13333" y1="11333" x2="20533" y2="66833"/>
                        <a14:foregroundMark x1="77600" y1="52333" x2="74400" y2="67667"/>
                        <a14:foregroundMark x1="66933" y1="56667" x2="64267" y2="67333"/>
                        <a14:foregroundMark x1="28000" y1="22167" x2="41867" y2="31833"/>
                        <a14:foregroundMark x1="42267" y1="34500" x2="42267" y2="38167"/>
                        <a14:foregroundMark x1="24667" y1="51667" x2="29067" y2="53833"/>
                        <a14:foregroundMark x1="24533" y1="56333" x2="24533" y2="75667"/>
                        <a14:foregroundMark x1="24133" y1="9500" x2="24133" y2="21833"/>
                        <a14:foregroundMark x1="5600" y1="76333" x2="58533" y2="93500"/>
                        <a14:foregroundMark x1="7067" y1="81167" x2="94667" y2="82667"/>
                        <a14:foregroundMark x1="18800" y1="78833" x2="79067" y2="77667"/>
                        <a14:foregroundMark x1="5733" y1="84000" x2="94533" y2="82167"/>
                        <a14:foregroundMark x1="86133" y1="79167" x2="92933" y2="79500"/>
                        <a14:foregroundMark x1="6133" y1="89500" x2="69333" y2="90000"/>
                        <a14:foregroundMark x1="9333" y1="91000" x2="58667" y2="93167"/>
                        <a14:foregroundMark x1="55333" y1="91333" x2="90800" y2="88667"/>
                        <a14:foregroundMark x1="74000" y1="84667" x2="92267" y2="88000"/>
                        <a14:foregroundMark x1="93600" y1="76833" x2="93200" y2="87000"/>
                        <a14:foregroundMark x1="5867" y1="85500" x2="12533" y2="89333"/>
                        <a14:foregroundMark x1="29600" y1="62167" x2="26000" y2="72333"/>
                        <a14:foregroundMark x1="15200" y1="25833" x2="15600" y2="26000"/>
                        <a14:backgroundMark x1="82133" y1="9000" x2="82533" y2="15500"/>
                        <a14:backgroundMark x1="81600" y1="9333" x2="80800" y2="16833"/>
                        <a14:backgroundMark x1="80933" y1="8167" x2="81733" y2="12167"/>
                        <a14:backgroundMark x1="83200" y1="14333" x2="83067" y2="16667"/>
                        <a14:backgroundMark x1="80800" y1="14333" x2="80933" y2="17500"/>
                        <a14:backgroundMark x1="24267" y1="9333" x2="90800" y2="49500"/>
                        <a14:backgroundMark x1="26267" y1="55000" x2="29200" y2="62167"/>
                        <a14:backgroundMark x1="25600" y1="53167" x2="26533" y2="52000"/>
                        <a14:backgroundMark x1="26267" y1="64833" x2="25200" y2="71333"/>
                        <a14:backgroundMark x1="18667" y1="11667" x2="18400" y2="20833"/>
                        <a14:backgroundMark x1="14933" y1="11833" x2="11333" y2="29500"/>
                        <a14:backgroundMark x1="14133" y1="13167" x2="16400" y2="24333"/>
                        <a14:backgroundMark x1="13733" y1="15667" x2="15600" y2="23667"/>
                        <a14:backgroundMark x1="13067" y1="11500" x2="15333" y2="25167"/>
                        <a14:backgroundMark x1="13333" y1="12333" x2="14800" y2="25333"/>
                        <a14:backgroundMark x1="10400" y1="34167" x2="13600" y2="73500"/>
                        <a14:backgroundMark x1="21867" y1="53500" x2="23333" y2="65333"/>
                        <a14:backgroundMark x1="19467" y1="51167" x2="21467" y2="67167"/>
                        <a14:backgroundMark x1="16267" y1="49667" x2="20533" y2="66667"/>
                        <a14:backgroundMark x1="18667" y1="50333" x2="21200" y2="67167"/>
                        <a14:backgroundMark x1="13867" y1="54667" x2="22133" y2="54500"/>
                        <a14:backgroundMark x1="18533" y1="51333" x2="20800" y2="64500"/>
                        <a14:backgroundMark x1="18267" y1="53000" x2="20533" y2="65667"/>
                        <a14:backgroundMark x1="19467" y1="55667" x2="19333" y2="64167"/>
                        <a14:backgroundMark x1="13200" y1="11167" x2="13867" y2="14000"/>
                        <a14:backgroundMark x1="25200" y1="71500" x2="25200" y2="73667"/>
                        <a14:backgroundMark x1="38800" y1="73000" x2="40000" y2="72833"/>
                        <a14:backgroundMark x1="16133" y1="8000" x2="14133" y2="26667"/>
                        <a14:backgroundMark x1="13467" y1="9167" x2="12933" y2="24000"/>
                        <a14:backgroundMark x1="13867" y1="9333" x2="14933" y2="26333"/>
                        <a14:backgroundMark x1="17600" y1="49833" x2="18000" y2="50667"/>
                        <a14:backgroundMark x1="18400" y1="49667" x2="18533" y2="51667"/>
                        <a14:backgroundMark x1="26000" y1="52000" x2="27733" y2="53833"/>
                        <a14:backgroundMark x1="18933" y1="51333" x2="20267" y2="65500"/>
                        <a14:backgroundMark x1="17733" y1="50333" x2="22667" y2="63000"/>
                        <a14:backgroundMark x1="16533" y1="20667" x2="13733" y2="26667"/>
                        <a14:backgroundMark x1="12667" y1="11000" x2="14400" y2="25167"/>
                        <a14:backgroundMark x1="12667" y1="22000" x2="13467" y2="15667"/>
                        <a14:backgroundMark x1="26000" y1="52667" x2="27067" y2="51667"/>
                        <a14:backgroundMark x1="27067" y1="53833" x2="27467" y2="52500"/>
                        <a14:backgroundMark x1="17067" y1="49833" x2="20800" y2="66167"/>
                        <a14:backgroundMark x1="19733" y1="51000" x2="19867" y2="66833"/>
                        <a14:backgroundMark x1="20267" y1="51000" x2="17600" y2="64833"/>
                        <a14:backgroundMark x1="18000" y1="51000" x2="20267" y2="66000"/>
                        <a14:backgroundMark x1="12533" y1="14500" x2="15067" y2="25167"/>
                        <a14:backgroundMark x1="15733" y1="11500" x2="11600" y2="19167"/>
                        <a14:backgroundMark x1="12933" y1="12500" x2="13333" y2="23500"/>
                        <a14:backgroundMark x1="13200" y1="12167" x2="15867" y2="22833"/>
                        <a14:backgroundMark x1="10267" y1="75167" x2="10267" y2="75167"/>
                        <a14:backgroundMark x1="9333" y1="75667" x2="9867" y2="75333"/>
                        <a14:backgroundMark x1="89867" y1="75667" x2="90800" y2="75667"/>
                        <a14:backgroundMark x1="23600" y1="75667" x2="40533" y2="75667"/>
                        <a14:backgroundMark x1="46133" y1="75667" x2="63600" y2="75833"/>
                        <a14:backgroundMark x1="24533" y1="9167" x2="24533" y2="20833"/>
                        <a14:backgroundMark x1="24533" y1="10000" x2="24000" y2="1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45" y="-243408"/>
            <a:ext cx="9884417" cy="722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7897" y="158319"/>
            <a:ext cx="8784976" cy="789214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 </a:t>
            </a: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 smtClean="0"/>
              <a:t>Social Networks: Possible Trust Anchor? </a:t>
            </a:r>
            <a:endParaRPr lang="en-US" sz="4000" b="1" dirty="0"/>
          </a:p>
        </p:txBody>
      </p:sp>
      <p:pic>
        <p:nvPicPr>
          <p:cNvPr id="4" name="Picture 2" descr="http://www.spaceburgh.com/wp-content/uploads/2012/11/Unbalanc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754" y="11770157"/>
            <a:ext cx="1004817" cy="66967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45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336" y="1484784"/>
            <a:ext cx="102251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b="1" dirty="0" smtClean="0"/>
              <a:t>“In </a:t>
            </a:r>
            <a:r>
              <a:rPr lang="en-US" sz="3600" b="1" dirty="0"/>
              <a:t>a Free Society Information is the n</a:t>
            </a:r>
            <a:r>
              <a:rPr lang="en-US" sz="3600" b="1" dirty="0" smtClean="0"/>
              <a:t>ame </a:t>
            </a:r>
            <a:r>
              <a:rPr lang="en-US" sz="3600" b="1" dirty="0"/>
              <a:t>of </a:t>
            </a:r>
            <a:r>
              <a:rPr lang="en-US" sz="3600" b="1" dirty="0" smtClean="0"/>
              <a:t>the</a:t>
            </a:r>
            <a:br>
              <a:rPr lang="en-US" sz="3600" b="1" dirty="0" smtClean="0"/>
            </a:br>
            <a:r>
              <a:rPr lang="en-US" sz="3600" b="1" dirty="0" smtClean="0"/>
              <a:t>  Game”  </a:t>
            </a:r>
            <a:endParaRPr lang="en-US" sz="3600" b="1" dirty="0"/>
          </a:p>
          <a:p>
            <a:pPr algn="r"/>
            <a:r>
              <a:rPr lang="en-US" sz="3600" b="1" dirty="0"/>
              <a:t>		                            </a:t>
            </a:r>
            <a:r>
              <a:rPr lang="en-US" sz="3600" b="1" dirty="0" smtClean="0"/>
              <a:t>			</a:t>
            </a:r>
            <a:r>
              <a:rPr lang="en-US" sz="2800" i="1" dirty="0" smtClean="0"/>
              <a:t>Movie </a:t>
            </a:r>
            <a:r>
              <a:rPr lang="en-US" sz="2800" i="1" dirty="0"/>
              <a:t>Brazil </a:t>
            </a:r>
            <a:r>
              <a:rPr lang="en-US" sz="3600" b="1" dirty="0"/>
              <a:t/>
            </a:r>
            <a:br>
              <a:rPr lang="en-US" sz="3600" b="1" dirty="0"/>
            </a:br>
            <a:endParaRPr lang="de-DE" sz="3600" dirty="0"/>
          </a:p>
        </p:txBody>
      </p:sp>
      <p:pic>
        <p:nvPicPr>
          <p:cNvPr id="5" name="Picture 4" descr="Minion- He looks like my HS German teacher! I loved Herr Smith!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0376" y="2492896"/>
            <a:ext cx="2664296" cy="47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696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384" y="309317"/>
            <a:ext cx="10972800" cy="1143000"/>
          </a:xfrm>
        </p:spPr>
        <p:txBody>
          <a:bodyPr>
            <a:normAutofit/>
          </a:bodyPr>
          <a:lstStyle/>
          <a:p>
            <a:r>
              <a:rPr lang="de-DE" sz="4000" b="1" dirty="0" smtClean="0"/>
              <a:t>Hardware Security and Security Hardware</a:t>
            </a:r>
            <a:endParaRPr lang="de-DE" sz="4000" b="1" dirty="0"/>
          </a:p>
        </p:txBody>
      </p:sp>
      <p:pic>
        <p:nvPicPr>
          <p:cNvPr id="4" name="Picture 2" descr="http://www.openmagazine.org/wp-content/uploads/open-hardwar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8837" y="3692598"/>
            <a:ext cx="3638566" cy="24196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designbolts.com/wp-content/uploads/2013/07/Captain-minion-despicable-me-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3887" y1="20833" x2="42773" y2="24219"/>
                        <a14:foregroundMark x1="46289" y1="32161" x2="52051" y2="32161"/>
                        <a14:foregroundMark x1="54297" y1="66797" x2="55762" y2="66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9696" y="1484784"/>
            <a:ext cx="4556849" cy="341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3704" y="2846297"/>
            <a:ext cx="45464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Bernard MT Condensed" panose="02050806060905020404" pitchFamily="18" charset="0"/>
              </a:rPr>
              <a:t>Physically </a:t>
            </a:r>
            <a:r>
              <a:rPr lang="en-US" sz="2800" b="1" dirty="0" err="1" smtClean="0">
                <a:latin typeface="Bernard MT Condensed" panose="02050806060905020404" pitchFamily="18" charset="0"/>
              </a:rPr>
              <a:t>Unclonable</a:t>
            </a:r>
            <a:r>
              <a:rPr lang="en-US" sz="2800" b="1" dirty="0" smtClean="0">
                <a:latin typeface="Bernard MT Condensed" panose="02050806060905020404" pitchFamily="18" charset="0"/>
              </a:rPr>
              <a:t> Functions</a:t>
            </a:r>
            <a:endParaRPr lang="de-DE" sz="2800" dirty="0">
              <a:latin typeface="Bernard MT Condensed" panose="020508060609050204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1537" y="2931991"/>
            <a:ext cx="32560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Bernard MT Condensed" panose="02050806060905020404" pitchFamily="18" charset="0"/>
              </a:rPr>
              <a:t>Side Channel Resistant</a:t>
            </a:r>
            <a:endParaRPr lang="de-DE" sz="2800" dirty="0">
              <a:latin typeface="Bernard MT Condensed" panose="020508060609050204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11550" y="5422561"/>
            <a:ext cx="30893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Bernard MT Condensed" panose="02050806060905020404" pitchFamily="18" charset="0"/>
              </a:rPr>
              <a:t>The Garbled Machine</a:t>
            </a:r>
            <a:endParaRPr lang="de-DE" sz="2800" dirty="0">
              <a:latin typeface="Bernard MT Condensed" panose="020508060609050204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2240" y="5714092"/>
            <a:ext cx="44836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Bernard MT Condensed" panose="02050806060905020404" pitchFamily="18" charset="0"/>
              </a:rPr>
              <a:t>Software Guard Extension (SGX)</a:t>
            </a:r>
            <a:endParaRPr lang="de-DE" sz="2800" dirty="0">
              <a:latin typeface="Bernard MT Condensed" panose="020508060609050204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55352" y="4177276"/>
            <a:ext cx="30075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Bernard MT Condensed" panose="02050806060905020404" pitchFamily="18" charset="0"/>
              </a:rPr>
              <a:t>Counterfeit Resistant</a:t>
            </a:r>
            <a:endParaRPr lang="de-DE" sz="2800" dirty="0">
              <a:latin typeface="Bernard MT Condensed" panose="020508060609050204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9416" y="4377661"/>
            <a:ext cx="26466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Bernard MT Condensed" panose="02050806060905020404" pitchFamily="18" charset="0"/>
              </a:rPr>
              <a:t>Hardware Trojans</a:t>
            </a:r>
            <a:endParaRPr lang="de-DE" sz="2800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21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imaxmelbourne.com.au/images/uploads/Despicable_Me_2/Despicable-Me-2-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95" y="1967002"/>
            <a:ext cx="6552728" cy="484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imaxmelbourne.com.au/images/uploads/Despicable_Me_2/Despicable-Me-2-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204" y="1544021"/>
            <a:ext cx="7164796" cy="529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480" y="1388634"/>
            <a:ext cx="8784976" cy="789214"/>
          </a:xfrm>
        </p:spPr>
        <p:txBody>
          <a:bodyPr>
            <a:normAutofit fontScale="90000"/>
          </a:bodyPr>
          <a:lstStyle/>
          <a:p>
            <a:r>
              <a:rPr lang="de-DE" b="1" dirty="0" err="1"/>
              <a:t>Thank</a:t>
            </a:r>
            <a:r>
              <a:rPr lang="de-DE" b="1" dirty="0"/>
              <a:t> </a:t>
            </a:r>
            <a:r>
              <a:rPr lang="de-DE" b="1" dirty="0" err="1"/>
              <a:t>You</a:t>
            </a:r>
            <a:r>
              <a:rPr lang="de-DE" b="1" dirty="0"/>
              <a:t>!</a:t>
            </a:r>
            <a:br>
              <a:rPr lang="de-DE" b="1" dirty="0"/>
            </a:br>
            <a:r>
              <a:rPr lang="de-DE" b="1" dirty="0" err="1" smtClean="0"/>
              <a:t>Enjoy</a:t>
            </a:r>
            <a:r>
              <a:rPr lang="de-DE" b="1" dirty="0" smtClean="0"/>
              <a:t> CROSSING!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01792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/>
              <a:t>ROP: Basic </a:t>
            </a:r>
            <a:r>
              <a:rPr lang="de-DE" sz="4000" dirty="0" err="1"/>
              <a:t>Ideas</a:t>
            </a:r>
            <a:endParaRPr lang="en-US" sz="4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03412" y="1396525"/>
            <a:ext cx="10585176" cy="5247828"/>
          </a:xfrm>
        </p:spPr>
        <p:txBody>
          <a:bodyPr>
            <a:normAutofit/>
          </a:bodyPr>
          <a:lstStyle/>
          <a:p>
            <a:r>
              <a:rPr lang="en-US" dirty="0" smtClean="0"/>
              <a:t>Future of Crypto and Crypto of future not clear</a:t>
            </a:r>
          </a:p>
          <a:p>
            <a:r>
              <a:rPr lang="en-US" dirty="0" smtClean="0"/>
              <a:t>Measuring and verifying trust in IT systems is hard</a:t>
            </a:r>
          </a:p>
          <a:p>
            <a:endParaRPr lang="en-US" dirty="0" smtClean="0"/>
          </a:p>
        </p:txBody>
      </p:sp>
      <p:pic>
        <p:nvPicPr>
          <p:cNvPr id="6" name="Picture 5" descr="http://i.stack.imgur.com/8sNf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7" b="99411" l="3704" r="89830">
                        <a14:foregroundMark x1="23574" y1="19843" x2="27572" y2="16699"/>
                        <a14:foregroundMark x1="42622" y1="19057" x2="49030" y2="13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676" y="3645024"/>
            <a:ext cx="2505823" cy="299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73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In a Free Society Information is the </a:t>
            </a:r>
            <a:br>
              <a:rPr lang="en-US" b="1" dirty="0"/>
            </a:br>
            <a:r>
              <a:rPr lang="en-US" b="1" dirty="0"/>
              <a:t>Name of the Game  </a:t>
            </a:r>
          </a:p>
          <a:p>
            <a:r>
              <a:rPr lang="en-US" b="1" dirty="0"/>
              <a:t>		                            </a:t>
            </a:r>
            <a:r>
              <a:rPr lang="en-US" sz="4400" i="1" dirty="0"/>
              <a:t>Movie Brazil </a:t>
            </a:r>
            <a:r>
              <a:rPr lang="en-US" b="1" dirty="0"/>
              <a:t/>
            </a:r>
            <a:br>
              <a:rPr lang="en-US" b="1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591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580" y="188640"/>
            <a:ext cx="10972800" cy="1143000"/>
          </a:xfrm>
        </p:spPr>
        <p:txBody>
          <a:bodyPr>
            <a:normAutofit/>
          </a:bodyPr>
          <a:lstStyle/>
          <a:p>
            <a:r>
              <a:rPr lang="de-DE" sz="4000" b="1" dirty="0" smtClean="0"/>
              <a:t>Security vs. Privacy</a:t>
            </a:r>
            <a:endParaRPr lang="de-DE" sz="4000" b="1" dirty="0"/>
          </a:p>
        </p:txBody>
      </p:sp>
      <p:pic>
        <p:nvPicPr>
          <p:cNvPr id="5" name="Picture 4" descr="http://tim.geekheim.de/wp-content/uploads/2008/02/security-fe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3140968"/>
            <a:ext cx="7107189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39416" y="1336602"/>
            <a:ext cx="95050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Ex-NSA Chief </a:t>
            </a:r>
            <a:r>
              <a:rPr lang="de-DE" sz="2400" dirty="0"/>
              <a:t>Michael Hayden</a:t>
            </a:r>
            <a:r>
              <a:rPr lang="en-US" sz="2400" b="1" dirty="0"/>
              <a:t>: 'We Kill People Based on Metadata</a:t>
            </a:r>
            <a:r>
              <a:rPr lang="en-US" sz="2400" b="1" dirty="0" smtClean="0"/>
              <a:t>‘</a:t>
            </a:r>
          </a:p>
          <a:p>
            <a:r>
              <a:rPr lang="en-US" sz="2400" b="1" dirty="0" smtClean="0"/>
              <a:t>British GCHQ </a:t>
            </a:r>
          </a:p>
          <a:p>
            <a:endParaRPr lang="en-US" sz="2400" b="1" dirty="0" smtClean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8063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s-media-cache-ak0.pinimg.com/236x/14/c6/26/14c6261bdfd10a398fb3badb4d6eb2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53466">
            <a:off x="6888784" y="2051816"/>
            <a:ext cx="1655076" cy="463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1383" y="288873"/>
            <a:ext cx="10972800" cy="1143000"/>
          </a:xfrm>
        </p:spPr>
        <p:txBody>
          <a:bodyPr/>
          <a:lstStyle/>
          <a:p>
            <a:r>
              <a:rPr lang="de-DE" dirty="0" err="1" smtClean="0"/>
              <a:t>Designing</a:t>
            </a:r>
            <a:r>
              <a:rPr lang="de-DE" dirty="0" smtClean="0"/>
              <a:t> </a:t>
            </a:r>
            <a:r>
              <a:rPr lang="de-DE" dirty="0" err="1" smtClean="0"/>
              <a:t>Resilient</a:t>
            </a:r>
            <a:r>
              <a:rPr lang="de-DE" dirty="0" smtClean="0"/>
              <a:t> Systems </a:t>
            </a:r>
            <a:endParaRPr lang="de-DE" dirty="0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13513" y="2261138"/>
            <a:ext cx="1081098" cy="1084987"/>
          </a:xfrm>
          <a:prstGeom prst="rect">
            <a:avLst/>
          </a:prstGeom>
          <a:noFill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13513" y="3826428"/>
            <a:ext cx="1081098" cy="1084987"/>
          </a:xfrm>
          <a:prstGeom prst="rect">
            <a:avLst/>
          </a:prstGeom>
          <a:noFill/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13513" y="5273401"/>
            <a:ext cx="1081098" cy="1084987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4305195" y="5373216"/>
            <a:ext cx="1927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dirty="0"/>
              <a:t>Operating Systems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55840" y="3789040"/>
            <a:ext cx="1927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dirty="0"/>
              <a:t>Operating Systems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55840" y="2617355"/>
            <a:ext cx="1334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dirty="0" err="1" smtClean="0"/>
              <a:t>Applications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833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2290" name="Picture 2" descr="http://3.bp.blogspot.com/-MkF7SSrjBMA/Ueb7ukohSXI/AAAAAAAAUs4/chccf9hMRbY/s1600/The-Art-of-Despicable-Me-2_-evil-minion-finish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4114800"/>
            <a:ext cx="9144000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17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58051" y="561906"/>
            <a:ext cx="8784976" cy="1692188"/>
          </a:xfrm>
        </p:spPr>
        <p:txBody>
          <a:bodyPr>
            <a:normAutofit/>
          </a:bodyPr>
          <a:lstStyle/>
          <a:p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 smtClean="0"/>
              <a:t>  Cloud </a:t>
            </a:r>
            <a:r>
              <a:rPr lang="en-US" sz="4400" dirty="0"/>
              <a:t>Computing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47329" y="6545256"/>
            <a:ext cx="576064" cy="268139"/>
          </a:xfrm>
          <a:prstGeom prst="rect">
            <a:avLst/>
          </a:prstGeom>
        </p:spPr>
        <p:txBody>
          <a:bodyPr lIns="64291" tIns="32146" rIns="64291" bIns="32146" anchor="ctr"/>
          <a:lstStyle/>
          <a:p>
            <a:fld id="{CB8340E1-6DDE-4C19-9FEB-8EA6314BFAA8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5" name="Picture 9" descr="C:\Dokumente und Einstellungen\Sadeghi\Lokale Einstellungen\Temporary Internet Files\Content.IE5\GYSJYXAO\MPj0439359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4112" y="2373508"/>
            <a:ext cx="3236512" cy="3236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2279230"/>
            <a:ext cx="3186127" cy="34250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55101" y="5106524"/>
            <a:ext cx="1970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Trusted Computing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198461" y="5010533"/>
            <a:ext cx="1904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Secure Computing</a:t>
            </a:r>
          </a:p>
        </p:txBody>
      </p:sp>
      <p:pic>
        <p:nvPicPr>
          <p:cNvPr id="4098" name="Picture 2" descr="Minions wallpap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903" y="1902188"/>
            <a:ext cx="5875847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inions - Despicable Me 2 wallpap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52" y="4138855"/>
            <a:ext cx="3523366" cy="220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wallpapermay.com/thumbnails/detail/20130804/movies%20yellow%20funny%20comedy%20animation%20despicable%20me%20minions%20dreamworks%20tagnotallowedtoosubjective%20ent_www.wallpapermay.com_9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2468324"/>
            <a:ext cx="8289634" cy="465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s-media-cache-ak0.pinimg.com/originals/2a/90/29/2a9029969685b4cbeba98a03d40d5ee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730" y="456570"/>
            <a:ext cx="6563644" cy="656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Despicable-Me-2-HD-Deskto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087" y="2727460"/>
            <a:ext cx="42862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59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4338" name="Picture 2" descr="https://innovateedu.files.wordpress.com/2014/09/cheap-data-collectio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2276872"/>
            <a:ext cx="63500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99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in minion 2 FREE Despicable Me Pin the Goggles on the Minion Printab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7" b="90000" l="5000" r="96333">
                        <a14:foregroundMark x1="25667" y1="52000" x2="31333" y2="71167"/>
                        <a14:foregroundMark x1="56667" y1="67333" x2="66000" y2="83333"/>
                        <a14:foregroundMark x1="72667" y1="68500" x2="72667" y2="68500"/>
                        <a14:foregroundMark x1="53833" y1="69333" x2="53833" y2="69333"/>
                        <a14:foregroundMark x1="54833" y1="67500" x2="51833" y2="69667"/>
                        <a14:backgroundMark x1="69500" y1="30333" x2="69500" y2="30333"/>
                        <a14:backgroundMark x1="58500" y1="28333" x2="90000" y2="29667"/>
                        <a14:backgroundMark x1="42167" y1="48000" x2="57667" y2="60833"/>
                        <a14:backgroundMark x1="65000" y1="59500" x2="82000" y2="59167"/>
                        <a14:backgroundMark x1="46167" y1="39500" x2="46167" y2="39500"/>
                        <a14:backgroundMark x1="48833" y1="68833" x2="48833" y2="68833"/>
                        <a14:backgroundMark x1="43833" y1="16333" x2="91833" y2="16333"/>
                        <a14:backgroundMark x1="48500" y1="72333" x2="85333" y2="77667"/>
                        <a14:backgroundMark x1="76667" y1="66833" x2="95000" y2="82500"/>
                        <a14:backgroundMark x1="58000" y1="67833" x2="47167" y2="78167"/>
                        <a14:backgroundMark x1="56000" y1="68167" x2="50167" y2="70833"/>
                        <a14:backgroundMark x1="58833" y1="69667" x2="64333" y2="81833"/>
                        <a14:backgroundMark x1="65833" y1="75167" x2="64833" y2="80000"/>
                        <a14:backgroundMark x1="51667" y1="69500" x2="55000" y2="68000"/>
                        <a14:backgroundMark x1="57167" y1="67000" x2="66000" y2="82667"/>
                        <a14:backgroundMark x1="62833" y1="65500" x2="44833" y2="79667"/>
                        <a14:backgroundMark x1="51333" y1="70167" x2="54000" y2="67167"/>
                        <a14:backgroundMark x1="54167" y1="67167" x2="51167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495" y="2564904"/>
            <a:ext cx="2154026" cy="215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580" y="188640"/>
            <a:ext cx="10972800" cy="1143000"/>
          </a:xfrm>
        </p:spPr>
        <p:txBody>
          <a:bodyPr/>
          <a:lstStyle/>
          <a:p>
            <a:r>
              <a:rPr lang="de-DE" dirty="0" smtClean="0"/>
              <a:t>Security vs. Privacy</a:t>
            </a:r>
            <a:endParaRPr lang="de-DE" dirty="0"/>
          </a:p>
        </p:txBody>
      </p:sp>
      <p:pic>
        <p:nvPicPr>
          <p:cNvPr id="4" name="Picture 14" descr="Despicable-Me-2-HD-Deskt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2331554"/>
            <a:ext cx="6089778" cy="36538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34635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i="1" dirty="0" err="1">
                <a:solidFill>
                  <a:srgbClr val="333333"/>
                </a:solidFill>
                <a:latin typeface="Trebuchet MS" panose="020B0603020202020204" pitchFamily="34" charset="0"/>
              </a:rPr>
              <a:t>You</a:t>
            </a:r>
            <a:r>
              <a:rPr lang="de-DE" altLang="de-DE" i="1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de-DE" altLang="de-DE" i="1" dirty="0" err="1">
                <a:solidFill>
                  <a:srgbClr val="333333"/>
                </a:solidFill>
                <a:latin typeface="Trebuchet MS" panose="020B0603020202020204" pitchFamily="34" charset="0"/>
              </a:rPr>
              <a:t>can</a:t>
            </a:r>
            <a:r>
              <a:rPr lang="de-DE" altLang="de-DE" i="1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de-DE" altLang="de-DE" i="1" dirty="0" err="1">
                <a:solidFill>
                  <a:srgbClr val="333333"/>
                </a:solidFill>
                <a:latin typeface="Trebuchet MS" panose="020B0603020202020204" pitchFamily="34" charset="0"/>
              </a:rPr>
              <a:t>say</a:t>
            </a:r>
            <a:r>
              <a:rPr lang="de-DE" altLang="de-DE" i="1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de-DE" altLang="de-DE" i="1" dirty="0" err="1">
                <a:solidFill>
                  <a:srgbClr val="333333"/>
                </a:solidFill>
                <a:latin typeface="Trebuchet MS" panose="020B0603020202020204" pitchFamily="34" charset="0"/>
              </a:rPr>
              <a:t>that</a:t>
            </a:r>
            <a:r>
              <a:rPr lang="de-DE" altLang="de-DE" i="1" dirty="0">
                <a:solidFill>
                  <a:srgbClr val="333333"/>
                </a:solidFill>
                <a:latin typeface="Trebuchet MS" panose="020B0603020202020204" pitchFamily="34" charset="0"/>
              </a:rPr>
              <a:t> will </a:t>
            </a:r>
            <a:r>
              <a:rPr lang="de-DE" altLang="de-DE" i="1" dirty="0" err="1">
                <a:solidFill>
                  <a:srgbClr val="333333"/>
                </a:solidFill>
                <a:latin typeface="Trebuchet MS" panose="020B0603020202020204" pitchFamily="34" charset="0"/>
              </a:rPr>
              <a:t>be</a:t>
            </a:r>
            <a:r>
              <a:rPr lang="de-DE" altLang="de-DE" i="1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de-DE" altLang="de-DE" i="1" dirty="0" err="1">
                <a:solidFill>
                  <a:srgbClr val="333333"/>
                </a:solidFill>
                <a:latin typeface="Trebuchet MS" panose="020B0603020202020204" pitchFamily="34" charset="0"/>
              </a:rPr>
              <a:t>more</a:t>
            </a:r>
            <a:r>
              <a:rPr lang="de-DE" altLang="de-DE" i="1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de-DE" altLang="de-DE" i="1" dirty="0" err="1">
                <a:solidFill>
                  <a:srgbClr val="333333"/>
                </a:solidFill>
                <a:latin typeface="Trebuchet MS" panose="020B0603020202020204" pitchFamily="34" charset="0"/>
              </a:rPr>
              <a:t>targeted</a:t>
            </a:r>
            <a:r>
              <a:rPr lang="de-DE" altLang="de-DE" i="1" dirty="0">
                <a:solidFill>
                  <a:srgbClr val="333333"/>
                </a:solidFill>
                <a:latin typeface="Trebuchet MS" panose="020B0603020202020204" pitchFamily="34" charset="0"/>
              </a:rPr>
              <a:t> but in </a:t>
            </a:r>
            <a:r>
              <a:rPr lang="de-DE" altLang="de-DE" i="1" dirty="0" err="1">
                <a:solidFill>
                  <a:srgbClr val="333333"/>
                </a:solidFill>
                <a:latin typeface="Trebuchet MS" panose="020B0603020202020204" pitchFamily="34" charset="0"/>
              </a:rPr>
              <a:t>terms</a:t>
            </a:r>
            <a:r>
              <a:rPr lang="de-DE" altLang="de-DE" i="1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de-DE" altLang="de-DE" i="1" dirty="0" err="1">
                <a:solidFill>
                  <a:srgbClr val="333333"/>
                </a:solidFill>
                <a:latin typeface="Trebuchet MS" panose="020B0603020202020204" pitchFamily="34" charset="0"/>
              </a:rPr>
              <a:t>of</a:t>
            </a:r>
            <a:r>
              <a:rPr lang="de-DE" altLang="de-DE" i="1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de-DE" altLang="de-DE" i="1" dirty="0" err="1">
                <a:solidFill>
                  <a:srgbClr val="333333"/>
                </a:solidFill>
                <a:latin typeface="Trebuchet MS" panose="020B0603020202020204" pitchFamily="34" charset="0"/>
              </a:rPr>
              <a:t>intrusion</a:t>
            </a:r>
            <a:r>
              <a:rPr lang="de-DE" altLang="de-DE" i="1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de-DE" altLang="de-DE" i="1" dirty="0" err="1">
                <a:solidFill>
                  <a:srgbClr val="333333"/>
                </a:solidFill>
                <a:latin typeface="Trebuchet MS" panose="020B0603020202020204" pitchFamily="34" charset="0"/>
              </a:rPr>
              <a:t>into</a:t>
            </a:r>
            <a:r>
              <a:rPr lang="de-DE" altLang="de-DE" i="1" dirty="0">
                <a:solidFill>
                  <a:srgbClr val="333333"/>
                </a:solidFill>
                <a:latin typeface="Trebuchet MS" panose="020B0603020202020204" pitchFamily="34" charset="0"/>
              </a:rPr>
              <a:t> personal </a:t>
            </a:r>
            <a:r>
              <a:rPr lang="de-DE" altLang="de-DE" i="1" dirty="0" err="1">
                <a:solidFill>
                  <a:srgbClr val="333333"/>
                </a:solidFill>
                <a:latin typeface="Trebuchet MS" panose="020B0603020202020204" pitchFamily="34" charset="0"/>
              </a:rPr>
              <a:t>privacy</a:t>
            </a:r>
            <a:r>
              <a:rPr lang="de-DE" altLang="de-DE" i="1" dirty="0">
                <a:solidFill>
                  <a:srgbClr val="333333"/>
                </a:solidFill>
                <a:latin typeface="Trebuchet MS" panose="020B0603020202020204" pitchFamily="34" charset="0"/>
              </a:rPr>
              <a:t> -- </a:t>
            </a:r>
            <a:r>
              <a:rPr lang="de-DE" altLang="de-DE" i="1" dirty="0" err="1">
                <a:solidFill>
                  <a:srgbClr val="333333"/>
                </a:solidFill>
                <a:latin typeface="Trebuchet MS" panose="020B0603020202020204" pitchFamily="34" charset="0"/>
              </a:rPr>
              <a:t>collateral</a:t>
            </a:r>
            <a:r>
              <a:rPr lang="de-DE" altLang="de-DE" i="1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de-DE" altLang="de-DE" i="1" dirty="0" err="1">
                <a:solidFill>
                  <a:srgbClr val="333333"/>
                </a:solidFill>
                <a:latin typeface="Trebuchet MS" panose="020B0603020202020204" pitchFamily="34" charset="0"/>
              </a:rPr>
              <a:t>intrusion</a:t>
            </a:r>
            <a:r>
              <a:rPr lang="de-DE" altLang="de-DE" i="1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de-DE" altLang="de-DE" i="1" dirty="0" err="1">
                <a:solidFill>
                  <a:srgbClr val="333333"/>
                </a:solidFill>
                <a:latin typeface="Trebuchet MS" panose="020B0603020202020204" pitchFamily="34" charset="0"/>
              </a:rPr>
              <a:t>into</a:t>
            </a:r>
            <a:r>
              <a:rPr lang="de-DE" altLang="de-DE" i="1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de-DE" altLang="de-DE" i="1" dirty="0" err="1">
                <a:solidFill>
                  <a:srgbClr val="333333"/>
                </a:solidFill>
                <a:latin typeface="Trebuchet MS" panose="020B0603020202020204" pitchFamily="34" charset="0"/>
              </a:rPr>
              <a:t>privacy</a:t>
            </a:r>
            <a:r>
              <a:rPr lang="de-DE" altLang="de-DE" i="1" dirty="0">
                <a:solidFill>
                  <a:srgbClr val="333333"/>
                </a:solidFill>
                <a:latin typeface="Trebuchet MS" panose="020B0603020202020204" pitchFamily="34" charset="0"/>
              </a:rPr>
              <a:t> -- </a:t>
            </a:r>
            <a:r>
              <a:rPr lang="de-DE" altLang="de-DE" i="1" dirty="0" err="1">
                <a:solidFill>
                  <a:srgbClr val="333333"/>
                </a:solidFill>
                <a:latin typeface="Trebuchet MS" panose="020B0603020202020204" pitchFamily="34" charset="0"/>
              </a:rPr>
              <a:t>we</a:t>
            </a:r>
            <a:r>
              <a:rPr lang="de-DE" altLang="de-DE" i="1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de-DE" altLang="de-DE" i="1" dirty="0" err="1">
                <a:solidFill>
                  <a:srgbClr val="333333"/>
                </a:solidFill>
                <a:latin typeface="Trebuchet MS" panose="020B0603020202020204" pitchFamily="34" charset="0"/>
              </a:rPr>
              <a:t>are</a:t>
            </a:r>
            <a:r>
              <a:rPr lang="de-DE" altLang="de-DE" i="1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de-DE" altLang="de-DE" i="1" dirty="0" err="1">
                <a:solidFill>
                  <a:srgbClr val="333333"/>
                </a:solidFill>
                <a:latin typeface="Trebuchet MS" panose="020B0603020202020204" pitchFamily="34" charset="0"/>
              </a:rPr>
              <a:t>likely</a:t>
            </a:r>
            <a:r>
              <a:rPr lang="de-DE" altLang="de-DE" i="1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de-DE" altLang="de-DE" i="1" dirty="0" err="1">
                <a:solidFill>
                  <a:srgbClr val="333333"/>
                </a:solidFill>
                <a:latin typeface="Trebuchet MS" panose="020B0603020202020204" pitchFamily="34" charset="0"/>
              </a:rPr>
              <a:t>to</a:t>
            </a:r>
            <a:r>
              <a:rPr lang="de-DE" altLang="de-DE" i="1" dirty="0">
                <a:solidFill>
                  <a:srgbClr val="333333"/>
                </a:solidFill>
                <a:latin typeface="Trebuchet MS" panose="020B0603020202020204" pitchFamily="34" charset="0"/>
              </a:rPr>
              <a:t> end </a:t>
            </a:r>
            <a:r>
              <a:rPr lang="de-DE" altLang="de-DE" i="1" dirty="0" err="1">
                <a:solidFill>
                  <a:srgbClr val="333333"/>
                </a:solidFill>
                <a:latin typeface="Trebuchet MS" panose="020B0603020202020204" pitchFamily="34" charset="0"/>
              </a:rPr>
              <a:t>up</a:t>
            </a:r>
            <a:r>
              <a:rPr lang="de-DE" altLang="de-DE" i="1" dirty="0">
                <a:solidFill>
                  <a:srgbClr val="333333"/>
                </a:solidFill>
                <a:latin typeface="Trebuchet MS" panose="020B0603020202020204" pitchFamily="34" charset="0"/>
              </a:rPr>
              <a:t> in an </a:t>
            </a:r>
            <a:r>
              <a:rPr lang="de-DE" altLang="de-DE" i="1" dirty="0" err="1">
                <a:solidFill>
                  <a:srgbClr val="333333"/>
                </a:solidFill>
                <a:latin typeface="Trebuchet MS" panose="020B0603020202020204" pitchFamily="34" charset="0"/>
              </a:rPr>
              <a:t>ethically</a:t>
            </a:r>
            <a:r>
              <a:rPr lang="de-DE" altLang="de-DE" i="1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de-DE" altLang="de-DE" i="1" dirty="0" err="1">
                <a:solidFill>
                  <a:srgbClr val="333333"/>
                </a:solidFill>
                <a:latin typeface="Trebuchet MS" panose="020B0603020202020204" pitchFamily="34" charset="0"/>
              </a:rPr>
              <a:t>worse</a:t>
            </a:r>
            <a:r>
              <a:rPr lang="de-DE" altLang="de-DE" i="1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de-DE" altLang="de-DE" i="1" dirty="0" err="1">
                <a:solidFill>
                  <a:srgbClr val="333333"/>
                </a:solidFill>
                <a:latin typeface="Trebuchet MS" panose="020B0603020202020204" pitchFamily="34" charset="0"/>
              </a:rPr>
              <a:t>position</a:t>
            </a:r>
            <a:r>
              <a:rPr lang="de-DE" altLang="de-DE" i="1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de-DE" altLang="de-DE" i="1" dirty="0" err="1">
                <a:solidFill>
                  <a:srgbClr val="333333"/>
                </a:solidFill>
                <a:latin typeface="Trebuchet MS" panose="020B0603020202020204" pitchFamily="34" charset="0"/>
              </a:rPr>
              <a:t>than</a:t>
            </a:r>
            <a:r>
              <a:rPr lang="de-DE" altLang="de-DE" i="1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de-DE" altLang="de-DE" i="1" dirty="0" err="1">
                <a:solidFill>
                  <a:srgbClr val="333333"/>
                </a:solidFill>
                <a:latin typeface="Trebuchet MS" panose="020B0603020202020204" pitchFamily="34" charset="0"/>
              </a:rPr>
              <a:t>we</a:t>
            </a:r>
            <a:r>
              <a:rPr lang="de-DE" altLang="de-DE" i="1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de-DE" altLang="de-DE" i="1" dirty="0" err="1">
                <a:solidFill>
                  <a:srgbClr val="333333"/>
                </a:solidFill>
                <a:latin typeface="Trebuchet MS" panose="020B0603020202020204" pitchFamily="34" charset="0"/>
              </a:rPr>
              <a:t>were</a:t>
            </a:r>
            <a:r>
              <a:rPr lang="de-DE" altLang="de-DE" i="1" dirty="0">
                <a:solidFill>
                  <a:srgbClr val="333333"/>
                </a:solidFill>
                <a:latin typeface="Trebuchet MS" panose="020B0603020202020204" pitchFamily="34" charset="0"/>
              </a:rPr>
              <a:t> </a:t>
            </a:r>
            <a:r>
              <a:rPr lang="de-DE" altLang="de-DE" i="1" dirty="0" err="1">
                <a:solidFill>
                  <a:srgbClr val="333333"/>
                </a:solidFill>
                <a:latin typeface="Trebuchet MS" panose="020B0603020202020204" pitchFamily="34" charset="0"/>
              </a:rPr>
              <a:t>before</a:t>
            </a:r>
            <a:r>
              <a:rPr lang="de-DE" altLang="de-DE" i="1" dirty="0">
                <a:solidFill>
                  <a:srgbClr val="333333"/>
                </a:solidFill>
                <a:latin typeface="Trebuchet MS" panose="020B0603020202020204" pitchFamily="34" charset="0"/>
              </a:rPr>
              <a:t>."</a:t>
            </a:r>
            <a:r>
              <a:rPr lang="de-DE" altLang="de-DE" sz="800" dirty="0"/>
              <a:t> </a:t>
            </a:r>
            <a:endParaRPr lang="de-DE" altLang="de-DE" sz="4400" dirty="0"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2622" y="1362020"/>
            <a:ext cx="6096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German government repackages data retention regulation</a:t>
            </a:r>
            <a:endParaRPr lang="en-US" b="0" i="0" dirty="0">
              <a:effectLst/>
              <a:latin typeface="Georgia" panose="02040502050405020303" pitchFamily="18" charset="0"/>
            </a:endParaRPr>
          </a:p>
        </p:txBody>
      </p:sp>
      <p:pic>
        <p:nvPicPr>
          <p:cNvPr id="9" name="Picture 8" descr="pin minion 2 FREE Despicable Me Pin the Goggles on the Minion Printab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7" b="90000" l="5000" r="96333">
                        <a14:foregroundMark x1="25667" y1="52000" x2="31333" y2="71167"/>
                        <a14:foregroundMark x1="56667" y1="67333" x2="66000" y2="83333"/>
                        <a14:foregroundMark x1="72667" y1="68500" x2="72667" y2="68500"/>
                        <a14:foregroundMark x1="53833" y1="69333" x2="53833" y2="69333"/>
                        <a14:foregroundMark x1="54833" y1="67500" x2="51833" y2="69667"/>
                        <a14:backgroundMark x1="69500" y1="30333" x2="69500" y2="30333"/>
                        <a14:backgroundMark x1="58500" y1="28333" x2="90000" y2="29667"/>
                        <a14:backgroundMark x1="42167" y1="48000" x2="57667" y2="60833"/>
                        <a14:backgroundMark x1="65000" y1="59500" x2="82000" y2="59167"/>
                        <a14:backgroundMark x1="46167" y1="39500" x2="46167" y2="39500"/>
                        <a14:backgroundMark x1="48833" y1="68833" x2="48833" y2="68833"/>
                        <a14:backgroundMark x1="43833" y1="16333" x2="91833" y2="16333"/>
                        <a14:backgroundMark x1="48500" y1="72333" x2="85333" y2="77667"/>
                        <a14:backgroundMark x1="76667" y1="66833" x2="95000" y2="82500"/>
                        <a14:backgroundMark x1="58000" y1="67833" x2="47167" y2="78167"/>
                        <a14:backgroundMark x1="56000" y1="68167" x2="50167" y2="70833"/>
                        <a14:backgroundMark x1="58833" y1="69667" x2="64333" y2="81833"/>
                        <a14:backgroundMark x1="65833" y1="75167" x2="64833" y2="80000"/>
                        <a14:backgroundMark x1="51667" y1="69500" x2="55000" y2="68000"/>
                        <a14:backgroundMark x1="57167" y1="67000" x2="66000" y2="82667"/>
                        <a14:backgroundMark x1="62833" y1="65500" x2="44833" y2="79667"/>
                        <a14:backgroundMark x1="51333" y1="70167" x2="54000" y2="67167"/>
                        <a14:backgroundMark x1="54167" y1="67167" x2="51167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967" y="2146074"/>
            <a:ext cx="2154026" cy="215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pin minion 2 FREE Despicable Me Pin the Goggles on the Minion Printab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7" b="90000" l="5000" r="96333">
                        <a14:foregroundMark x1="25667" y1="52000" x2="31333" y2="71167"/>
                        <a14:foregroundMark x1="56667" y1="67333" x2="66000" y2="83333"/>
                        <a14:foregroundMark x1="72667" y1="68500" x2="72667" y2="68500"/>
                        <a14:foregroundMark x1="53833" y1="69333" x2="53833" y2="69333"/>
                        <a14:foregroundMark x1="54833" y1="67500" x2="51833" y2="69667"/>
                        <a14:backgroundMark x1="69500" y1="30333" x2="69500" y2="30333"/>
                        <a14:backgroundMark x1="58500" y1="28333" x2="90000" y2="29667"/>
                        <a14:backgroundMark x1="42167" y1="48000" x2="57667" y2="60833"/>
                        <a14:backgroundMark x1="65000" y1="59500" x2="82000" y2="59167"/>
                        <a14:backgroundMark x1="46167" y1="39500" x2="46167" y2="39500"/>
                        <a14:backgroundMark x1="48833" y1="68833" x2="48833" y2="68833"/>
                        <a14:backgroundMark x1="43833" y1="16333" x2="91833" y2="16333"/>
                        <a14:backgroundMark x1="48500" y1="72333" x2="85333" y2="77667"/>
                        <a14:backgroundMark x1="76667" y1="66833" x2="95000" y2="82500"/>
                        <a14:backgroundMark x1="58000" y1="67833" x2="47167" y2="78167"/>
                        <a14:backgroundMark x1="56000" y1="68167" x2="50167" y2="70833"/>
                        <a14:backgroundMark x1="58833" y1="69667" x2="64333" y2="81833"/>
                        <a14:backgroundMark x1="65833" y1="75167" x2="64833" y2="80000"/>
                        <a14:backgroundMark x1="51667" y1="69500" x2="55000" y2="68000"/>
                        <a14:backgroundMark x1="57167" y1="67000" x2="66000" y2="82667"/>
                        <a14:backgroundMark x1="62833" y1="65500" x2="44833" y2="79667"/>
                        <a14:backgroundMark x1="51333" y1="70167" x2="54000" y2="67167"/>
                        <a14:backgroundMark x1="54167" y1="67167" x2="51167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425" y="707971"/>
            <a:ext cx="2154026" cy="215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pin minion 2 FREE Despicable Me Pin the Goggles on the Minion Printab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7" b="90000" l="5000" r="96333">
                        <a14:foregroundMark x1="25667" y1="52000" x2="31333" y2="71167"/>
                        <a14:foregroundMark x1="56667" y1="67333" x2="66000" y2="83333"/>
                        <a14:foregroundMark x1="72667" y1="68500" x2="72667" y2="68500"/>
                        <a14:foregroundMark x1="53833" y1="69333" x2="53833" y2="69333"/>
                        <a14:foregroundMark x1="54833" y1="67500" x2="51833" y2="69667"/>
                        <a14:backgroundMark x1="69500" y1="30333" x2="69500" y2="30333"/>
                        <a14:backgroundMark x1="58500" y1="28333" x2="90000" y2="29667"/>
                        <a14:backgroundMark x1="42167" y1="48000" x2="57667" y2="60833"/>
                        <a14:backgroundMark x1="65000" y1="59500" x2="82000" y2="59167"/>
                        <a14:backgroundMark x1="46167" y1="39500" x2="46167" y2="39500"/>
                        <a14:backgroundMark x1="48833" y1="68833" x2="48833" y2="68833"/>
                        <a14:backgroundMark x1="43833" y1="16333" x2="91833" y2="16333"/>
                        <a14:backgroundMark x1="48500" y1="72333" x2="85333" y2="77667"/>
                        <a14:backgroundMark x1="76667" y1="66833" x2="95000" y2="82500"/>
                        <a14:backgroundMark x1="58000" y1="67833" x2="47167" y2="78167"/>
                        <a14:backgroundMark x1="56000" y1="68167" x2="50167" y2="70833"/>
                        <a14:backgroundMark x1="58833" y1="69667" x2="64333" y2="81833"/>
                        <a14:backgroundMark x1="65833" y1="75167" x2="64833" y2="80000"/>
                        <a14:backgroundMark x1="51667" y1="69500" x2="55000" y2="68000"/>
                        <a14:backgroundMark x1="57167" y1="67000" x2="66000" y2="82667"/>
                        <a14:backgroundMark x1="62833" y1="65500" x2="44833" y2="79667"/>
                        <a14:backgroundMark x1="51333" y1="70167" x2="54000" y2="67167"/>
                        <a14:backgroundMark x1="54167" y1="67167" x2="51167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652" y="440107"/>
            <a:ext cx="2154026" cy="215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00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5360" y="1556792"/>
            <a:ext cx="11476856" cy="4608512"/>
          </a:xfrm>
        </p:spPr>
        <p:txBody>
          <a:bodyPr>
            <a:normAutofit/>
          </a:bodyPr>
          <a:lstStyle/>
          <a:p>
            <a:r>
              <a:rPr lang="en-US" sz="6700" b="1" dirty="0" smtClean="0"/>
              <a:t>Welcome to CROSSING Event 2015 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0351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German national law transposing the Directive was annulled by the German Federal Constitutional Court on 2 March 2010. Germany has been given a considerable amount of time to transpose the Directive into national law. Yet, even though none of the conclusions of the Courts' judgment preclude full transposition of the Directive in a way that complies with the national Constitution, no new legislation has been adopted since.</a:t>
            </a:r>
            <a:endParaRPr lang="de-DE" dirty="0"/>
          </a:p>
        </p:txBody>
      </p:sp>
      <p:pic>
        <p:nvPicPr>
          <p:cNvPr id="3074" name="Picture 2" descr="http://cdn.cio.com.au/article/images/740x500/dimg/metada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083" y="9398137"/>
            <a:ext cx="3253227" cy="247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tim.geekheim.de/wp-content/uploads/2008/02/security-fen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569978"/>
            <a:ext cx="10048266" cy="712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siliconangle.com/files/2013/08/1.118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-150374"/>
            <a:ext cx="5941969" cy="397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inions,  FaceBook name Nobody liked this. See my Minion pins https://www.pinterest.com/search/my_pins/?q=mini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696" y="1043782"/>
            <a:ext cx="51435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im the Minion with a mini camera: &quot;Is this how you take a selfie?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584" y="3271822"/>
            <a:ext cx="8382000" cy="558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imgsdown.1mobile.com/group1/M00/3B/2A/S340LlMWwtSAdUAoAAB-zy1gfPM10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559" y="1393313"/>
            <a:ext cx="304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cdn8.staztic.com/app/a/3189/3189253/minion-camera-5-4-s-307x51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46" y="471049"/>
            <a:ext cx="48768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14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664" y="2060848"/>
            <a:ext cx="6048672" cy="4295291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Rechteck 1"/>
          <p:cNvSpPr/>
          <p:nvPr/>
        </p:nvSpPr>
        <p:spPr>
          <a:xfrm>
            <a:off x="659396" y="364425"/>
            <a:ext cx="1087320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/>
              <a:t>How serious are the current global IT security threats against users and enterprises? </a:t>
            </a:r>
          </a:p>
          <a:p>
            <a:pPr algn="ctr"/>
            <a:r>
              <a:rPr lang="en-US" sz="4400" b="1" dirty="0"/>
              <a:t/>
            </a:r>
            <a:br>
              <a:rPr lang="en-US" sz="4400" b="1" dirty="0"/>
            </a:b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42729716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CEAAkGBhQSEBQUExQVFBQUFxUVFBcUGBUWFBUVFBQVFBQUFBUXHCYeFxkjGRUUIC8gIycpLCwsFR4xNTAqNSYrLCkBCQoKDgwOGg8PGikkHx8sLCwsKSkpLCkpKSwsLCwpLCkpLCwsKSwsKSwsKSkpKSksLCwsLCwpLCwpLCksLCwpLP/AABEIALIBHAMBIgACEQEDEQH/xAAcAAABBQEBAQAAAAAAAAAAAAAEAQIDBQYABwj/xABIEAABAwIDBQUEBwUFBwUBAAABAAIDBBESITEFBkFRYRMicYGRMqGx0QcUQmJyksEVI1JTsiRDgtLwFnODosLh4jM0Y7PxF//EABkBAAMBAQEAAAAAAAAAAAAAAAABAgMEBf/EAC0RAAICAQIEBAUFAQAAAAAAAAABAhEDEiEEMUFREyJxkTJSobHRFEJhgcFi/9oADAMBAAIRAxEAPwCg7AX0HojJNiODQ7CCDyC02zNnxONwM1o6fZw5Zai/NehLLXJHHHFfNnmzdgyWccFg0XNxbhfLmhBCOQ9AvU9o7PDmFotci2eizTNyHk5uHkP9ZIjmX7iZ4WvhMj2Y5D0CTsxyHoFq6/c9zLlp7obck8TxtZUT6QjUH0W0ZRlyMpQkgAxDkPQJOzHIeiLfTFE/sV5ALe9fpZPYSUiuEAwXytiLQLaWDT+qc2lB4D0V1TbHxswtIN3OLTce01rQ9pANxp7lG3YcrSThNgc/+ywhJU/U2nB3/RTmmANrD0Cb2Q5D0Vr2o0cCOGgUbtn3PcIN+ByK2MqG7PyItYHjcCy1mza1gsCGE8bAfJZo0ZYbEeDh8lbUGzrfau45iwy9Vhkpm2O1sbGmawi4azP7oRDaCM6sb6BUNPOQLEEK2p5iALFc0lR0qQ2XdxtjhDeebRqhHbuN/gHoFdx1mWYUjJwptj2M+3d1v8I9Akk2AzXC3L7o+S0T5B0Q0zk9TCkVUUAZ9kegTmSNvm1voPkppXocxgpiDWMjP2WjyCd2beDW/lCruz5EhJdw4ooLLB0Tf4W/lCgfSMP2R6D5IUzO5qM1J5ooLJ3UbeQ9B8kJLQtP2W+gSvqzzUDq/gmkKwapogeA9B8lWy7NHIegVpJXBQPrRyVqxOipfs7oPQKF2zjyHoFZSbQaOSGm2m0cFash0Bmi8PQJppfD0ST7YHAKA7YtwVaWZuSJhS8be4KaKIW0b6Kpl2sSkj2g5VoYvER6RsrYrwy/HwsB80e8vZ1B0R8tRlYaId1lzam2dKVLYBfIb+9F01dz1UDYidNEksV+nhkfVAFg+qa4WNlXVTIxnl00sgzTPLyATnz18leUe7zAwY+87r8kOoityM5LQMkeHZWHLijm0zQLDIDTiUm2KQNsGNt4KekpjbPWypy2EluUG72xo210rhwMhAvkC7syTb/EfVbLsBhINrFUdNRiOZ8uMWc5ww20ybbO/wB1Hz1oIyPoueG5tPYy+3dkMEowZNJs743uh46QRvGWIagn33V7UQA3AIzzzNs1GackDK9uViuxS2o5HHcjmpbsBa3109ym2fTuafZyOR6pKSWRgs5uXkimVlul+YUO6LVXYdHQnK2g4FTmOwQ8Fb1CmNTfisnZpsSxuXOkQr3HhY+ajMjkUBO+QqCSZyje8qGR55qkhNj3zHionPPNQvnHEod9Y3mqUSXILdI7monSHmgX7TahJNrqlBkOaLRzjzUP1gDiqh21SVOdnvOpANrgDMp6e4tXYsJakWvdVz60A8FX1cxaLXz9VXlxK0WMiWQtZtp55FA1FcTxQrgonNVqCIc2x76hQPmJTsCaWKqRFkLiSoyFP2aQxqrJIcCIiZkmYVPC3JJsaR7I0pHNVWytzUjtoC64tLO9SRYsbbQqGRlygH7RBHW6a3aZFkaWPWiwbkb8tFatmxNyNlRO2s08LHmVzNojgocGJZEFbThsLkguGeWgvwWX2xvA6INGXeNsyQLDW9kZXbSc4rNbw0DqhgDTZ7Tdt8gb5FpPD/srljelhHIlNMtIds0xjJGDtL6gvaD01vdSR1+IXHd4WvfTryWapKOo+smiwgzNZ2hGI4Ozy74cciMwNFY7Pp3MjAce9mTa1hfhksOGVy2Oni8qcN1uWMtQofrRCjITC1ehpPLcgj6+eZCUbRd/EUI5qbhRpQtTDxtV/NSDazuarA1LZGlD1ssf2s7n6JHbUd/EVX2XWRpQa2GO2k7mVC7aDuZUKRFIepivrCVH2xTrJ0dO51gASTonSJtg7iUtPFicAbkcc7G3S6tINmtMbi4kOFnAAXs0e1xQjSxpyufFJSvkU41VhcNIyK5zz4nX3IOv2hfIZdb+5NqqwuytYdEI5qSXVhKXRA7gkLVPYpparRAOWprmogtTC1OwBy1NwIjAubGiwoHwJuBXlNsoOFyR5KOp2M4HKxCnWXo2Kfs1PDDkpzQkaqWKmFtUrQlFmre4A5Ov5FJ2nVSv2c66b9Rd09UqQ9xgk8EhkT/qvMj1um9mOaBidqEx0iUhNc1OhWROCY0WKlLU0NQ+TEuZYsMP7XORFUacC32TT6h3jjyVRJHmfE/FXjZIf2uBhd9ZNOCD9g040yvrjvwVXIzM+J+K4eD5s7OL5IEwrixT4F2Bd5wg5Ym9miSxcI0DoG7Jd2aKERUkVCXcgOqVhQBgXFisfqVtTbwUgwDINF+ZS1D0lRgT2Q3RcmfADwCi7NOxVQ0Rtbr3ugyHmUomccLRk24GWoBK7sksTO8PEfFKXIa5mwoaGIVEbBiLGMnzvmXMe2Nwdlnq5ZLeDZjYKmSNnstItfgHNDre9arYThia42BP1rUj7VRfgOipd7BereeYj/8ArauTh29TR1Z0nEzxYozGjHMTCxdlnJQIWJuBFliQsVBQI5iZhRTo1GWJBQMWpqIcxNLEANjqCNEUyvPFDYEgak4opNoPFSCpI4mWVcGoqHRRpL1GtcIxxJUJI4LixJgVJEWLg8EzApAxPAQwBjGlbSk/NEqZhCGxpIZ+xxb2jf3Ieo2S5gubEdPkrKOdFGRjm2OWqxc5I1UIsqGVUX7WZGYz9YNO14kHs9hdwwHve1jBOiBlj7x8T8VamtjG1YojGDMYA9sttIhiBjvzxXNuqbU7OOJ2XE8Oq5uFdNm/EptKipwLuzRppk0wrv1HDTBOzTnUpwl2lgTkLnLpxRHZWTZMmnwOV/coctikjFw7wzOcw9pgjcRYNYwu1sfaOq2zGX0+GfuWD2dQwujjuAHA6hzQ52Ii9xne1+i9Gp3kNFsshmOPmubFJts6sijSoh+p3/i9LJ42M6+QuOuSPjlJOZTNq7xsp2gFpc5xs3g0njd1uvJVLI4kxgmMh3eJ1DfMlOOwGjUfqFLs7b4lu0jC9trgEuAvocRA6qybUqPEct0X4cVzKZ+wG8AfVQTbAwsc452BI5ZC+a0ragJlcQYZPwP/AKSh5JUNQiU+67rxQm7RftvfK88+nuUW36HFLi5tZ4ZNASbmu/s1Pxyf/XIr0xYgDbgNegWcJaZDnHUqMVJRAc1A6m5XWnrJYWODXkAuzAsSSL2vYDS5CGkijzsSPJdKyq6MXiM26KyaWK9loGnRyrdpxNhjL3ZgcgdTotNa6mXhvoAlijc1Z2bbUz5RhwtYXtyJPs3F7uByyvwWp2VQyPa7vRubiIbhLnXAccw5wF1zy4tRdUdK4S1dg2aYWKwkpLHyB9VE6BdSkmrRyOLTpgfZppiRRiTC1OxUD4FJE3JSKSNuSLCjVFvQJCxFAFJNCSCB3SRYEWJF8gbHVQ5bFqNvcAa7965nJrTbjmXcPRTmI8kPtDZHZNdLHEQ9rcRkxtxEC5Pdt3jbmrVoJaNdBr4cRwWcMurpXqbZMChXmT9AeKkLuidLs+3EKYk8LDwUb2k65q7bMtkCFpC4XUxjSPsBnxyHUngm3sCVvYV+0GjalPCYgXvgEjZeLWNxNdH7N9c7X+10T5pnBzszqfiVbx7Jkc+OazO4G2aQMdgCCGyWuAb6ID6g97pCG2LSS4XFxe581w4Gk3Z157aVAZndzTO1KWV1iBYkuNsrZeNzp1S4MrkW6OsDc8NdV1OcU6OVQk9xmJJN7JHMHh0S1MnZta5wtjcGgXANz0vwVRtOOWWaGNjywSA5ZHvA5Xtfmk8katFLHK6MNs3Rv4m/1NC9TYzT/XBVdZuxFTUsmQfIDiL8wMWIDCwXyAz8bq7qwGyWLgA5wDb9cwB7/Rc+KXmZ0ZYvSiMtWcqqV9RJLJIB/ZA4wZZG7hixk65ALRumwkC2Iu5EDK17568PVZij2nK+pMDjeF8j2FuViC+xBtmPVLiJXGkVgik7Ze0VWDPjaRhkbY9wsPcvhOZ019ytHOHNOo5sEbYz7IbhI6Wsuk2Y4i8Zxt6WxDoWp4ISjGpEZZqUvKQF/VQVFWRG/PLC6/5SrKHdyZ2tmjqc/QIxu54IIfIcwR3Wga9TdbNxM0pGf3MP9lp9dHcPvSdVZ1W0uzGn2b5jlcforjZW60VPGyNpeQy9i455knO34ipKnduF/tB2lsnO0zPPqudKmbPlsee1u2BI5j3wYiAQLuiDcyDo52eg52uiaHaAcO8Y2Yi4huH2sJLe64GxNgNArDaH0QQPiLGVFRGcWJr8Ye9t24C0OcLhpHC6D2Z9G9TSRdmyqM93NJLscZDWuc4ixe6+IEDUaLFwd2dEckUmmlyJJHx/6CqdvNY6EjXMcPHNHVVA+N2B7XBx4AX6cChdt7LlZCXOY5rcrkjIXyC7MjWh7nHivWtjKt2bGPsX8c/iV6DuZG00wxNBtfPLLvHmsMTf4+K2+5ptTZ8/+peY3bPS6AW8EbRUOAFhZuQy+yFVuCu9qwdpKXAjMD3CyE/Z9/tL1scvIjy8kXqZVlijLFavoQOKcKJh4n1V60Z+GynEacxiOmgwHS4+KVrx/DZPWGg1BYEySK4sHFpyzGoz/XTzUtkhUWNkclCXNwmR1rOBItc4hhz4cvRQUAdhc0uLsD3tBOpAOV7dEaZEHszWb/fP+DVN0wW5MWJMKIcE0tVah0D4Vl9+5XtjiLThaXkONuNu6DnlxWuLUBt2BjqaUSMxtwOJHG7RcEWzBHNTN2mVDyyTMzszatQIiBI3PXNgv7ij923SukfikNv3fsuI/vW8W65XyTNj7lj6uQXuxvFM8HTC2Q2e22hORseqtdkbL7COQXBBkZ3tblk7mkOPMANuvN1bnpubapgu3sX1jjwFvCQ/L3KmfPLhaHtNo3Nc3ukWeMhiPqrbb8wFRcG+fD8ZKTah7WORrMRJfG4ZfwyXOgva11Tk02zDZxoC2k98jWNe3Dd7pMhbMsscuWSl2PiEzBbQPF8rd8Z+By96uKprpJGkAkN0BFzcgjQDqiaLdqTFiAIv0w+oNkYnqbSdiyeSm0yLacDnwvjGrhYEm3EanyXbX2U+aeGRkgayMAuBBzdnoRa2RIV7S7uSD2nMHkXfIKzGx2faJd7h5ALrUIrmzkeTJJbR9zHT0UcLmOfI5zgXFrBYu7zsQuNbcEyk2c7GXwUjsTnOcXSd3Mm98/mtm2kay+BsTOtsR8Ta3xREVTlmbnwstE4rlH3OeWPPN75NK7RX+v8ABSUG7b3d6dwH3Gaebjn6WV/T0jGCzGhvgP1TRWBStmBUSbZ044RgqW/8seuXXXEqDY5RzThrS5xDQMySQABzJKzu9G/cFHdt+0m4RtIuOWM/YHvXmW19sVFabzyWZwjYf3Y8uJ6m/kk2BuNufSpDGS2Bvbu/ivaIf4tXeQ81jqvfCrqiQ6cxNP2Irx5fiHePqq9tGy1sPnx9VC/ZpGYzHvCncYTHQBjg9j5GSDPG17w+/V17nzVt+15nRPjlc6QSYLvGb29mbjuE4T1IsVTUk7m5HMcjwV1SWdp6cUDT6ldPSlrcVw5mmNul+Tgc2nPQrXbqG8BHV2n4kJS0FzlkTkeR6OGjh4q22ZsxsLHNazDiOKwJDSSM8N828Mj5LGWOt0bRyJ7MBq299QNkIvlkV0te2VxLA5oacLg9rmODtTcOAPFRdrwuumD8qOefNiukKgIUxeoy658FrZnpsUO6p7SoynMCBmqsoal1m+al2XIyaUNxA6mwIuQALj3hW1fsmEts53Z6G+IcPxKFNdQcG1seWbyb8ugnEbAHWHexX1Og960O59cZoHSG13vJNtL4Re3oslvjuY99XjimjlY7UgOxttzaAQfEFabdumngjwxsJdckOsBY2tk3PxzWeTiMaa3NMXC5Xdx9zSkHqoZHWPADjfVRU+xqxzsbnOafxO+Bdb3IoboOOcsjneJJ+SzfEOXwxf2N1w8Y/HNfcCm2lG3j6IOfaWNrmtY6zrDEOX2gtNS7u08eZt52RPaUzNA0nwuUVnmqaSJvh4bpt/Qy1O6oeRhafZY29rk4L20HVEw7qzvvjdYOcXkE27xNybDqr2XeSNoyB+A96pq/6QoY73kiaOr2j1zSjwkv3S/wUuKjVRj/AKGQ7kx3u84j4D9bqyh2NAz7IPjn7tFgK76XacaTB3+7a+QerRb3qiqvpgjPsiZ/g1rP6yFquHxJ2/yQ+IyNUtvTb7Hsn1uNgysPAAIabbrBovCa36V5cy2DLgXy5/la3L1VXL9I1XILt7KP/C5595t7lt5EYtyfM98n3mHNV8m8lzqvAKvemsIJ+sPHRrWNHuF1W0u2pTI1z5HuIcD3nE6JuaXQSi31PeW79RundCH/ALxoNxa3DmfJc76Q6QOIdUxNPG7xkeRXku1akxbRZKD3X4HjwcAD+qpt7qUsqpBwJxDkQ4Yv1Q5iUdz6Hod4oZReOaN/4HtPwKsI9pWXyc24IIyI0IyI8wtHsf6Q6ymIAkMrB9iXvC3R2o9Uta6laH0Pp2HaYPFGx1oK8d3Z+lOCoIa/9zIeDj3Cfuv09bFbqm2p1uE6TFbXMO3g3Mpay5c3BIf7yOwffm7g7zXm+2ty6qiu4DtYf4mAmw++zVviLheoU9eDoUZHVKHApSPEqWrD+h5fIqzgYtrvD9HkNReSC0M2psLRvP3gPZPULICjlgk7Odpa4aHgeoOhCiiyZuzMfDPn80/6g5nRaXYtCHDhpxRO02xhlrZpAVmyKkAgO9VcVW0mtaQLWI6FY6Wpwk2UE20zZAFhPtRpOGTTQOGrdcnc2+8LKbPaX7QnbK6RtgwxgOsGtdYksNrOYSDYjl4qaqqr8VotgboTywOe49ndp7AH2rn7ROrWXztzzy4pp1SLi1e4hjJ7rQ5x9nuhzjcg20HQ+iq9k7EqGiPHHUEkAvLo33vbMHJP3drzRSSieZpkEjHObI4Y2uYHlrcjYts/xW6pd7JZGYhE3BYWkLg2N1xfuucRc9OqzlNSe/QqKrlRki5K16BqKSphdhe2SRhLgx7WtcGgk4WgXOmXDzXUuJzbuwA8RI+NjvynMDl0VrLewnirqbHZ25UFK/E2QMeQQXAuxkE3Ivi6D0Rc31JmckmI9fnqvK9rRzTDv1EQP3ZHcfwhVA3RadamK/SGaQ/omuFgujfqzJ8ZLpJL0PXpd+tmQ5B8VxysT7rlV8/000gyYHu8IpAPVwAXnlPudGb4qmQ9GUzm+97z8EZBuhSt9o1snlAwfot44lHkkjB8Qnzk2aGq+nDXs4Hk8MTmMB8xiPuQUf0lz1LT3RH0Dy/mNS0cbKBm69Fr9VqXfiqQz+go+l2dTRA9nQgdZKmZ/wAbqkn3X0M/Fj2l7MzW2986tpsyURjmGMcfC7w5Z+bempcDjqpT/iDf6ALL0bHE7WipXW0x43fFinbKBpQ0Y/w/+Cdf9L3Dxu0Jex45PWNkb+8kDyOMjy8+riUyOpjDbYmDwIC9qFe8aUlKPL/xSftmYEf2enHhYJaF8yH+ofyy9n+DxWGuYBm8eqa2UOddt3fha53wC9wrNtTttgihsfvAfqEId4av+XF+dv8AnT8NfMiXxVfsl7P8Hkb4HuGUUx8IpPkkptj1GdqaoP8Awnj4hesO25W/yo/zA/8AWonbYrf5LPd/nVeEvmRP6v8A4l7M80O79UR/7SfzbZQf7G1moppB44f8y9Ndtat/kt9P/JRu2xWfym/lP+ZHhLuT+sr9r9mZfa27876SJzo3Nkiu1zbAuw3yORKdt7dqeojgeyMueYwHi7Wm4At7RHMrQSbZrAb9kOXsO+ajk21V69kMv/jf81XhLuL9Yuz9jDu3IrBrTu8nwn4PVdVbJkjNpI3MPJwt6cCvSDvLUNzfELfhe33oum3jimbhlbYHIh3eafNQ8PY0jxsG6f4PJDs88itBu7vpUUVmOvJFkMJPsj7h4eGngtnUbnwu70TsIPAWcPLPJVs244P23W/C35rLRJHXri0bXYm88dQwPidfmDkQeRBWlotqXyK8iodzTBIJI5pGn7uCxHIg3uFuKOsJaMWqvcjbob6CrU9bRx1DMEjbjgeIPMHgshSbTItdXVLtHqpaKiyk2jRS0fEuiJyeOujXciqes2xfivQ21LXtLXAOBFiDoQdQQsLvXuj2ffp+80nOK93tP3OLh01Cyao0M3U1ihpIpJ5OziYXv5N4Dm4nJo6laXY30dSPs+pd2bdezbYvI+87Ro8LlbKnp4KRjWNwRNJsL6uceZObj1KAe3Mpt3dx2Q2kntLKMwNY2Hhl9o9Sr/akkvZO7AB0mliRcX4jhiGWRTdozPayzAcbzhac7NyJLnEaZDzWS2vvVHsu7cTppni4YCO87XJo9gXObnHO+apKtzGbb8i/t9il3z2fFTxteZL1ZfdzhfO+rOtjckrI/WnlwcZH3BLm5mwJ1sNBroi6cyVk5mqLOc46D2Gg54Wj9eK0rNlwAW7NnosPDcm5PmdEXGEVGF0jHS1MjsV5JDiDA7vuzEZDo9DlYgEW5LoWG2r9SfaPHPmtoNlwfymegT2bMg/ls9AqUA8Qwcm87tMI83FNbvK7kPzO+a9LovoMonxMeZasF7WuNpIrXc0E2/daXS1H0G7OYMT6iqaBxMsIHviW6Zi0luzzn/ax/wDLZ6u+ac3e54/u4vMH5rWVf0a7KZpPXu/CMQ9RBZBU/wBHuz5X4Y5a3EBfvlrRYG3GLqrqVXRmsuNvTav1KD/ap5N+ziv/AIremJOG9Dr37KG/g7/Mrmo+janbpJU/nZ/kVZUbmxN0kn/M3/Ip1GmlD276zWsWQ2/C744l0O8mt4GG+pDjfyuCqip2MGaPk8y35ICSRzNHE+Nv0T1BoRrod4om5mF/52n3GyLbvdTkZxyt8Cf+l6wH7ZdoWgp8e128QR5BFk6Uei0281KdZJW+JnH6lF/tmmPs1QH4pB78YXm8e02cx55IplUCMsJ9Cnq/gNNdTcsjld7FTA8cO9CcvyowbMdZpc4XOR7kLhc8iB/q68+L2nVrfNoSEC3d7v4Th+CXl7D83c2lRRVAdYRRObz7MX8wHhQU9NM51nwxtGfeMcoHuf8A6sstHVv4SzDwllA9MSIZtuobpPL5lrv6gSjTDsFz7mmOz3EkFsGVrd6Zl76cTxuFC/Yb/wCW0+FTOPdZUTt5qhrgcbTwOJjT1Hs24/FTt3wqRqIHD8D2n1En6I0430C8ncuBRSt0jItynv8A1NQ1TQyG+KmxdQ6MOv4gj4IeLfd9+9Cy33Xuv6Fqm/24ZqYJL/dcw+5zmpqMVyFK5KpJP1AIppYyHRMlAcAcL8FjfwdYqwZvOBlNG+N34SQfLVQ0m9MJxh8cwbcloLQ/uu71iI3OzBxacLJsm1aZwykLR/DLG/D6Obkm5S9V9TKOGK+Hb7B0O3IpCA3HmbXwPsPE2sEZe3FZOR9M4m00Tbj+7mayx52f5ZI2BrywObJUEEXv3Xg87HxujxI9R6ci6fU0zKtG0+0Dzt7/ANVinsf/ADKj8gCgc13F9S7zsFDnHuWlk+X6o9Mj2q0Dvvt4uwj3WUzN7aeLR7Tzwd6/iR+pXl7ZI25ujc7/AHkn/wCKVm87YvYbE3wAJ/VQ5romytGV9l/dnpTN6JpcqaEhv8cgyb1H2beZQNXFDEDNVyiZ+tsX7scruOvgFgajfaokyYfjb0vZAs2NNUOvK5z+NjfAOobpdZuU3tFafqylw+P4sj1PtyRqNtfSzNK0x0jQ0HLtrH2eTG8T10Wf2Xu+57i95LnOzc55u4nqVebO3aazUZq8jpwBZVFUqLlKwGmocAsLKUMciezskuqoiwcxFIG/6uiXAcVHhbySCz0iNkhomCEtbKYWYC7NodgFrqibuU+YXmq6vHxGJoaD90AWt4Lzem+nKrY1rBDBZgDQTjvZoAHHoph9PFX/ACYP+f5rRNrkZZMMMjTka2s3OjaSG18gc02Ie69nWvYkOGdgTZdsKgdH2mKft9ALFxDcr54tDosBU/Si+UkvpadxdmS4zOztbQutpkpf/wCrT52hhFzc/wDqanjm5W5tqjnx8LGM1JKq/lm4rmrP1zNVnZfpHnd/dxf8/wA0PJvjK7Vkf/N81FHbYTXxrP1kWqLm2y932W+/5oKWQu4BFCsrJIEzsUeYSu7NMAHsknZHgrEMCc2EIArmSvbo4+qnbtGQa5+KMNImmjRQEMW0882+h+aLj2pHxxDxF/gofqad9SHJFMAozxuGUjfO4+IT2Anl5FAO2YFEdmEaH9EqYFuICnij6qpihlHEn3oltU8cSgA4U4aQdb5fL5eaDrY7O8c04bRdpkfJJJVhw7w04goKA3BJ27wLNe9o+65wA8ACpnBvN3pf4KEtbzd+UqRopJZqoH25y3gcUhBz53SCof8AadIT1L/1V6yqc0WbiPiGj9FHNPK/IusOQzRQFYxx6qeOQ8ypRTW6ruyQIIptqPZ7Lz5tafiFaRb7VLdHRW+9H+ocFRgHomnwSoDVxfSFOB3mQuPTG34EqaL6Rn370Df8Mp+DmLHZdUgtzRQG6b9ITOMEo8DGf1CJZv5TZYhM3/hl39N159fquz5oA9Ki32oz/ekfiZI34tRUe9NIc/rMX5gF5ZicpI5SkGxAQlAXLloSPanpVyAFClauXJgPCkYUi5AiVMcuXIAYUrVy5AEwTmFcuTQDlwK5cqAcSkuuXIAVhUrTkkXIJZBOwckE0LlyzZaHgLiuXKQGpSuXIAQpi5cgaGFNXLkDGkJtly5AHEKNwXLkAc0qeM5LlyAP/9k="/>
          <p:cNvSpPr>
            <a:spLocks noChangeAspect="1" noChangeArrowheads="1"/>
          </p:cNvSpPr>
          <p:nvPr/>
        </p:nvSpPr>
        <p:spPr bwMode="auto">
          <a:xfrm>
            <a:off x="155575" y="-808038"/>
            <a:ext cx="2705100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71181" y="579289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What are the appropriate global solutions? </a:t>
            </a:r>
            <a:br>
              <a:rPr lang="en-US" b="1" dirty="0" smtClean="0"/>
            </a:br>
            <a:r>
              <a:rPr lang="en-US" b="1" dirty="0" smtClean="0"/>
              <a:t>Do we need research beyond state of the art?</a:t>
            </a:r>
            <a:endParaRPr lang="de-DE" dirty="0"/>
          </a:p>
        </p:txBody>
      </p:sp>
      <p:sp>
        <p:nvSpPr>
          <p:cNvPr id="7" name="AutoShape 8" descr="data:image/jpeg;base64,/9j/4AAQSkZJRgABAQAAAQABAAD/2wCEAAkGBhAQEBAPEBQUEBAQDw8PFBAQFA8PDhAPFBAVFRQQFBQXHSYeFxwjGRQUHy8gIycpLC0sFR4xNTEqNSYrLSkBCQoKDgwOGg8PGikcHyApKS0tLCkpKS0qLS8pKikpKSwuKSksLiwqKiksNSksLCwpKTUsKSksLCwpNSkpKSwsLP/AABEIAMABBwMBIgACEQEDEQH/xAAcAAABBQEBAQAAAAAAAAAAAAAAAQIEBQYDBwj/xABPEAABAwIDBAYECAoIBAcAAAABAAIDBBEFEiEGEzFBFFFhcYGhByIykRUjM0JScrHBFhc0YoKSk6LC0SREU1SD0+Hwc7LS8TVDY5Sjs+L/xAAaAQEBAAMBAQAAAAAAAAAAAAAAAQIDBAUG/8QALhEAAgIBAwIEBQMFAAAAAAAAAAECEQMEEjEhQQUTUcFhcZGx0TKBoSIzQ1Lh/9oADAMBAAIRAxEAPwDw1CEIAQhCAEIQgBCEIAQhCAE4JqeEAoTgkCUKgVOCaE4IQUJwSBOCAUJwCQBPCAAnAJAE4BUgqWyAE4BCiAJ1kAJwCEEATgEoCWyASyWyWyWyAbZLZOslshRtkifZCAziEIWJQQhCAEIQgBCEIAQhCAUJ4TAnhUChKEicEIKE4JoTggHBOCQJwQDgE4JAE4KgUJQEBOAQgoCcAgBOAQAAlASgJwCAQBLZOASgIUSyWyUBOsgG2RZOslsqBtkJ1kIQy6EIWBkCEIQAhCEAIQhACEIQDgnBNCcFQOCUJAlCEHBOCaE8IBwTgmhPCAcE4JAnAKkFATwEgCeAgFATwEgCeAgABOASgJwCoEASgJwanBqAbZLlTrJbIBuVFk/KlyoBlkJ+VCAyCEIWBkCEIQAhCEAIT3ROHEEX6wRdTcNpAX+trb1nfRa0dfWeVv8Asha9ThTUDn66Nb9J17eA4nwWkwLZymkcN4ZJA0gva0tiLm8w02dbvVfWT5nX4CwFhwAHALRejtgfVbs/OY735TZasl7W0zu0LxedGOSNp838hfhDA2XaMMmkIJF5a6Vh06xG1BxnC/m4RH+lWVzj9oSYzTsirJonACz7jud6w+1ObTtI4BbE7VnHkhsm4+jZydjGGc8KiH1auvH8a5OxDCHcaFzPqVdT/EHLrPQtPJU9Xh9uSpgWXRsKdwhqmfVqYnj96H7004Hh7vZlqY/rsgl+xzFnnZ2aN4dSRla/iqC+dstEfk6ph7JYpIj+6XrhLsrUjVoZKP8A0pGOP6ps7yVYMQddTafFHjnZCEWamfGcr2uY7qeC0+4pAFo6baB9sr7SM5seA9v6rtFIOF0dSPiz0aXqF3Qk9rTq3wPghUrMuAugCl4hg8tObSN0PB7fWjd3O+7iozQqg010YoCeAhrV0DVTEQNTw1ODU8NQgwNTg1PDU7KgOeVOyp+VLlQHPKlyrplRlQHPKhdMqEBiEIQsDMEIQgBK3ikU/DaYWMzxdrCGtaeEkpF2s7QPaPYAPnBCxVsv8QqhK5sDLBrg15eWhzo4/azC+rTl7tD2rYYDhmDlgZkAdpcyyPzOI5k3DfCwXnMMcj33GZzi7M5wvckm5NwtXs/stilWS6BjcgOr5hGIx+bdw1PYFzuDVKLPXx6qM3LJlg38a49jV1Po9pagFtMGZnaCzgSHHh619NetZnYfDZaauG+Y6NzZN16wIF72NlcY5s1W0MG+nqaeF4IyMpmvZM92YaNOg043A5Kvw/Ea6ctdU1UsjMwcxshDyHD2XF9s2h5BTd5cWpG2OF6vPGWBdFV9EuGd/SZhHx2/BDbsj1JDbnVgFz9TgqLBYKqTRsE8g644ZpB72tK2NLLUskMgncw6fGZuXEau4cT5rQ4fi1U+wFfIbmwuyNzSeq7m2PvWMNQqqjbqvCJ7nNTX8+yZkYtk69wuKWfXk6KRh/eASyejzEnC/Rnj6zoWn3Fy9Giqa5mpmimHVJFuyfFh+5WNJtIQbT05H58Mm9b3ljrO911vWRfI8uehyRVqpfJ+zpnitV6K8UPCnP7Sn/61Bl9E+LcqY/tKf/rX0vTyRSND2NzNPBzSCOo89DfS3Kyc6njPJw/WWw4T5gd6K8Y49Edfskpz/Gnfiyxgf1OU9xhd9jl9NOox80g9jtPMaphoeouYeo2c3wKoPmY+j/Fm/wBSqfCNzvsuj8GsSj9ujqhbn0ef7cq+lzTyN537U5hf1/aEJR86UtbURgsnhkMZ0LZYpALdoI81wrMEY4bynNxxMRPrD6vWPNfS3r9Z95XKQX9pod9YNd9qlGyMq6Pqj5ZDF0a1fSNVs9Qy/K0sDyeZiize8C6q6j0c4RJ/5G7PXFJMzyzW8lkmYNLseChqeGr2Cr9DlC75GomiPU8Ryt+xp81Q1/ocq2XMEsM46ruhefB1x+8rZjRgA1KGq4xTZOtpbmeCRjR8+2eP9dt2+arA1UgzKjKuuRLkQHLKjKuuRLkVByyoXXKhAefIQhajMEIQgJmFYXJUythjF3O1ufZa0cXuPIALePweCNscbWgiJuUOfqXOJu9+UaAk+QA5KDsRKynp3yObeSplbGD7OWBg1IPPM91v8JbKo2e4m/K64s83dI+l8M00I4/Mkk2/X0IOy+CiqqWQ6hgG8flGW0Y6u82HitltBtrHSN6LRtaXxjJcD4mG3ID5zvK/G5uFG2cwTolJWVLSRNM+OBhuTls3iOq2YnvaFLw7YeClYKisOZ3FkOjte0fOPkOasLSqPfljUTjkyXl6qLqMV3fc80xMyzybycl7zY3fmJsdRxOgt1aLpEx2gHuAC2suCCaOqqHfKOnjsPoscXHj+iB+j2rEbWv3LWwNfu84zyyDV4Z82Jg6zqT2W67HXscmkda1UcEJTaqu3saTZ1tM54FS8lzb5I33yOPM34HuWtmq43N3YDSw6OF7ANtyAHG9upeF4bmhIIZLu3WJJDuH9oBa2nG60kOJSA2zG47dFZxePoY6bPDW/wBTbi127Fri+LVNPO6ISvLQRlJN7tPAqixDFcUcyGZz3iCofkYYnkEHMWgOtqCSD/si/bGakv3T3akEsJ7AQR9pUrZjHWwsEMoD4vnRuGYZg+4c0jVp0Bv1gcwLZYNvLNPijzKoY7+Nft6HOk2pNM6RrZKt7BIGuPTamF75QLPflYbAHLYcSABdW+HbR1E4kkjqK6NrC24E804BcDYAulJPA8QoGMYZT1Mj3QulY153haWRGNsh42OcEXNz7J48eqPhuFT0m8tvJ45B60UTWsDuY9d7hkII0Nnc7ggkHpU4+qPCemzXbhL6M1NDtfUtIDsRlY24uJ4oXu7RZ8Vz+t/NOqvSriFP69qWsp8xbvGtMcmnHNu5HNBtrqBp3G1JBjcoYYpKGUtIIPyMoN+dhb3qpo6cQyOeWVQZICx7DTNILDyvvdSDYg9YSM75McmCUeE/oz1eh9KTHBu9ie0OAIdC5kzTfnZ2Q/alxn0jwwNZIZIoo5C5rXVAqhI9zbZg2GNhNhmaLkgXOl+K8fopnx3g9ZzMudjrEZNLlp4258+XajaB5qqNzTrJSu37eNzE7KyYadVondzXLXHJLftkehm0eJ6fz8dp90/5+P8Aw9Mk9L8DWNk6RDke5zWuFHXuaXNtmFzINRmb7wuUnphhyCXfx5HPcwO6FV2L2hpLflrg2c0+K8Xww7ylqoOJjDKtnt8WODJB4sff/DCTC/jKash0uxrKtnt+1E7I/wD+ORx/QC6Dxj2N/pbiDGymaLdvc9jXGjrQ0vYGlzdJTqA9h/SCX8a8WVrzNTZHlwa50WIRNcW2zAHK4XFxfvHWvGmzMZTU7mWP9Il6Qcoe8exu2+uCA0szW6zmvewWhNDEaqWDI1rXwGWCO0ZZTgyZd8Lj1humtls692G51AKoPTofSXEQ0ufSWeCWk1E0QcASCRvIADqCOKsYNtWOtZodcAjcVNDNcHgQDI1x9y8PxKSIUlFMIw6NxcyVp9XPLxkdFb5IjKAQNPYJBzWXDaCiywxC+Y009TQl3q3LGuEsRIPD5STTllQH0NFtnG0gPMkOYho38ckbCTwAktk/eVbtHgeHzAmZraaY6iWIBjyet0Q0f7ge1eNR47LS11NUscd1UR000kWphkY5ojqI3s9kgubLy5rTV0XQ8TmZHmeXR1MbL3lfnaH7u2a+bVjSBr7Sxc9puxYfMUuvCsr6qk3b3suHZXEZgHNDhycA4Ai/aFzyKxa6WWJwqBJ0iFwOaQEPdA8C172PtZiBawGbllCjbtbl1OZkfIjIpG7Ru1SEfIhSMiRBZ5ihCFpNgLvRU28kZHcNzOALj7LRfVx7ALnwXBSKJpL7DiQ5unHUWPkUKjay1MMjGupw5sUdo2skyl7Q0eqTbTUa991fVG2EgAaANGht+ZsLXUHC8DbI+SOAFrHxSPZm1LiyQvYDbnuiRf8ANVj+L6qmiZNFu3h7M2XO1sgHaDbqXFOFSo+o0uoU8Ck6TXT7k2q2ykbQ0h0JfU1EjhyIYWtA8ymfD9bVsmrJHWjjY52YgAEjhHG3vsOodpXLDthK6SSlppoXiGMzPcT7F3Eu9oHnlaPFWW2GHzRwmlZFI5zgwWjjeY42BwNrgW5cAs9qatnK8rjNQirbbd+ibIUe00jcOmmJ41UTBoODY3OP/Ms9sxj1K2rNXiELqmRwDom3buoX/MzMI9bQC3VpoT7PTaCikp6Gip5WlpqJpKhzHXa4xs0t2XBal2kjZW7yupoRAIgwSRx62bkAz6cwRx5gA8jfdjjSs83VZvMm49k3+CuwCZsGJwzFpc2GffFvziG3cNfcVLq3mTJVaAVBmJsAAJGSkOaAOwsPip0kDHSGsZbLUYTVSADg2rZDu5meDmucOx4VeymkZTwtefbc6ojZfURvGTMRyzGMEdimZXGzb4bNxzpeoyv1iHY8HyKr6b2lbTQEstbiQoD4THy1J0C4o8H0mV/1plvSkgaKHiOISA2BK0eF4FuohLUvZFc2JmcGMabXyakZnWIu1uYi4uApT3UB9qrpD/hyFI4ZN3Rhl8QwxW1zpmMgx+VvO/fqrKm2kvo4eIV4aTD3cKmi8Rl+0hDMBpHezUUP7WFh85Qsnhf+phj8RxL/ACfVMrJpGyNu03VNTSCKYFwzMuWvb9KJwLZG+LHOC1/4IE/JSU7v+HIx/wDyOcqys2KqYwXOGg55JwPeWALGGOUOxszavBnVbkzF4fR9GxIUzyC0yvpXOubPimaYs47C2QOHgo2zXq1kUb9N459K8Zjwma6Fwt+n5K02vgcw0lU3V2XcPLC13xtOW5CT/wAJ0Q/RKr8ecYcQmey9m1O/bYNtlc4Stt4OC9FO1Z8fkh5c3H0OOzQ/pcUTtBK407hmPGQFg052cWnvaF12bqpHVLInPd8YJYhd5JbI+NwY5vMESFp05hLiPxGJyEAgRVznCwFsrZ8wt4WTo27nFQOAixEDgLWbU9fgqawwXEpZXSxvcXf0aokjBLHBksbDKHtbawcQxwva/rLjRyGSjrWuJcWyU1TckOJOd8TiT275vuXbAIcmJMitpvpqf2Razw+Lj+ko+ANuytZ9KhefZA1ZNFJ/AUAuIHNR0T+bDVU/AcGvbK3/AO8rabbyA4g1zhdro6OQjUXD6eJztR3lYvJfDxpqyufyt7dO3/L8lt9tqJ768xsaXGKGlhIHG8cDGkeS1ZeD0PD/AO4/l7otTs7C6E1FI3dzMY64u5wljI9dhzE8RdVwZexHAgEdxF1odkhUNAa6CXwbmHkq6pwuaB5jlblvd7SGyBuQuNmkuaNR2diYJO6Zs8QxQ27oV09Cv3aN2pm6Sbpdh4pD3aFL3SEB46hCFoNwKwwKoMc8cjeLDnHhqq9XGyk72VTDEAZCHMZcNIzuGUGztOfPRAax+K9HfDJCTlAkyljsrshbkAP0SGXadOOa3WptLto0AC7maAWINgOq7b/YmV1JLVGnp2ujfczyb0iKBsmUOIcDZoynPcZtTmHAWAr59i6pvsta/wCrJC77HLmzJOXU9vQTnHG9tPqauj28mFxFJcvGX1XXfqeAHEE+9bDAm1z8slQ90cfHIHXkd2G2jR59y802fwZ8RcZqeTPfR2Vz25bcst7FW2JVIZDJu2yte5uQBrJWn1tCeHIXSGNJW2XUaicpbIQSvvRz2+xB2J4janBlbSUjrluotvbySD80XaL9l+CrcBw7E4HiopaeWTMC2widLDMwjWN4Gjgf9dFAwXGnUstS6xL5qF9O3ODoXyMGY35AZj3gKThFPWVDZS2eWKGmaXSTumljggHIABwBceAaNSV0RdqzyskVHI0uEWOIUYicYxDNSXAnfSuDpGte5hu2JpF23BA1NvcmwYZKa0zVHxdNMHMhmkBZEYoYxka1ty7RjQA23vXbFNoKeSEQwvqHxNaXPqKpz31NTIwkZmAuIYwC9hoevW16LFaSaGpka9x13c0IzExOp5IyWyMN7ezlb336ljk/QzZpOmeNepcY7jkMQ3cTQ92dxEjwW2itZp3YOjjrxJHYm7KwNke6sqXWjga9wJDbNyNDny5eFmAiw5vfE3mVm5ItfWvc8yb3UjaLEtzQx0zNH1dnuA1LaWNxyNP15czz9Ri5scbZ7Osy+XBvu+hT7Q7Ry107pDdkYu2OME2iiFy1lzz1uSSLkknUlVz4/PN42Z5/vfzIBYE9+vVwHHl+s1dJAdes5zzueAvbifc7v6uw+bOBZ5H3ep5eX8mi/WdcvXrp5+a7P59hf3CwA8PLuXNw18ffZvn5/wAwGte7rPLmVc0NU7K0tJabfNJbrz4KmA8reGnl7gpuGO4t7A4ff9y15F0OvSSSyU+5eU03TKOthN3SMDKxmckuL6e7ZB1/Ivkd/hBUu0zgZmPOW76Sidrn49FjB+xd6HEnUdS2cC7Sc1iLtJtZzXDmCCQRzDirWsbhVSWvM9RT5Y2RiNogma1rRYNDnPY42HWL96RaSMs+OU5WueH+3D+TVFHtSR0yV2lyY3a5r3dE0nzK6YwR8JznS/T5D8699+Vc4hh2HyvMzqudodlGkEIb6rQ0WO/6mpZqTDX1Dql1bLmdOZywU8RZcvz5fyi9uSy3I0PBkXYrKVw+GARb/wARP0r/AJQVE2eIzVPD8irOGb+yPWr6Cnw9lQKrpsrniUzZTTxBpdmzW/KOF1zoqDD4hI4Vczg+J8JcaeKzQ+wJ+X42+1NyHkZPQ57H4d0ltPT8psWpGm1/Y3cmc+Dbq+2126qmVBjpJ5acPfNLLuiYy6SSVzm+sNTZmQeHDRV2FY7R0DSaaSSomvIYzIyJgZJJEYswDXuJIa51uGp4rNVtS6WZz3G7idTyJ+d4XJ7Eu2Xa4Qd96Lc45VzPja+onkzPYCHyyPBu4Dm4jn/vidlh+B7t5eeOVyxeBwbyrpWfSqYG8+crR/v/AGB7ZiWF5Iy63Ege83+5bI8nNLgy+5SGFT9wkMC2mogblCnGFCoPCOhuR0Ry3cmz7blKNnWrTtN1mD6G5TsFie2dluL80Q0vYyNLNO31lsPwbauc2zpAuwetxBByuBHAg9YKbRZE2hxEh8TW2AYMwBF7ZwNCD+a1tu9V7No3cw39X+SZW4PXOJc6J7z1gteTy5HqAVRNRzMPrscz6wLftWuUU+ToxZ8mP9Joo9oOweFx9ylxbSEcHOH1XuH3rOQ1Qa0NyXtxN+J607p35g95WHkxOpeI5lyaB9cyeopjUSSbrO2J7y4ucyJzhdzS69rXJXbGK0yyijgJ6NvyImHQPc52Vsjhz8e3rWZNdcEZQL89bharYjczzshnlZDo5zJJDl+MtZoaTpc34Hq0WyMdqo48mXzJubVWWs0MDp8TiisY6ahfFB+duqiBhkHa4CV36SqoNrqpsMMTJC10Ae1kgPxm4cQd1fjlDmmw4cuSm4ZhrW1tWyZ4gbFT1Ae+QhsbntIFg4mxDidFjnzXNwSGNJLb8bE3933pJWqGLJsmpcl/iGKmrlY4sax7hGxxbZrXSWDXS5QAATxIHO6osXgnqKmR2R+QERsJa/II2eq0A2I4DzUU4o4HxuON7cle0XpQxGJoY2eUNaLBokdYDqA5dywxxceTp1eeOatr47EAYPKNTYcNfjL8b9Vx+t4LkcMk4WGtrgcPaueVjy+b4q8PpbxP+8S/tD/JJ+NzFP7xL+v/AKLacJRuwmX6PI9d9XXPbw7U12DTa+rxLj7+HL7QVpB6ZMU/t3+Jaf4Uv45cV/t3e5h+5AZxmBSkjSw06zbTqt9llcYFsTUzytbCyR5OhcGEMAsbknXzK7v9L2Ln+tPHc2IfwqsxDbvEagFs1VO9p4sMsjGHvawgH3KNFi6dmir9jKemBbW1lPC7nCXb+a/bFEHOHjZUMmFYRf8AK5D9WlfbzlH2KhEg+i33JwmH0W+5YqCRunqJz5r6L3NA6lwksaw1c+VpvYUltf23amfBmC/3qo/9qP8AOVKJx9EeX8lxqQHagZeu3X1q7UjF5pPmvovwaEYfgnOpqj3Urf8AOXfd4Hkyb+sIvm0p4hr+2WQF+evcnh5Gg177fyU2oLNJcV9F+DX0owJhuJay9jY7iD1TbQ6ylJDsnTyEOpqtjr6htS11M49zzeP9+6x17anj1cF2pcSlj9h1geWhHfYrJJIxlOUufsl9j0bAdjqqlrKWolgmkihmjlJghfM1zWG/qvHqngOa9TxTHIKqJghDgc5LmyNMcjbDQFp7z7l4Nhm0jom2cWSkm5zZgwdgDS0HvIKvKX0iyMFmxwgdTQ5o9wKzSNTPRtwmmFYZnpOk5xMPc9w/muzfSb1w+6T/APKzswpmyMKFk4vSUw8YXeD2n7kJZKI8k/rHvTm1AVXLP6xSdIUMy36SEdKCqOkJDUoLLM1Sd0u+h1HVxCp+kJRUKGabJk9JA/2omHtygH3hQZdnqZ3AOZ9Vxt+9dP6QlFQp0LuZU1Oy9vk3E9jsv+igSYRO35hcOyxB81pTOm7y6bUYuTMs+CUcYnacPVJt3dSiVEknNrm94IWzL1zcbptJZhSSU5oWwfRRu4safAJBhMH0QptFmRyoyrXfAsH0U04DB1JtFmUDU4NWo/B+HtR+D8Pam1lszFkoC034PxdvvR8ARdvvTayWZqyWy0nwDGj4DjTay2ZuyQrSHBGJpwZnYrtJZmXAJmU9q1HwM3sR8Dt7FNpbMqWFObEtMcJakGFtTaLKFsSeIyr9mHNXYYexXaTcZwRu7U4MctCaFqYaJqbRuKWNrkK7ho23QlEs6yy6lN3qjySalNzqFJO9SGVRs6QvQpIMyN8oudGdCksTJd8oedLnQEvfoE6iZ0udCMmb9JvlEzozpZKJe9S75Q94jeJZaJu+S79Qd4l3itkom79G/ULeI3iWKJ3SEnSFC3iN4liib0hJ0hQ86TOliib0hJv1DzozpYol9IR0hQ86TOliiWZ00zKNnTc6liiWJ07fqFnS51bBMM6aZlFzpM6WSibDNqhRIn6oSxQj36lNzpHg3TbFYmQ8vTcyaWlJlKAdmRmTcpRlKFH5kZkzKUuUoB2ZGZNsUZSqQfnSZk3KUZSgHZkZ0zKUZSoUdmRnTcpSZSqQfnRnTMpS5SgH50udc8pRlKA6Z0Z1zylGUoB+dGdMsUligH50Z0yxRYoB2ZGZNsUZSgFujMkylGUoB2ZGZNylGUoQ6Ru1QmMBuhAf/9k="/>
          <p:cNvSpPr>
            <a:spLocks noChangeAspect="1" noChangeArrowheads="1"/>
          </p:cNvSpPr>
          <p:nvPr/>
        </p:nvSpPr>
        <p:spPr bwMode="auto">
          <a:xfrm>
            <a:off x="-609600" y="-106511"/>
            <a:ext cx="25050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094" name="Picture 22" descr="http://www.mobilegeeks.de/wp-content/uploads/2013/06/NSA-PRIS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2636912"/>
            <a:ext cx="6516134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6431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/>
              <a:t>ROP: Basic </a:t>
            </a:r>
            <a:r>
              <a:rPr lang="de-DE" sz="4000" dirty="0" err="1"/>
              <a:t>Ideas</a:t>
            </a:r>
            <a:endParaRPr lang="en-US" sz="4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03412" y="1396525"/>
            <a:ext cx="10585176" cy="5247828"/>
          </a:xfrm>
        </p:spPr>
        <p:txBody>
          <a:bodyPr>
            <a:normAutofit/>
          </a:bodyPr>
          <a:lstStyle/>
          <a:p>
            <a:r>
              <a:rPr lang="en-US" b="0" dirty="0" smtClean="0"/>
              <a:t>Increasing complexity of IT systems </a:t>
            </a:r>
            <a:endParaRPr lang="en-US" b="0" dirty="0"/>
          </a:p>
          <a:p>
            <a:r>
              <a:rPr lang="en-US" b="0" dirty="0" smtClean="0"/>
              <a:t>More than 3 decades memory corruption (runtime attacks)</a:t>
            </a:r>
            <a:endParaRPr lang="en-US" b="0" dirty="0"/>
          </a:p>
          <a:p>
            <a:r>
              <a:rPr lang="en-US" b="0" dirty="0" smtClean="0"/>
              <a:t>Crypto needs high expertis</a:t>
            </a:r>
            <a:r>
              <a:rPr lang="en-US" dirty="0" smtClean="0"/>
              <a:t>e</a:t>
            </a:r>
          </a:p>
          <a:p>
            <a:r>
              <a:rPr lang="en-US" dirty="0" smtClean="0"/>
              <a:t>No usable security tools for wide spread use</a:t>
            </a:r>
            <a:endParaRPr lang="en-US" b="0" dirty="0"/>
          </a:p>
          <a:p>
            <a:r>
              <a:rPr lang="en-US" dirty="0" smtClean="0"/>
              <a:t>Future of Crypto and Crypto of future not clear</a:t>
            </a:r>
          </a:p>
          <a:p>
            <a:r>
              <a:rPr lang="en-US" dirty="0" smtClean="0"/>
              <a:t>Measuring and verifying trust in IT systems is hard</a:t>
            </a:r>
          </a:p>
          <a:p>
            <a:endParaRPr lang="en-US" dirty="0" smtClean="0"/>
          </a:p>
        </p:txBody>
      </p:sp>
      <p:pic>
        <p:nvPicPr>
          <p:cNvPr id="6" name="Picture 5" descr="http://i.stack.imgur.com/8sNf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7" b="99411" l="3704" r="89830">
                        <a14:foregroundMark x1="23574" y1="19843" x2="27572" y2="16699"/>
                        <a14:foregroundMark x1="42622" y1="19057" x2="49030" y2="13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676" y="3645024"/>
            <a:ext cx="2505823" cy="299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41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731" y="2452442"/>
            <a:ext cx="5717099" cy="3239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24275" y="922710"/>
            <a:ext cx="10972800" cy="1930226"/>
          </a:xfrm>
        </p:spPr>
        <p:txBody>
          <a:bodyPr>
            <a:noAutofit/>
          </a:bodyPr>
          <a:lstStyle/>
          <a:p>
            <a:r>
              <a:rPr lang="en-US" b="1" dirty="0" smtClean="0"/>
              <a:t>Germany: </a:t>
            </a:r>
            <a:br>
              <a:rPr lang="en-US" b="1" dirty="0" smtClean="0"/>
            </a:br>
            <a:r>
              <a:rPr lang="en-US" b="1" dirty="0" smtClean="0"/>
              <a:t>Best </a:t>
            </a:r>
            <a:r>
              <a:rPr lang="en-US" b="1" dirty="0"/>
              <a:t>P</a:t>
            </a:r>
            <a:r>
              <a:rPr lang="en-US" b="1" dirty="0" smtClean="0"/>
              <a:t>layground for </a:t>
            </a:r>
            <a:br>
              <a:rPr lang="en-US" b="1" dirty="0" smtClean="0"/>
            </a:br>
            <a:r>
              <a:rPr lang="en-US" b="1" dirty="0" smtClean="0"/>
              <a:t>Security and Privacy Research 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de-DE" dirty="0"/>
          </a:p>
        </p:txBody>
      </p:sp>
      <p:pic>
        <p:nvPicPr>
          <p:cNvPr id="6" name="Picture 2" descr="http://bilder.bild.de/fotos-skaliert/obakel_33311023_qf-31079706/6,w=650,c=0.bil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64" y="3140968"/>
            <a:ext cx="5717054" cy="3368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3330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487488" y="1844824"/>
            <a:ext cx="9505056" cy="4742308"/>
            <a:chOff x="1487488" y="1844824"/>
            <a:chExt cx="9505056" cy="4742308"/>
          </a:xfrm>
        </p:grpSpPr>
        <p:pic>
          <p:nvPicPr>
            <p:cNvPr id="9218" name="Picture 2" descr="The genius of extreme Internet minimalism: An app that just says &quot;yo&quot;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5720" y="3429000"/>
              <a:ext cx="4752528" cy="31581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487488" y="1844824"/>
              <a:ext cx="9505056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/>
                <a:t> </a:t>
              </a:r>
              <a:r>
                <a:rPr lang="en-US" sz="2800" dirty="0" smtClean="0"/>
                <a:t>”…. the </a:t>
              </a:r>
              <a:r>
                <a:rPr lang="en-US" sz="2800" dirty="0"/>
                <a:t>developer of </a:t>
              </a:r>
              <a:r>
                <a:rPr lang="en-US" sz="2800" dirty="0" smtClean="0"/>
                <a:t>an app that </a:t>
              </a:r>
              <a:r>
                <a:rPr lang="en-US" sz="2800" dirty="0"/>
                <a:t>does </a:t>
              </a:r>
              <a:r>
                <a:rPr lang="en-US" sz="2800" i="1" dirty="0"/>
                <a:t>nothing</a:t>
              </a:r>
              <a:r>
                <a:rPr lang="en-US" sz="2800" dirty="0"/>
                <a:t> but send the word “</a:t>
              </a:r>
              <a:r>
                <a:rPr lang="en-US" sz="2800" dirty="0" err="1"/>
                <a:t>yo</a:t>
              </a:r>
              <a:r>
                <a:rPr lang="en-US" sz="2800" dirty="0"/>
                <a:t>” to a chosen recipient has received $1 million in investment funding — and is hiring!.</a:t>
              </a:r>
              <a:endParaRPr lang="de-DE" sz="2800" dirty="0"/>
            </a:p>
          </p:txBody>
        </p:sp>
      </p:grp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79376" y="260648"/>
            <a:ext cx="10972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de-DE" sz="4000" b="1" dirty="0" smtClean="0"/>
              <a:t>IT System: </a:t>
            </a:r>
            <a:r>
              <a:rPr lang="de-DE" sz="4000" b="1" dirty="0" err="1" smtClean="0"/>
              <a:t>complexity</a:t>
            </a:r>
            <a:r>
              <a:rPr lang="de-DE" sz="4000" b="1" dirty="0" smtClean="0"/>
              <a:t> </a:t>
            </a:r>
            <a:r>
              <a:rPr lang="de-DE" sz="4000" b="1" dirty="0" err="1" smtClean="0"/>
              <a:t>grows</a:t>
            </a:r>
            <a:r>
              <a:rPr lang="de-DE" sz="4000" b="1" dirty="0" smtClean="0"/>
              <a:t>, </a:t>
            </a:r>
            <a:r>
              <a:rPr lang="de-DE" sz="4000" b="1" dirty="0" err="1"/>
              <a:t>more</a:t>
            </a:r>
            <a:r>
              <a:rPr lang="de-DE" sz="4000" b="1" dirty="0"/>
              <a:t> </a:t>
            </a:r>
            <a:r>
              <a:rPr lang="de-DE" sz="4000" b="1" dirty="0" err="1"/>
              <a:t>devices</a:t>
            </a:r>
            <a:r>
              <a:rPr lang="de-DE" sz="4000" b="1" dirty="0"/>
              <a:t>, </a:t>
            </a:r>
            <a:r>
              <a:rPr lang="de-DE" sz="4000" b="1" dirty="0" err="1" smtClean="0"/>
              <a:t>more</a:t>
            </a:r>
            <a:r>
              <a:rPr lang="de-DE" sz="4000" b="1" dirty="0" smtClean="0"/>
              <a:t> </a:t>
            </a:r>
            <a:r>
              <a:rPr lang="de-DE" sz="4000" b="1" dirty="0" err="1" smtClean="0"/>
              <a:t>apps</a:t>
            </a:r>
            <a:r>
              <a:rPr lang="de-DE" sz="4000" b="1" dirty="0" smtClean="0"/>
              <a:t>, </a:t>
            </a:r>
            <a:r>
              <a:rPr lang="de-DE" sz="4000" b="1" dirty="0" err="1" smtClean="0"/>
              <a:t>more</a:t>
            </a:r>
            <a:r>
              <a:rPr lang="de-DE" sz="4000" b="1" dirty="0" smtClean="0"/>
              <a:t> </a:t>
            </a:r>
            <a:r>
              <a:rPr lang="de-DE" sz="4000" b="1" dirty="0" err="1" smtClean="0"/>
              <a:t>services</a:t>
            </a:r>
            <a:r>
              <a:rPr lang="de-DE" sz="4000" b="1" dirty="0" smtClean="0"/>
              <a:t>, …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48074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384" y="2132856"/>
            <a:ext cx="109728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Challenges</a:t>
            </a:r>
            <a:endParaRPr lang="en-US" sz="6000" b="1" dirty="0"/>
          </a:p>
        </p:txBody>
      </p:sp>
      <p:pic>
        <p:nvPicPr>
          <p:cNvPr id="4" name="Picture 12" descr="Min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624" y="0"/>
            <a:ext cx="2330799" cy="684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2653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photos-a.xx.fbcdn.net/hphotos-frc1/p261x260/1005593_10152982829520494_1478848698_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2060848"/>
            <a:ext cx="6823782" cy="442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695400" y="260648"/>
            <a:ext cx="10972800" cy="29323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Nation State Adversary (NSA): </a:t>
            </a:r>
          </a:p>
          <a:p>
            <a:r>
              <a:rPr lang="en-US" b="1" dirty="0" smtClean="0"/>
              <a:t>Future of Crypto and Crypto of Future?</a:t>
            </a:r>
          </a:p>
          <a:p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30200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nowinhome.com/wp-content/uploads/2014/07/011813-DespicableMe-Minion-escaping-600x2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3004529"/>
            <a:ext cx="7608321" cy="281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despicablememinions.net/wp-content/uploads/2013/06/evil-min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83" y="2553697"/>
            <a:ext cx="3384376" cy="348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263352" y="375921"/>
            <a:ext cx="11809312" cy="18227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b="1" dirty="0" err="1" smtClean="0"/>
              <a:t>Three</a:t>
            </a:r>
            <a:r>
              <a:rPr lang="de-DE" sz="4000" b="1" dirty="0" smtClean="0"/>
              <a:t> </a:t>
            </a:r>
            <a:r>
              <a:rPr lang="de-DE" sz="4000" b="1" dirty="0" err="1"/>
              <a:t>D</a:t>
            </a:r>
            <a:r>
              <a:rPr lang="de-DE" sz="4000" b="1" dirty="0" err="1" smtClean="0"/>
              <a:t>ecades</a:t>
            </a:r>
            <a:r>
              <a:rPr lang="de-DE" sz="4000" b="1" dirty="0" smtClean="0"/>
              <a:t> </a:t>
            </a:r>
            <a:r>
              <a:rPr lang="de-DE" sz="4000" b="1" dirty="0" err="1" smtClean="0"/>
              <a:t>of</a:t>
            </a:r>
            <a:r>
              <a:rPr lang="de-DE" sz="4000" b="1" dirty="0" smtClean="0"/>
              <a:t> </a:t>
            </a:r>
            <a:r>
              <a:rPr lang="de-DE" sz="4000" b="1" dirty="0" err="1"/>
              <a:t>C</a:t>
            </a:r>
            <a:r>
              <a:rPr lang="de-DE" sz="4000" b="1" dirty="0" err="1" smtClean="0"/>
              <a:t>ontinuing</a:t>
            </a:r>
            <a:r>
              <a:rPr lang="de-DE" sz="4000" b="1" dirty="0" smtClean="0"/>
              <a:t> </a:t>
            </a:r>
            <a:r>
              <a:rPr lang="de-DE" sz="4000" b="1" dirty="0"/>
              <a:t>A</a:t>
            </a:r>
            <a:r>
              <a:rPr lang="de-DE" sz="4000" b="1" dirty="0" smtClean="0"/>
              <a:t>rms </a:t>
            </a:r>
            <a:r>
              <a:rPr lang="de-DE" sz="4000" b="1" dirty="0" err="1"/>
              <a:t>R</a:t>
            </a:r>
            <a:r>
              <a:rPr lang="de-DE" sz="4000" b="1" dirty="0" err="1" smtClean="0"/>
              <a:t>ace</a:t>
            </a:r>
            <a:r>
              <a:rPr lang="de-DE" sz="4000" b="1" dirty="0" smtClean="0"/>
              <a:t>: </a:t>
            </a:r>
          </a:p>
          <a:p>
            <a:r>
              <a:rPr lang="de-DE" sz="4000" b="1" dirty="0" err="1"/>
              <a:t>R</a:t>
            </a:r>
            <a:r>
              <a:rPr lang="de-DE" sz="4000" b="1" dirty="0" err="1" smtClean="0"/>
              <a:t>untime</a:t>
            </a:r>
            <a:r>
              <a:rPr lang="de-DE" sz="4000" b="1" dirty="0" smtClean="0"/>
              <a:t> </a:t>
            </a:r>
            <a:r>
              <a:rPr lang="de-DE" sz="4000" b="1" dirty="0" err="1"/>
              <a:t>A</a:t>
            </a:r>
            <a:r>
              <a:rPr lang="de-DE" sz="4000" b="1" dirty="0" err="1" smtClean="0"/>
              <a:t>ttacks</a:t>
            </a:r>
            <a:r>
              <a:rPr lang="de-DE" sz="4000" b="1" dirty="0" smtClean="0"/>
              <a:t> and </a:t>
            </a:r>
            <a:r>
              <a:rPr lang="de-DE" sz="4000" b="1" dirty="0" err="1"/>
              <a:t>D</a:t>
            </a:r>
            <a:r>
              <a:rPr lang="de-DE" sz="4000" b="1" dirty="0" err="1" smtClean="0"/>
              <a:t>efenses</a:t>
            </a:r>
            <a:endParaRPr lang="en-US" sz="4000" b="1" dirty="0"/>
          </a:p>
        </p:txBody>
      </p:sp>
      <p:sp>
        <p:nvSpPr>
          <p:cNvPr id="9" name="Rectangle 8"/>
          <p:cNvSpPr/>
          <p:nvPr/>
        </p:nvSpPr>
        <p:spPr>
          <a:xfrm rot="20006138">
            <a:off x="606032" y="4496243"/>
            <a:ext cx="15552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Bernard MT Condensed" panose="02050806060905020404" pitchFamily="18" charset="0"/>
              </a:rPr>
              <a:t>e</a:t>
            </a:r>
            <a:r>
              <a:rPr lang="en-US" sz="3600" b="1" dirty="0" smtClean="0">
                <a:latin typeface="Bernard MT Condensed" panose="02050806060905020404" pitchFamily="18" charset="0"/>
              </a:rPr>
              <a:t>xploits</a:t>
            </a:r>
            <a:endParaRPr lang="de-DE" sz="3600" dirty="0">
              <a:latin typeface="Bernard MT Condensed" panose="020508060609050204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231999">
            <a:off x="1755676" y="5683175"/>
            <a:ext cx="20781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Bernard MT Condensed" panose="02050806060905020404" pitchFamily="18" charset="0"/>
              </a:rPr>
              <a:t>c</a:t>
            </a:r>
            <a:r>
              <a:rPr lang="en-US" sz="3600" b="1" dirty="0" smtClean="0">
                <a:latin typeface="Bernard MT Condensed" panose="02050806060905020404" pitchFamily="18" charset="0"/>
              </a:rPr>
              <a:t>ode reuse</a:t>
            </a:r>
            <a:endParaRPr lang="de-DE" sz="3600" dirty="0">
              <a:latin typeface="Bernard MT Condensed" panose="020508060609050204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 rot="310302">
            <a:off x="1183391" y="2534415"/>
            <a:ext cx="26741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Bernard MT Condensed" panose="02050806060905020404" pitchFamily="18" charset="0"/>
              </a:rPr>
              <a:t>c</a:t>
            </a:r>
            <a:r>
              <a:rPr lang="en-US" sz="3600" b="1" dirty="0" smtClean="0">
                <a:latin typeface="Bernard MT Condensed" panose="02050806060905020404" pitchFamily="18" charset="0"/>
              </a:rPr>
              <a:t>ode injection</a:t>
            </a:r>
            <a:endParaRPr lang="de-DE" sz="3600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3219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739</Words>
  <Application>Microsoft Office PowerPoint</Application>
  <PresentationFormat>Widescreen</PresentationFormat>
  <Paragraphs>118</Paragraphs>
  <Slides>32</Slides>
  <Notes>7</Notes>
  <HiddenSlides>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Bernard MT Condensed</vt:lpstr>
      <vt:lpstr>Calibri</vt:lpstr>
      <vt:lpstr>Georgia</vt:lpstr>
      <vt:lpstr>Trebuchet MS</vt:lpstr>
      <vt:lpstr>Larissa</vt:lpstr>
      <vt:lpstr>PowerPoint Presentation</vt:lpstr>
      <vt:lpstr>PowerPoint Presentation</vt:lpstr>
      <vt:lpstr>Welcome to CROSSING Event 2015  </vt:lpstr>
      <vt:lpstr>ROP: Basic Ideas</vt:lpstr>
      <vt:lpstr>Germany:  Best Playground for  Security and Privacy Research   </vt:lpstr>
      <vt:lpstr>IT System: complexity grows, more devices, more apps, more services, …</vt:lpstr>
      <vt:lpstr>Challenges</vt:lpstr>
      <vt:lpstr>PowerPoint Presentation</vt:lpstr>
      <vt:lpstr>PowerPoint Presentation</vt:lpstr>
      <vt:lpstr>Get over Privacy? </vt:lpstr>
      <vt:lpstr>DNA Business vs. Privacy</vt:lpstr>
      <vt:lpstr>Security vs. Privacy</vt:lpstr>
      <vt:lpstr>Crypto Tools and Solutions:  Not Accessible to Non-Expert </vt:lpstr>
      <vt:lpstr>Designing Resilient and Usable Security Systems </vt:lpstr>
      <vt:lpstr>   The Holy Grail:  Secure Multiparty Computation vs.  Trusted Computing</vt:lpstr>
      <vt:lpstr>Future Crypto: Quantum Computing Model ? </vt:lpstr>
      <vt:lpstr>PowerPoint Presentation</vt:lpstr>
      <vt:lpstr>   How to Compute and Verify Trust ?</vt:lpstr>
      <vt:lpstr>  Social Networks: Possible Trust Anchor? </vt:lpstr>
      <vt:lpstr>Hardware Security and Security Hardware</vt:lpstr>
      <vt:lpstr>Thank You! Enjoy CROSSING!</vt:lpstr>
      <vt:lpstr>ROP: Basic Ideas</vt:lpstr>
      <vt:lpstr>PowerPoint Presentation</vt:lpstr>
      <vt:lpstr>Security vs. Privacy</vt:lpstr>
      <vt:lpstr>Designing Resilient Systems </vt:lpstr>
      <vt:lpstr>PowerPoint Presentation</vt:lpstr>
      <vt:lpstr>   Cloud Computing</vt:lpstr>
      <vt:lpstr>PowerPoint Presentation</vt:lpstr>
      <vt:lpstr>Security vs. Privacy</vt:lpstr>
      <vt:lpstr>PowerPoint Presentation</vt:lpstr>
      <vt:lpstr>PowerPoint Presentation</vt:lpstr>
      <vt:lpstr>What are the appropriate global solutions?  Do we need research beyond state of the art?</vt:lpstr>
    </vt:vector>
  </TitlesOfParts>
  <Company>TU Darmstadt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FC 2006-2013 Submissions and Acceptance Rate</dc:title>
  <dc:creator>Christian Wachsmann</dc:creator>
  <cp:lastModifiedBy>presentation</cp:lastModifiedBy>
  <cp:revision>155</cp:revision>
  <dcterms:created xsi:type="dcterms:W3CDTF">2013-03-13T10:54:09Z</dcterms:created>
  <dcterms:modified xsi:type="dcterms:W3CDTF">2015-06-01T11:11:28Z</dcterms:modified>
</cp:coreProperties>
</file>