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46"/>
  </p:notes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74" r:id="rId14"/>
    <p:sldId id="375" r:id="rId15"/>
    <p:sldId id="376" r:id="rId16"/>
    <p:sldId id="377" r:id="rId17"/>
    <p:sldId id="378" r:id="rId18"/>
    <p:sldId id="380" r:id="rId19"/>
    <p:sldId id="381" r:id="rId20"/>
    <p:sldId id="401" r:id="rId21"/>
    <p:sldId id="403" r:id="rId22"/>
    <p:sldId id="387" r:id="rId23"/>
    <p:sldId id="418" r:id="rId24"/>
    <p:sldId id="404" r:id="rId25"/>
    <p:sldId id="405" r:id="rId26"/>
    <p:sldId id="399" r:id="rId27"/>
    <p:sldId id="398" r:id="rId28"/>
    <p:sldId id="257" r:id="rId29"/>
    <p:sldId id="265" r:id="rId30"/>
    <p:sldId id="362" r:id="rId31"/>
    <p:sldId id="326" r:id="rId32"/>
    <p:sldId id="341" r:id="rId33"/>
    <p:sldId id="342" r:id="rId34"/>
    <p:sldId id="345" r:id="rId35"/>
    <p:sldId id="343" r:id="rId36"/>
    <p:sldId id="344" r:id="rId37"/>
    <p:sldId id="346" r:id="rId38"/>
    <p:sldId id="347" r:id="rId39"/>
    <p:sldId id="348" r:id="rId40"/>
    <p:sldId id="349" r:id="rId41"/>
    <p:sldId id="339" r:id="rId42"/>
    <p:sldId id="259" r:id="rId43"/>
    <p:sldId id="264" r:id="rId44"/>
    <p:sldId id="32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23C75"/>
    <a:srgbClr val="FF3300"/>
    <a:srgbClr val="993366"/>
    <a:srgbClr val="FFFFFF"/>
    <a:srgbClr val="E8F1F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5" autoAdjust="0"/>
    <p:restoredTop sz="98049" autoAdjust="0"/>
  </p:normalViewPr>
  <p:slideViewPr>
    <p:cSldViewPr snapToGrid="0">
      <p:cViewPr varScale="1">
        <p:scale>
          <a:sx n="72" d="100"/>
          <a:sy n="72" d="100"/>
        </p:scale>
        <p:origin x="-14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4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9BB18-8A91-4BFE-9BCF-EFD9654885E3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FAF0F-FCDB-4CCA-8B09-D196E87165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3957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ICT Infrastructure</a:t>
            </a:r>
            <a:r>
              <a:rPr lang="en-US" baseline="0" dirty="0" smtClean="0"/>
              <a:t> has suffered a bit from lack of heterogeneity and among other things this has impeded “big” changes. We have been running Windows or Unix-style operating systems on Intel x86 or ARM processors for decades.</a:t>
            </a:r>
          </a:p>
          <a:p>
            <a:r>
              <a:rPr lang="en-US" baseline="0" dirty="0" smtClean="0"/>
              <a:t>With (1) the extended reach of the Internet to a variety of embedded devices, and (2) the increased awareness on security aspects, there is an opportunity to rethink some aspects of this infrastructure.</a:t>
            </a:r>
          </a:p>
          <a:p>
            <a:r>
              <a:rPr lang="en-US" baseline="0" dirty="0" smtClean="0"/>
              <a:t>BUT of course compatibility with the past will remain an important </a:t>
            </a:r>
            <a:r>
              <a:rPr lang="en-US" baseline="0" dirty="0" err="1" smtClean="0"/>
              <a:t>conditio</a:t>
            </a:r>
            <a:r>
              <a:rPr lang="en-US" baseline="0" dirty="0" smtClean="0"/>
              <a:t>-sine-qua-non.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talk proposes a “design objective” that we believe should be a driving objective for the redesign of our computing infrastructure. Essentially that objective is: the ICT infrastructure should make it possible to reason about security of distributed applications at source code level.</a:t>
            </a:r>
          </a:p>
          <a:p>
            <a:r>
              <a:rPr lang="en-US" baseline="0" dirty="0" smtClean="0"/>
              <a:t>I will first explain and motivate that design objective. This will be a non-technical, partly subjective, “vision”-style part.</a:t>
            </a:r>
          </a:p>
          <a:p>
            <a:r>
              <a:rPr lang="en-US" baseline="0" dirty="0" smtClean="0"/>
              <a:t>Then I will discuss concrete technical results that realize this vision in a specific limited but concrete setting.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FAF0F-FCDB-4CCA-8B09-D196E871651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8378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Examples: </a:t>
            </a:r>
          </a:p>
          <a:p>
            <a:r>
              <a:rPr lang="en-US" dirty="0" smtClean="0"/>
              <a:t> - “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security against existential forgery under an adaptive chosen message attack”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Authenticated encryption as a new primitive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FAF0F-FCDB-4CCA-8B09-D196E871651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1581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Limitations of these abstractions:</a:t>
            </a:r>
          </a:p>
          <a:p>
            <a:r>
              <a:rPr lang="en-US" dirty="0" smtClean="0"/>
              <a:t> - coarse grained</a:t>
            </a:r>
          </a:p>
          <a:p>
            <a:r>
              <a:rPr lang="en-US" dirty="0" smtClean="0"/>
              <a:t> - hard to define/understand</a:t>
            </a:r>
            <a:r>
              <a:rPr lang="en-US" baseline="0" dirty="0" smtClean="0"/>
              <a:t> the exact security guarantees precisely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FAF0F-FCDB-4CCA-8B09-D196E871651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424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a source code level security property:</a:t>
            </a:r>
          </a:p>
          <a:p>
            <a:r>
              <a:rPr lang="en-US" baseline="0" dirty="0" smtClean="0"/>
              <a:t> - information about chat messages in a private chat room should only flow to members of the chat room. Example vulnerability: a search functionality that also reports hits in private chat messages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FAF0F-FCDB-4CCA-8B09-D196E871651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0265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attacks</a:t>
            </a:r>
            <a:r>
              <a:rPr lang="en-US" baseline="0" dirty="0" smtClean="0"/>
              <a:t> breaking previous security property:</a:t>
            </a:r>
          </a:p>
          <a:p>
            <a:r>
              <a:rPr lang="en-US" baseline="0" dirty="0" smtClean="0"/>
              <a:t> - a script injection attack against the browser</a:t>
            </a:r>
          </a:p>
          <a:p>
            <a:r>
              <a:rPr lang="en-US" baseline="0" dirty="0" smtClean="0"/>
              <a:t> - a network sniffing attack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FAF0F-FCDB-4CCA-8B09-D196E871651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7326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belief: the overall “security problem” should be split in two sub-problems.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FAF0F-FCDB-4CCA-8B09-D196E871651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0654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FAF0F-FCDB-4CCA-8B09-D196E871651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14779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FAF0F-FCDB-4CCA-8B09-D196E871651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2089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09963"/>
          </a:xfrm>
        </p:spPr>
        <p:txBody>
          <a:bodyPr anchor="b">
            <a:normAutofit/>
          </a:bodyPr>
          <a:lstStyle>
            <a:lvl1pPr marL="449263" indent="0" algn="l">
              <a:defRPr sz="4400" b="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3509963"/>
            <a:ext cx="9143999" cy="1465160"/>
          </a:xfrm>
          <a:prstGeom prst="rect">
            <a:avLst/>
          </a:prstGeom>
          <a:solidFill>
            <a:srgbClr val="E8F1FC">
              <a:alpha val="60000"/>
            </a:srgbClr>
          </a:solidFill>
        </p:spPr>
        <p:txBody>
          <a:bodyPr tIns="180000"/>
          <a:lstStyle>
            <a:lvl1pPr marL="449263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AAE5-278B-471D-99EB-47EC81D8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799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AAE5-278B-471D-99EB-47EC81D812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16706" y="1111251"/>
            <a:ext cx="8723710" cy="49752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7100315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82297"/>
            <a:ext cx="9144000" cy="1730785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5113082"/>
            <a:ext cx="9144000" cy="796106"/>
          </a:xfrm>
          <a:prstGeom prst="rect">
            <a:avLst/>
          </a:prstGeom>
          <a:solidFill>
            <a:srgbClr val="FFFFFF">
              <a:alpha val="60000"/>
            </a:srgbClr>
          </a:solidFill>
        </p:spPr>
        <p:txBody>
          <a:bodyPr/>
          <a:lstStyle>
            <a:lvl1pPr marL="45243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AAE5-278B-471D-99EB-47EC81D8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891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AAE5-278B-471D-99EB-47EC81D8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82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5AAE5-278B-471D-99EB-47EC81D812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5794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52BDEC"/>
                </a:solidFill>
              </a:defRPr>
            </a:lvl1pPr>
          </a:lstStyle>
          <a:p>
            <a:r>
              <a:rPr lang="nl-NL" dirty="0" smtClean="0"/>
              <a:t>Klik en typ de titel</a:t>
            </a:r>
            <a:endParaRPr lang="nl-BE" dirty="0"/>
          </a:p>
        </p:txBody>
      </p:sp>
      <p:sp>
        <p:nvSpPr>
          <p:cNvPr id="6" name="Tijdelijke aanduiding voor tekst 2"/>
          <p:cNvSpPr>
            <a:spLocks noGrp="1"/>
          </p:cNvSpPr>
          <p:nvPr>
            <p:ph idx="1" hasCustomPrompt="1"/>
          </p:nvPr>
        </p:nvSpPr>
        <p:spPr>
          <a:xfrm>
            <a:off x="540000" y="1349999"/>
            <a:ext cx="8334000" cy="442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/>
            </a:lvl1pPr>
          </a:lstStyle>
          <a:p>
            <a:pPr lvl="0"/>
            <a:r>
              <a:rPr lang="nl-NL" dirty="0" smtClean="0"/>
              <a:t>Klik en typ de tekst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BE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31200" y="6220817"/>
            <a:ext cx="709560" cy="5737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5AAE5-278B-471D-99EB-47EC81D812E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2581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31200" y="6220817"/>
            <a:ext cx="709560" cy="5737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5AAE5-278B-471D-99EB-47EC81D812E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24765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2133"/>
          </a:xfrm>
          <a:prstGeom prst="rect">
            <a:avLst/>
          </a:prstGeom>
          <a:solidFill>
            <a:srgbClr val="123C75">
              <a:alpha val="60000"/>
            </a:srgb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pPr marL="449263" lvl="0" indent="0" defTabSz="48432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347406" y="1108528"/>
            <a:ext cx="8693354" cy="5030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Content Placeholder 6" descr="kuleuven-distrinet-transparent-hi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89869" y="6278583"/>
            <a:ext cx="1090199" cy="460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3117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70" r:id="rId5"/>
    <p:sldLayoutId id="2147483671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marL="449263" indent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0" kern="1200" spc="-15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2438" indent="-452438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§"/>
        <a:defRPr lang="en-US" sz="3200" b="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4925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Wingdings" panose="05000000000000000000" pitchFamily="2" charset="2"/>
        <a:buChar char="§"/>
        <a:defRPr lang="en-US" sz="2400" kern="120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90000"/>
        </a:lnSpc>
        <a:spcBef>
          <a:spcPts val="500"/>
        </a:spcBef>
        <a:buClr>
          <a:schemeClr val="accent5"/>
        </a:buClr>
        <a:buFont typeface="Arial" panose="020B0604020202020204" pitchFamily="34" charset="0"/>
        <a:buChar char="•"/>
        <a:defRPr lang="en-US" sz="2000" kern="120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Building secure computing infrastructure for extensible and distributed software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Frank </a:t>
            </a:r>
            <a:r>
              <a:rPr lang="en-US" dirty="0" err="1" smtClean="0"/>
              <a:t>Piessens</a:t>
            </a:r>
            <a:r>
              <a:rPr lang="en-US" dirty="0" smtClean="0"/>
              <a:t>, KU Leuven</a:t>
            </a:r>
          </a:p>
          <a:p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398643" y="5072859"/>
            <a:ext cx="48381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 smtClean="0"/>
              <a:t>CROSSING 2015 CONFERENCE</a:t>
            </a:r>
          </a:p>
          <a:p>
            <a:r>
              <a:rPr lang="nl-BE" sz="2400" dirty="0" smtClean="0"/>
              <a:t>June 1-2, Darmstadt, Germany</a:t>
            </a:r>
            <a:endParaRPr lang="nl-BE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603513" y="6519446"/>
            <a:ext cx="7020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This work has been supported by the Intel Lab’s University Research Office</a:t>
            </a:r>
            <a:endParaRPr lang="nl-BE" sz="1600" dirty="0"/>
          </a:p>
        </p:txBody>
      </p:sp>
    </p:spTree>
    <p:extLst>
      <p:ext uri="{BB962C8B-B14F-4D97-AF65-F5344CB8AC3E}">
        <p14:creationId xmlns:p14="http://schemas.microsoft.com/office/powerpoint/2010/main" xmlns="" val="270478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23C75">
              <a:alpha val="60000"/>
            </a:srgb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Attacker model and security properties</a:t>
            </a:r>
            <a:endParaRPr lang="nl-BE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Attackers can:</a:t>
            </a:r>
          </a:p>
          <a:p>
            <a:pPr lvl="1"/>
            <a:r>
              <a:rPr lang="en-US" dirty="0" smtClean="0"/>
              <a:t>Manipulate </a:t>
            </a:r>
            <a:r>
              <a:rPr lang="en-US" b="1" dirty="0" smtClean="0"/>
              <a:t>all</a:t>
            </a:r>
            <a:r>
              <a:rPr lang="en-US" dirty="0" smtClean="0"/>
              <a:t> the SW on nodes</a:t>
            </a:r>
          </a:p>
          <a:p>
            <a:pPr lvl="1"/>
            <a:r>
              <a:rPr lang="en-US" dirty="0" smtClean="0"/>
              <a:t>Control the network as a </a:t>
            </a:r>
            <a:r>
              <a:rPr lang="en-US" dirty="0" err="1" smtClean="0"/>
              <a:t>Dolev</a:t>
            </a:r>
            <a:r>
              <a:rPr lang="en-US" dirty="0" smtClean="0"/>
              <a:t>-Yao attacker</a:t>
            </a:r>
          </a:p>
          <a:p>
            <a:pPr lvl="1"/>
            <a:r>
              <a:rPr lang="en-US" dirty="0" smtClean="0"/>
              <a:t>NOT mess with the hardware</a:t>
            </a:r>
            <a:endParaRPr lang="nl-BE" dirty="0" smtClean="0"/>
          </a:p>
          <a:p>
            <a:r>
              <a:rPr lang="en-US" dirty="0" smtClean="0"/>
              <a:t>In the presence of such attackers we guarantee:</a:t>
            </a:r>
          </a:p>
          <a:p>
            <a:pPr lvl="1"/>
            <a:r>
              <a:rPr lang="en-US" dirty="0" smtClean="0"/>
              <a:t>Software module isolation</a:t>
            </a:r>
          </a:p>
          <a:p>
            <a:pPr lvl="1"/>
            <a:r>
              <a:rPr lang="en-US" dirty="0" smtClean="0"/>
              <a:t>Remote attestation</a:t>
            </a:r>
          </a:p>
          <a:p>
            <a:pPr lvl="1"/>
            <a:r>
              <a:rPr lang="en-US" dirty="0" smtClean="0"/>
              <a:t>Secure remote communication</a:t>
            </a:r>
          </a:p>
          <a:p>
            <a:pPr lvl="1"/>
            <a:r>
              <a:rPr lang="en-US" dirty="0"/>
              <a:t>[</a:t>
            </a:r>
            <a:r>
              <a:rPr lang="en-US" dirty="0" smtClean="0"/>
              <a:t>Secure linking]</a:t>
            </a:r>
          </a:p>
        </p:txBody>
      </p:sp>
    </p:spTree>
    <p:extLst>
      <p:ext uri="{BB962C8B-B14F-4D97-AF65-F5344CB8AC3E}">
        <p14:creationId xmlns:p14="http://schemas.microsoft.com/office/powerpoint/2010/main" xmlns="" val="315848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23C75">
              <a:alpha val="60000"/>
            </a:srgb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Protected software </a:t>
            </a:r>
            <a:r>
              <a:rPr lang="en-US" dirty="0">
                <a:solidFill>
                  <a:schemeClr val="bg1"/>
                </a:solidFill>
              </a:rPr>
              <a:t>modules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SW modules, defining memory sections</a:t>
            </a:r>
          </a:p>
          <a:p>
            <a:pPr lvl="1"/>
            <a:r>
              <a:rPr lang="en-US" dirty="0" smtClean="0"/>
              <a:t>Public text section</a:t>
            </a:r>
          </a:p>
          <a:p>
            <a:pPr lvl="2"/>
            <a:r>
              <a:rPr lang="en-US" dirty="0" smtClean="0"/>
              <a:t>Code and constants</a:t>
            </a:r>
          </a:p>
          <a:p>
            <a:pPr lvl="1"/>
            <a:r>
              <a:rPr lang="en-US" dirty="0" smtClean="0"/>
              <a:t>Private data section</a:t>
            </a:r>
          </a:p>
          <a:p>
            <a:pPr lvl="2"/>
            <a:r>
              <a:rPr lang="en-US" dirty="0" smtClean="0"/>
              <a:t>Runtime data that needs to be protected</a:t>
            </a:r>
          </a:p>
          <a:p>
            <a:pPr lvl="1"/>
            <a:r>
              <a:rPr lang="en-US" dirty="0" smtClean="0"/>
              <a:t>Optional unprotected sections</a:t>
            </a:r>
          </a:p>
          <a:p>
            <a:r>
              <a:rPr lang="en-US" b="1" dirty="0" smtClean="0"/>
              <a:t>Layout</a:t>
            </a:r>
            <a:r>
              <a:rPr lang="en-US" dirty="0" smtClean="0"/>
              <a:t> of a module:</a:t>
            </a:r>
          </a:p>
          <a:p>
            <a:pPr lvl="1"/>
            <a:r>
              <a:rPr lang="en-US" dirty="0" smtClean="0"/>
              <a:t>The load addresses of public and private sections</a:t>
            </a:r>
          </a:p>
          <a:p>
            <a:r>
              <a:rPr lang="en-US" b="1" dirty="0" smtClean="0"/>
              <a:t>Identity</a:t>
            </a:r>
            <a:r>
              <a:rPr lang="en-US" dirty="0" smtClean="0"/>
              <a:t> of a module:</a:t>
            </a:r>
          </a:p>
          <a:p>
            <a:pPr lvl="1"/>
            <a:r>
              <a:rPr lang="en-US" dirty="0" smtClean="0"/>
              <a:t>Layout + contents of text section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xmlns="" val="42423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23C75">
              <a:alpha val="60000"/>
            </a:srgb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Isolation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PC-based </a:t>
            </a:r>
            <a:br>
              <a:rPr lang="en-US" dirty="0" smtClean="0"/>
            </a:br>
            <a:r>
              <a:rPr lang="en-US" dirty="0" smtClean="0"/>
              <a:t>access control:</a:t>
            </a:r>
            <a:endParaRPr lang="nl-BE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3914" y="2286110"/>
            <a:ext cx="7216518" cy="402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4205" y="1220793"/>
            <a:ext cx="5014299" cy="1056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049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23C75">
              <a:alpha val="60000"/>
            </a:srgb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Key management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Strictly symmetric key for performance reasons</a:t>
            </a:r>
          </a:p>
          <a:p>
            <a:r>
              <a:rPr lang="en-US" sz="2800" dirty="0" smtClean="0"/>
              <a:t>Three types of keys:</a:t>
            </a:r>
          </a:p>
          <a:p>
            <a:pPr lvl="1"/>
            <a:r>
              <a:rPr lang="en-US" sz="2000" dirty="0" smtClean="0"/>
              <a:t>Node master keys K</a:t>
            </a:r>
            <a:r>
              <a:rPr lang="en-US" sz="2000" baseline="-25000" dirty="0" smtClean="0"/>
              <a:t>N </a:t>
            </a:r>
            <a:r>
              <a:rPr lang="en-US" sz="2000" dirty="0" smtClean="0"/>
              <a:t>: shared between IP and N</a:t>
            </a:r>
            <a:endParaRPr lang="en-US" sz="2000" baseline="-25000" dirty="0" smtClean="0"/>
          </a:p>
          <a:p>
            <a:pPr lvl="1"/>
            <a:r>
              <a:rPr lang="en-US" sz="2000" dirty="0" smtClean="0"/>
              <a:t>Provider keys K</a:t>
            </a:r>
            <a:r>
              <a:rPr lang="en-US" sz="2000" baseline="-25000" dirty="0" smtClean="0"/>
              <a:t>N,SP</a:t>
            </a:r>
            <a:r>
              <a:rPr lang="en-US" sz="2000" dirty="0" smtClean="0"/>
              <a:t> : shared between IP, SP and N</a:t>
            </a:r>
          </a:p>
          <a:p>
            <a:pPr lvl="1"/>
            <a:r>
              <a:rPr lang="en-US" sz="2000" dirty="0" smtClean="0"/>
              <a:t>Module keys K</a:t>
            </a:r>
            <a:r>
              <a:rPr lang="en-US" sz="2000" baseline="-25000" dirty="0" smtClean="0"/>
              <a:t>N,SP,SM</a:t>
            </a:r>
            <a:r>
              <a:rPr lang="en-US" sz="2000" dirty="0" smtClean="0"/>
              <a:t> : shared between IP, SP and SM on N</a:t>
            </a:r>
          </a:p>
          <a:p>
            <a:r>
              <a:rPr lang="en-US" sz="2800" dirty="0" smtClean="0"/>
              <a:t>Nodes are initialized with their master key on production</a:t>
            </a:r>
          </a:p>
          <a:p>
            <a:r>
              <a:rPr lang="en-US" sz="2800" dirty="0" smtClean="0"/>
              <a:t>All other keys are derived by means of key derivation functions</a:t>
            </a:r>
          </a:p>
          <a:p>
            <a:pPr lvl="1"/>
            <a:r>
              <a:rPr lang="en-US" sz="2000" dirty="0" smtClean="0"/>
              <a:t>K</a:t>
            </a:r>
            <a:r>
              <a:rPr lang="en-US" sz="2000" baseline="-25000" dirty="0" smtClean="0"/>
              <a:t>N,SP</a:t>
            </a:r>
            <a:r>
              <a:rPr lang="en-US" sz="2000" dirty="0" smtClean="0"/>
              <a:t> = </a:t>
            </a:r>
            <a:r>
              <a:rPr lang="en-US" sz="2000" dirty="0" err="1" smtClean="0"/>
              <a:t>kdf</a:t>
            </a:r>
            <a:r>
              <a:rPr lang="en-US" sz="2000" dirty="0" smtClean="0"/>
              <a:t> (K</a:t>
            </a:r>
            <a:r>
              <a:rPr lang="en-US" sz="2000" baseline="-25000" dirty="0" smtClean="0"/>
              <a:t>N</a:t>
            </a:r>
            <a:r>
              <a:rPr lang="en-US" sz="2000" dirty="0" smtClean="0"/>
              <a:t> , SP)</a:t>
            </a:r>
          </a:p>
          <a:p>
            <a:pPr lvl="1"/>
            <a:r>
              <a:rPr lang="en-US" sz="2000" dirty="0" smtClean="0"/>
              <a:t>K</a:t>
            </a:r>
            <a:r>
              <a:rPr lang="en-US" sz="2000" baseline="-25000" dirty="0" smtClean="0"/>
              <a:t>N,SP,SM </a:t>
            </a:r>
            <a:r>
              <a:rPr lang="en-US" sz="2000" dirty="0" smtClean="0"/>
              <a:t>= </a:t>
            </a:r>
            <a:r>
              <a:rPr lang="en-US" sz="2000" dirty="0" err="1" smtClean="0"/>
              <a:t>kdf</a:t>
            </a:r>
            <a:r>
              <a:rPr lang="en-US" sz="2000" dirty="0" smtClean="0"/>
              <a:t>(K</a:t>
            </a:r>
            <a:r>
              <a:rPr lang="en-US" sz="2000" baseline="-25000" dirty="0" smtClean="0"/>
              <a:t>N,SP</a:t>
            </a:r>
            <a:r>
              <a:rPr lang="en-US" sz="2000" dirty="0" smtClean="0"/>
              <a:t> , SM)</a:t>
            </a:r>
            <a:endParaRPr lang="nl-BE" sz="2000" dirty="0"/>
          </a:p>
        </p:txBody>
      </p:sp>
    </p:spTree>
    <p:extLst>
      <p:ext uri="{BB962C8B-B14F-4D97-AF65-F5344CB8AC3E}">
        <p14:creationId xmlns:p14="http://schemas.microsoft.com/office/powerpoint/2010/main" xmlns="" val="34590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23C75">
              <a:alpha val="60000"/>
            </a:srgb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Keys on the device managed by HW</a:t>
            </a:r>
            <a:endParaRPr lang="nl-BE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Only computed after enabling isolation</a:t>
            </a:r>
          </a:p>
          <a:p>
            <a:pPr lvl="1"/>
            <a:r>
              <a:rPr lang="en-US" sz="1400" b="1" dirty="0" smtClean="0"/>
              <a:t>protect</a:t>
            </a:r>
            <a:r>
              <a:rPr lang="en-US" sz="1400" dirty="0" smtClean="0"/>
              <a:t> </a:t>
            </a:r>
            <a:r>
              <a:rPr lang="en-US" sz="1400" i="1" dirty="0" smtClean="0"/>
              <a:t>layout</a:t>
            </a:r>
            <a:r>
              <a:rPr lang="en-US" sz="1400" dirty="0" smtClean="0"/>
              <a:t>, SP</a:t>
            </a:r>
          </a:p>
          <a:p>
            <a:r>
              <a:rPr lang="en-US" sz="2000" dirty="0" smtClean="0"/>
              <a:t>Only usable through special HW instructions</a:t>
            </a:r>
          </a:p>
          <a:p>
            <a:pPr lvl="1"/>
            <a:r>
              <a:rPr lang="en-US" sz="1400" b="1" dirty="0" smtClean="0"/>
              <a:t>mac-seal</a:t>
            </a:r>
            <a:r>
              <a:rPr lang="en-US" sz="1400" dirty="0" smtClean="0"/>
              <a:t> start-address, length, result-address</a:t>
            </a:r>
            <a:endParaRPr lang="nl-BE" sz="1400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715" y="2525512"/>
            <a:ext cx="7705725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65465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23C75">
              <a:alpha val="60000"/>
            </a:srgbClr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Remote attestation and secure communication</a:t>
            </a:r>
            <a:endParaRPr lang="nl-BE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015" y="1274257"/>
            <a:ext cx="7525385" cy="4503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5991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23C75">
              <a:alpha val="60000"/>
            </a:srgbClr>
          </a:solidFill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An example (simplified) scenario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Node manages a sensor S by means</a:t>
            </a:r>
            <a:br>
              <a:rPr lang="en-US" sz="2000" dirty="0" smtClean="0"/>
            </a:br>
            <a:r>
              <a:rPr lang="en-US" sz="2000" dirty="0" smtClean="0"/>
              <a:t>of an IP provided module SM</a:t>
            </a:r>
            <a:r>
              <a:rPr lang="en-US" sz="2000" baseline="-25000" dirty="0" smtClean="0"/>
              <a:t>S</a:t>
            </a:r>
          </a:p>
          <a:p>
            <a:r>
              <a:rPr lang="en-US" sz="2000" dirty="0" smtClean="0"/>
              <a:t>Various SP’s can install SM’s:</a:t>
            </a:r>
          </a:p>
          <a:p>
            <a:pPr marL="816837" lvl="1" indent="-457200">
              <a:buFont typeface="+mj-lt"/>
              <a:buAutoNum type="arabicPeriod"/>
            </a:pPr>
            <a:r>
              <a:rPr lang="en-US" sz="2000" dirty="0" smtClean="0"/>
              <a:t>The SP contacts IP to get a K</a:t>
            </a:r>
            <a:r>
              <a:rPr lang="en-US" sz="2000" baseline="-25000" dirty="0" smtClean="0"/>
              <a:t>N,SP</a:t>
            </a:r>
          </a:p>
          <a:p>
            <a:pPr marL="816837" lvl="1" indent="-457200">
              <a:buFont typeface="+mj-lt"/>
              <a:buAutoNum type="arabicPeriod"/>
            </a:pPr>
            <a:r>
              <a:rPr lang="en-US" sz="2000" dirty="0" smtClean="0"/>
              <a:t>SP creates SM, and calculates K</a:t>
            </a:r>
            <a:r>
              <a:rPr lang="en-US" sz="2000" baseline="-25000" dirty="0" smtClean="0"/>
              <a:t>N,SP,SM</a:t>
            </a:r>
            <a:r>
              <a:rPr lang="en-US" sz="2000" dirty="0" smtClean="0"/>
              <a:t>  </a:t>
            </a:r>
          </a:p>
          <a:p>
            <a:pPr marL="816837" lvl="1" indent="-457200">
              <a:buFont typeface="+mj-lt"/>
              <a:buAutoNum type="arabicPeriod"/>
            </a:pPr>
            <a:r>
              <a:rPr lang="en-US" sz="2000" dirty="0" smtClean="0"/>
              <a:t>SM is deployed on N using </a:t>
            </a:r>
            <a:r>
              <a:rPr lang="en-US" sz="2000" dirty="0" err="1" smtClean="0"/>
              <a:t>untrusted</a:t>
            </a:r>
            <a:r>
              <a:rPr lang="en-US" sz="2000" dirty="0" smtClean="0"/>
              <a:t> OS services</a:t>
            </a:r>
          </a:p>
          <a:p>
            <a:pPr marL="816837" lvl="1" indent="-457200">
              <a:buFont typeface="+mj-lt"/>
              <a:buAutoNum type="arabicPeriod"/>
            </a:pPr>
            <a:r>
              <a:rPr lang="en-US" sz="2000" dirty="0" smtClean="0"/>
              <a:t>SM is protected with the instruction:</a:t>
            </a:r>
          </a:p>
          <a:p>
            <a:pPr marL="1086837" lvl="2" indent="-457200"/>
            <a:r>
              <a:rPr lang="en-US" sz="1800" b="1" dirty="0" smtClean="0"/>
              <a:t>protect</a:t>
            </a:r>
            <a:r>
              <a:rPr lang="en-US" sz="1800" dirty="0" smtClean="0"/>
              <a:t> </a:t>
            </a:r>
            <a:r>
              <a:rPr lang="en-US" sz="1800" i="1" dirty="0" smtClean="0"/>
              <a:t>layout</a:t>
            </a:r>
            <a:r>
              <a:rPr lang="en-US" sz="1800" dirty="0" smtClean="0"/>
              <a:t>, SP</a:t>
            </a:r>
          </a:p>
          <a:p>
            <a:pPr marL="1086837" lvl="2" indent="-457200"/>
            <a:r>
              <a:rPr lang="en-US" sz="1800" dirty="0" smtClean="0"/>
              <a:t>This creates K</a:t>
            </a:r>
            <a:r>
              <a:rPr lang="en-US" sz="1800" baseline="-25000" dirty="0" smtClean="0"/>
              <a:t>N,SP,SM </a:t>
            </a:r>
            <a:r>
              <a:rPr lang="en-US" sz="1800" dirty="0" smtClean="0"/>
              <a:t> and enables memory protection on SM</a:t>
            </a:r>
          </a:p>
          <a:p>
            <a:pPr marL="816837" lvl="1" indent="-457200">
              <a:buFont typeface="+mj-lt"/>
              <a:buAutoNum type="arabicPeriod"/>
            </a:pPr>
            <a:r>
              <a:rPr lang="en-US" sz="2000" dirty="0" smtClean="0"/>
              <a:t>SP sends a request to SM (including a nonce No)</a:t>
            </a:r>
          </a:p>
          <a:p>
            <a:pPr marL="816837" lvl="1" indent="-457200">
              <a:buFont typeface="+mj-lt"/>
              <a:buAutoNum type="arabicPeriod"/>
            </a:pPr>
            <a:r>
              <a:rPr lang="en-US" sz="2000" dirty="0" smtClean="0"/>
              <a:t>SM computes a response (possibly calling SM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and including No) and signs it using the instruction:</a:t>
            </a:r>
          </a:p>
          <a:p>
            <a:pPr marL="1086837" lvl="2" indent="-457200"/>
            <a:r>
              <a:rPr lang="en-US" sz="1800" b="1" dirty="0" smtClean="0"/>
              <a:t>MAC-seal</a:t>
            </a:r>
            <a:r>
              <a:rPr lang="en-US" sz="1800" dirty="0" smtClean="0"/>
              <a:t> </a:t>
            </a:r>
          </a:p>
          <a:p>
            <a:pPr marL="1086837" lvl="2" indent="-457200"/>
            <a:r>
              <a:rPr lang="en-US" sz="1800" dirty="0" smtClean="0"/>
              <a:t>This creates a MAC of the response using K</a:t>
            </a:r>
            <a:r>
              <a:rPr lang="en-US" sz="1800" baseline="-25000" dirty="0" smtClean="0"/>
              <a:t>N,SP,SM</a:t>
            </a:r>
            <a:endParaRPr lang="nl-BE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78971" y="998614"/>
            <a:ext cx="30575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1617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23C75">
              <a:alpha val="60000"/>
            </a:srgb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Some implementation details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as an extension of an open-source MSP430 implementation</a:t>
            </a:r>
          </a:p>
          <a:p>
            <a:r>
              <a:rPr lang="en-US" dirty="0" smtClean="0"/>
              <a:t>Main changes:</a:t>
            </a:r>
          </a:p>
          <a:p>
            <a:pPr lvl="1"/>
            <a:r>
              <a:rPr lang="en-US" dirty="0" smtClean="0"/>
              <a:t>Memory access logic that implements PC-based access control</a:t>
            </a:r>
          </a:p>
          <a:p>
            <a:pPr lvl="1"/>
            <a:r>
              <a:rPr lang="en-US" dirty="0" smtClean="0"/>
              <a:t>Hardware implementations of:</a:t>
            </a:r>
          </a:p>
          <a:p>
            <a:pPr lvl="2"/>
            <a:r>
              <a:rPr lang="en-US" dirty="0" smtClean="0"/>
              <a:t>HMAC</a:t>
            </a:r>
          </a:p>
          <a:p>
            <a:pPr lvl="2"/>
            <a:r>
              <a:rPr lang="en-US" dirty="0" smtClean="0"/>
              <a:t>HKDF</a:t>
            </a:r>
          </a:p>
          <a:p>
            <a:pPr lvl="2"/>
            <a:r>
              <a:rPr lang="en-US" dirty="0" smtClean="0"/>
              <a:t>The </a:t>
            </a:r>
            <a:r>
              <a:rPr lang="en-US" dirty="0" err="1" smtClean="0"/>
              <a:t>Spongent</a:t>
            </a:r>
            <a:r>
              <a:rPr lang="en-US" dirty="0" smtClean="0"/>
              <a:t> 128/128/8 hash function</a:t>
            </a:r>
          </a:p>
          <a:p>
            <a:pPr lvl="1"/>
            <a:r>
              <a:rPr lang="en-US" dirty="0" smtClean="0"/>
              <a:t>The new instructions</a:t>
            </a:r>
          </a:p>
          <a:p>
            <a:r>
              <a:rPr lang="en-US" dirty="0" smtClean="0"/>
              <a:t>Available for download at:</a:t>
            </a:r>
          </a:p>
          <a:p>
            <a:pPr lvl="1"/>
            <a:r>
              <a:rPr lang="nl-BE" dirty="0" smtClean="0"/>
              <a:t>https://distrinet.cs.kuleuven.be/software/sancus/</a:t>
            </a:r>
          </a:p>
        </p:txBody>
      </p:sp>
    </p:spTree>
    <p:extLst>
      <p:ext uri="{BB962C8B-B14F-4D97-AF65-F5344CB8AC3E}">
        <p14:creationId xmlns:p14="http://schemas.microsoft.com/office/powerpoint/2010/main" xmlns="" val="174404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659" y="2726724"/>
            <a:ext cx="8723871" cy="154047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 smtClean="0"/>
              <a:t>The target platform: </a:t>
            </a:r>
            <a:r>
              <a:rPr lang="en-US" sz="2800" dirty="0" err="1" smtClean="0"/>
              <a:t>Sancus</a:t>
            </a:r>
            <a:endParaRPr lang="en-US" sz="2800" dirty="0" smtClean="0"/>
          </a:p>
          <a:p>
            <a:pPr lvl="1"/>
            <a:r>
              <a:rPr lang="en-US" sz="1800" dirty="0" smtClean="0"/>
              <a:t>J. </a:t>
            </a:r>
            <a:r>
              <a:rPr lang="en-US" sz="1800" dirty="0" err="1"/>
              <a:t>Noorman</a:t>
            </a:r>
            <a:r>
              <a:rPr lang="en-US" sz="1800" dirty="0"/>
              <a:t>, </a:t>
            </a:r>
            <a:r>
              <a:rPr lang="en-US" sz="1800" dirty="0" smtClean="0"/>
              <a:t>P. </a:t>
            </a:r>
            <a:r>
              <a:rPr lang="en-US" sz="1800" dirty="0" err="1"/>
              <a:t>Agten</a:t>
            </a:r>
            <a:r>
              <a:rPr lang="en-US" sz="1800" dirty="0"/>
              <a:t>, </a:t>
            </a:r>
            <a:r>
              <a:rPr lang="en-US" sz="1800" dirty="0" smtClean="0"/>
              <a:t>W. </a:t>
            </a:r>
            <a:r>
              <a:rPr lang="en-US" sz="1800" dirty="0"/>
              <a:t>Daniels, </a:t>
            </a:r>
            <a:r>
              <a:rPr lang="en-US" sz="1800" dirty="0" smtClean="0"/>
              <a:t>R. </a:t>
            </a:r>
            <a:r>
              <a:rPr lang="en-US" sz="1800" dirty="0" err="1"/>
              <a:t>Strackx</a:t>
            </a:r>
            <a:r>
              <a:rPr lang="en-US" sz="1800" dirty="0"/>
              <a:t>, </a:t>
            </a:r>
            <a:r>
              <a:rPr lang="en-US" sz="1800" dirty="0" smtClean="0"/>
              <a:t>A. </a:t>
            </a:r>
            <a:r>
              <a:rPr lang="en-US" sz="1800" dirty="0"/>
              <a:t>Van </a:t>
            </a:r>
            <a:r>
              <a:rPr lang="en-US" sz="1800" dirty="0" err="1"/>
              <a:t>Herrewege</a:t>
            </a:r>
            <a:r>
              <a:rPr lang="en-US" sz="1800" dirty="0"/>
              <a:t>, </a:t>
            </a:r>
            <a:r>
              <a:rPr lang="en-US" sz="1800" dirty="0" smtClean="0"/>
              <a:t>C. </a:t>
            </a:r>
            <a:r>
              <a:rPr lang="en-US" sz="1800" dirty="0"/>
              <a:t>Huygens, </a:t>
            </a:r>
            <a:r>
              <a:rPr lang="en-US" sz="1800" dirty="0" smtClean="0"/>
              <a:t>B. </a:t>
            </a:r>
            <a:r>
              <a:rPr lang="en-US" sz="1800" dirty="0" err="1"/>
              <a:t>Preneel</a:t>
            </a:r>
            <a:r>
              <a:rPr lang="en-US" sz="1800" dirty="0"/>
              <a:t>, </a:t>
            </a:r>
            <a:r>
              <a:rPr lang="en-US" sz="1800" dirty="0" smtClean="0"/>
              <a:t>I. </a:t>
            </a:r>
            <a:r>
              <a:rPr lang="en-US" sz="1800" dirty="0" err="1"/>
              <a:t>Verbauwhede</a:t>
            </a:r>
            <a:r>
              <a:rPr lang="en-US" sz="1800" dirty="0"/>
              <a:t>, </a:t>
            </a:r>
            <a:r>
              <a:rPr lang="en-US" sz="1800" dirty="0" smtClean="0"/>
              <a:t>F. </a:t>
            </a:r>
            <a:r>
              <a:rPr lang="en-US" sz="1800" dirty="0"/>
              <a:t>Piessens, </a:t>
            </a:r>
            <a:r>
              <a:rPr lang="en-US" sz="1800" i="1" dirty="0" err="1"/>
              <a:t>Sancus</a:t>
            </a:r>
            <a:r>
              <a:rPr lang="en-US" sz="1800" i="1" dirty="0"/>
              <a:t>: Low-cost trustworthy extensible networked devices with a zero-software trusted computing base</a:t>
            </a:r>
            <a:r>
              <a:rPr lang="en-US" sz="1800" dirty="0"/>
              <a:t>, USENIX Security </a:t>
            </a:r>
            <a:r>
              <a:rPr lang="en-US" sz="1800" dirty="0" smtClean="0"/>
              <a:t>2013</a:t>
            </a:r>
          </a:p>
          <a:p>
            <a:r>
              <a:rPr lang="en-US" sz="2800" dirty="0" smtClean="0"/>
              <a:t>The secure compiler</a:t>
            </a:r>
          </a:p>
          <a:p>
            <a:pPr lvl="1"/>
            <a:r>
              <a:rPr lang="en-US" sz="1800" dirty="0"/>
              <a:t>P. </a:t>
            </a:r>
            <a:r>
              <a:rPr lang="en-US" sz="1800" dirty="0" err="1"/>
              <a:t>Agten</a:t>
            </a:r>
            <a:r>
              <a:rPr lang="en-US" sz="1800" dirty="0"/>
              <a:t>, R. </a:t>
            </a:r>
            <a:r>
              <a:rPr lang="en-US" sz="1800" dirty="0" err="1"/>
              <a:t>Strackx</a:t>
            </a:r>
            <a:r>
              <a:rPr lang="en-US" sz="1800" dirty="0"/>
              <a:t>, B. Jacobs, F. Piessens, Secure compilation to modern processors, CSF 2012</a:t>
            </a:r>
          </a:p>
          <a:p>
            <a:pPr lvl="1"/>
            <a:r>
              <a:rPr lang="en-US" sz="1800" dirty="0" smtClean="0"/>
              <a:t>M</a:t>
            </a:r>
            <a:r>
              <a:rPr lang="en-US" sz="1800" dirty="0"/>
              <a:t>. </a:t>
            </a:r>
            <a:r>
              <a:rPr lang="en-US" sz="1800" dirty="0" err="1"/>
              <a:t>Patrignani</a:t>
            </a:r>
            <a:r>
              <a:rPr lang="en-US" sz="1800" dirty="0"/>
              <a:t>, P. </a:t>
            </a:r>
            <a:r>
              <a:rPr lang="en-US" sz="1800" dirty="0" err="1"/>
              <a:t>Agten</a:t>
            </a:r>
            <a:r>
              <a:rPr lang="en-US" sz="1800" dirty="0"/>
              <a:t>, R. </a:t>
            </a:r>
            <a:r>
              <a:rPr lang="en-US" sz="1800" dirty="0" err="1"/>
              <a:t>Strackx</a:t>
            </a:r>
            <a:r>
              <a:rPr lang="en-US" sz="1800" dirty="0"/>
              <a:t>, B. Jacobs, </a:t>
            </a:r>
            <a:r>
              <a:rPr lang="en-US" sz="1800" dirty="0" smtClean="0"/>
              <a:t>D. Clarke, F</a:t>
            </a:r>
            <a:r>
              <a:rPr lang="en-US" sz="1800" dirty="0"/>
              <a:t>. </a:t>
            </a:r>
            <a:r>
              <a:rPr lang="en-US" sz="1800" dirty="0" smtClean="0"/>
              <a:t>Piessens, </a:t>
            </a:r>
            <a:r>
              <a:rPr lang="en-US" sz="1800" dirty="0"/>
              <a:t>Secure compilation to Protected Module Architectures, </a:t>
            </a:r>
            <a:r>
              <a:rPr lang="en-US" sz="1800" dirty="0" smtClean="0"/>
              <a:t>TOPLAS 2015</a:t>
            </a:r>
          </a:p>
          <a:p>
            <a:r>
              <a:rPr lang="en-US" sz="2800" dirty="0"/>
              <a:t>Modular source code verification </a:t>
            </a:r>
          </a:p>
          <a:p>
            <a:pPr lvl="1"/>
            <a:r>
              <a:rPr lang="en-US" sz="1800" dirty="0" smtClean="0"/>
              <a:t>P. </a:t>
            </a:r>
            <a:r>
              <a:rPr lang="en-US" sz="1800" dirty="0" err="1"/>
              <a:t>Agten</a:t>
            </a:r>
            <a:r>
              <a:rPr lang="en-US" sz="1800" dirty="0"/>
              <a:t>, </a:t>
            </a:r>
            <a:r>
              <a:rPr lang="en-US" sz="1800" dirty="0" smtClean="0"/>
              <a:t>B. </a:t>
            </a:r>
            <a:r>
              <a:rPr lang="en-US" sz="1800" dirty="0"/>
              <a:t>Jacobs, </a:t>
            </a:r>
            <a:r>
              <a:rPr lang="en-US" sz="1800" dirty="0" smtClean="0"/>
              <a:t>F. </a:t>
            </a:r>
            <a:r>
              <a:rPr lang="en-US" sz="1800" dirty="0"/>
              <a:t>Piessens, Sound modular verification of C code executing in an unverified context, </a:t>
            </a:r>
            <a:r>
              <a:rPr lang="en-US" sz="1800" dirty="0" smtClean="0"/>
              <a:t>POPL 2015</a:t>
            </a:r>
            <a:endParaRPr lang="en-US" sz="1800" dirty="0"/>
          </a:p>
          <a:p>
            <a:pPr lvl="1"/>
            <a:endParaRPr lang="en-US" sz="32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0566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894179" y="1935878"/>
            <a:ext cx="1544589" cy="8073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6562" y="1408661"/>
            <a:ext cx="4069492" cy="17670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58093" y="1935878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58093" y="1598127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7765" y="2837925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89649" y="2837925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I3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2"/>
            <a:endCxn id="8" idx="0"/>
          </p:cNvCxnSpPr>
          <p:nvPr/>
        </p:nvCxnSpPr>
        <p:spPr>
          <a:xfrm flipH="1">
            <a:off x="1194479" y="2504293"/>
            <a:ext cx="1050328" cy="3336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9" idx="0"/>
          </p:cNvCxnSpPr>
          <p:nvPr/>
        </p:nvCxnSpPr>
        <p:spPr>
          <a:xfrm>
            <a:off x="2244807" y="2504293"/>
            <a:ext cx="1231556" cy="3336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4497859" y="2108887"/>
            <a:ext cx="988541" cy="568411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Compile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6104234" y="2144965"/>
            <a:ext cx="1127524" cy="425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M1’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894178" y="3896508"/>
            <a:ext cx="1544589" cy="275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96562" y="3262184"/>
            <a:ext cx="4069492" cy="53545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Malicious source code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894178" y="3262184"/>
            <a:ext cx="1544590" cy="53545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Malicious binary code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70692" y="4712039"/>
            <a:ext cx="84176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compilation of M1 to M1’ should ensure that:</a:t>
            </a:r>
          </a:p>
          <a:p>
            <a:r>
              <a:rPr lang="en-US" dirty="0" smtClean="0"/>
              <a:t>If a property holds of M1 even if it interacts with arbitrary (malicious) source code</a:t>
            </a:r>
          </a:p>
          <a:p>
            <a:r>
              <a:rPr lang="en-US" dirty="0" smtClean="0"/>
              <a:t>THEN</a:t>
            </a:r>
            <a:br>
              <a:rPr lang="en-US" dirty="0" smtClean="0"/>
            </a:br>
            <a:r>
              <a:rPr lang="en-US" dirty="0" smtClean="0"/>
              <a:t>that property holds at run time even if M1’ interacts with arbitrary (malicious) </a:t>
            </a:r>
            <a:br>
              <a:rPr lang="en-US" dirty="0" smtClean="0"/>
            </a:br>
            <a:r>
              <a:rPr lang="en-US" dirty="0" smtClean="0"/>
              <a:t>machine code</a:t>
            </a:r>
          </a:p>
        </p:txBody>
      </p:sp>
    </p:spTree>
    <p:extLst>
      <p:ext uri="{BB962C8B-B14F-4D97-AF65-F5344CB8AC3E}">
        <p14:creationId xmlns:p14="http://schemas.microsoft.com/office/powerpoint/2010/main" xmlns="" val="284859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We have strong but complex and evolving security primitives:</a:t>
            </a:r>
          </a:p>
          <a:p>
            <a:pPr lvl="1"/>
            <a:r>
              <a:rPr lang="en-US" dirty="0" smtClean="0"/>
              <a:t>Cryptographic primitives:</a:t>
            </a:r>
          </a:p>
          <a:p>
            <a:pPr lvl="2"/>
            <a:r>
              <a:rPr lang="en-US" dirty="0" smtClean="0"/>
              <a:t>Security notions are intricate</a:t>
            </a:r>
          </a:p>
          <a:p>
            <a:pPr lvl="2"/>
            <a:r>
              <a:rPr lang="en-US" dirty="0" smtClean="0"/>
              <a:t>New primitives are designed over time</a:t>
            </a:r>
          </a:p>
          <a:p>
            <a:pPr lvl="1"/>
            <a:r>
              <a:rPr lang="en-US" dirty="0" smtClean="0"/>
              <a:t>Hardware security primitives:</a:t>
            </a:r>
          </a:p>
          <a:p>
            <a:pPr lvl="2"/>
            <a:r>
              <a:rPr lang="en-US" dirty="0" smtClean="0"/>
              <a:t>Many different ways of achieving isolation:</a:t>
            </a:r>
          </a:p>
          <a:p>
            <a:pPr lvl="3"/>
            <a:r>
              <a:rPr lang="en-US" dirty="0" smtClean="0"/>
              <a:t>Privilege levels and virtual memory</a:t>
            </a:r>
          </a:p>
          <a:p>
            <a:pPr lvl="3"/>
            <a:r>
              <a:rPr lang="en-US" dirty="0" smtClean="0"/>
              <a:t>Capability based hardware</a:t>
            </a:r>
          </a:p>
          <a:p>
            <a:pPr lvl="3"/>
            <a:r>
              <a:rPr lang="en-US" dirty="0" smtClean="0"/>
              <a:t>Execution-Aware Memory Protection or PCBAC</a:t>
            </a:r>
          </a:p>
          <a:p>
            <a:pPr lvl="1"/>
            <a:r>
              <a:rPr lang="en-US" dirty="0" smtClean="0"/>
              <a:t>Hence: we need to build practical usable abstractions for engineering secure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99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Contextual equivalence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Modularization mechanisms provide encapsulation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Contextual equivalence: </a:t>
            </a:r>
          </a:p>
          <a:p>
            <a:pPr lvl="1"/>
            <a:r>
              <a:rPr lang="en-US" sz="2000" dirty="0" smtClean="0"/>
              <a:t>M1 ~ M2 if there is no </a:t>
            </a:r>
            <a:r>
              <a:rPr lang="en-US" sz="2000" i="1" dirty="0" smtClean="0"/>
              <a:t>context </a:t>
            </a:r>
            <a:r>
              <a:rPr lang="en-US" sz="2000" dirty="0" smtClean="0"/>
              <a:t>that can tell them apart</a:t>
            </a:r>
          </a:p>
          <a:p>
            <a:pPr lvl="1"/>
            <a:r>
              <a:rPr lang="en-US" sz="2000" dirty="0" smtClean="0"/>
              <a:t>Can be used to express security properties</a:t>
            </a:r>
          </a:p>
          <a:p>
            <a:endParaRPr lang="en-US" sz="28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056132" y="1801368"/>
            <a:ext cx="2165978" cy="2031325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static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err="1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value = 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endParaRPr lang="en-US" altLang="en-US" b="1" dirty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b="1" dirty="0" err="1" smtClean="0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 err="1">
                <a:solidFill>
                  <a:srgbClr val="333333"/>
                </a:solidFill>
                <a:latin typeface="Arial Unicode MS" panose="020B0604020202020204" pitchFamily="34" charset="-128"/>
              </a:rPr>
              <a:t>plusTwo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() {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value 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+=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2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smtClean="0">
                <a:solidFill>
                  <a:srgbClr val="000080"/>
                </a:solidFill>
                <a:latin typeface="Arial Unicode MS" panose="020B0604020202020204" pitchFamily="34" charset="-128"/>
              </a:rPr>
              <a:t>return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value;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}</a:t>
            </a:r>
            <a:r>
              <a:rPr lang="en-US" altLang="en-US" sz="800" dirty="0" smtClean="0"/>
              <a:t> </a:t>
            </a:r>
            <a:endParaRPr lang="en-US" altLang="en-US" sz="40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37632" y="1789176"/>
            <a:ext cx="2165978" cy="2308324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static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err="1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value = 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endParaRPr lang="en-US" altLang="en-US" b="1" dirty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b="1" dirty="0" err="1" smtClean="0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 err="1">
                <a:solidFill>
                  <a:srgbClr val="333333"/>
                </a:solidFill>
                <a:latin typeface="Arial Unicode MS" panose="020B0604020202020204" pitchFamily="34" charset="-128"/>
              </a:rPr>
              <a:t>plusTwo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() {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 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value +=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value 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+=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</a:p>
          <a:p>
            <a:pPr lvl="0"/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 </a:t>
            </a:r>
            <a:r>
              <a:rPr lang="en-US" altLang="en-US" b="1" dirty="0" smtClean="0">
                <a:solidFill>
                  <a:srgbClr val="000080"/>
                </a:solidFill>
                <a:latin typeface="Arial Unicode MS" panose="020B0604020202020204" pitchFamily="34" charset="-128"/>
              </a:rPr>
              <a:t>return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value;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}</a:t>
            </a:r>
            <a:r>
              <a:rPr lang="en-US" altLang="en-US" sz="800" dirty="0" smtClean="0"/>
              <a:t> </a:t>
            </a:r>
            <a:endParaRPr lang="en-US" altLang="en-US" sz="40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375" y="181170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M1.c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78561" y="178917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M2.c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2714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</a:t>
            </a:r>
            <a:r>
              <a:rPr lang="en-US" dirty="0"/>
              <a:t>: </a:t>
            </a:r>
            <a:r>
              <a:rPr lang="en-US" dirty="0" smtClean="0"/>
              <a:t>maintaining invariants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hese modules are contextually equivalent </a:t>
            </a:r>
            <a:r>
              <a:rPr lang="en-US" dirty="0" err="1" smtClean="0"/>
              <a:t>iff</a:t>
            </a:r>
            <a:r>
              <a:rPr lang="en-US" dirty="0" smtClean="0"/>
              <a:t> the context can not break the invariant </a:t>
            </a:r>
            <a:br>
              <a:rPr lang="en-US" dirty="0" smtClean="0"/>
            </a:br>
            <a:r>
              <a:rPr lang="en-US" dirty="0" smtClean="0"/>
              <a:t>min &lt;= max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4028" y="1444752"/>
            <a:ext cx="4320413" cy="286232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static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min =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; </a:t>
            </a:r>
            <a:endParaRPr lang="en-US" dirty="0" smtClean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static</a:t>
            </a:r>
            <a:r>
              <a:rPr lang="en-US" dirty="0" smtClean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max =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; </a:t>
            </a:r>
            <a:endParaRPr lang="en-US" dirty="0" smtClean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endParaRPr lang="en-US" dirty="0" smtClean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r>
              <a:rPr lang="en-US" b="1" dirty="0" err="1" smtClean="0">
                <a:solidFill>
                  <a:srgbClr val="000080"/>
                </a:solidFill>
                <a:latin typeface="Courier New" panose="02070309020205020404" pitchFamily="49" charset="0"/>
              </a:rPr>
              <a:t>int</a:t>
            </a:r>
            <a:r>
              <a:rPr lang="en-US" dirty="0" smtClean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m() { </a:t>
            </a:r>
            <a:endParaRPr lang="en-US" dirty="0" smtClean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if</a:t>
            </a:r>
            <a:r>
              <a:rPr lang="en-US" dirty="0" smtClean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(min &lt;= max)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return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; </a:t>
            </a:r>
            <a:endParaRPr lang="en-US" dirty="0" smtClean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else</a:t>
            </a:r>
            <a:r>
              <a:rPr lang="en-US" dirty="0" smtClean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return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; </a:t>
            </a:r>
            <a:endParaRPr lang="en-US" dirty="0" smtClean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333333"/>
                </a:solidFill>
                <a:latin typeface="Courier New" panose="02070309020205020404" pitchFamily="49" charset="0"/>
              </a:rPr>
              <a:t>} </a:t>
            </a:r>
          </a:p>
          <a:p>
            <a:endParaRPr lang="en-US" i="1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r>
              <a:rPr lang="en-US" i="1" dirty="0" smtClean="0">
                <a:solidFill>
                  <a:srgbClr val="008800"/>
                </a:solidFill>
                <a:latin typeface="Courier New" panose="02070309020205020404" pitchFamily="49" charset="0"/>
              </a:rPr>
              <a:t>/* </a:t>
            </a:r>
            <a:r>
              <a:rPr lang="en-US" i="1" dirty="0">
                <a:solidFill>
                  <a:srgbClr val="008800"/>
                </a:solidFill>
                <a:latin typeface="Courier New" panose="02070309020205020404" pitchFamily="49" charset="0"/>
              </a:rPr>
              <a:t>Other functions omitted */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endParaRPr lang="en-US" dirty="0" smtClean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333333"/>
                </a:solidFill>
                <a:latin typeface="Courier New" panose="02070309020205020404" pitchFamily="49" charset="0"/>
              </a:rPr>
              <a:t>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23587" y="1440738"/>
            <a:ext cx="4320413" cy="286232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static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min =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; </a:t>
            </a:r>
          </a:p>
          <a:p>
            <a:r>
              <a:rPr lang="en-US" b="1" dirty="0">
                <a:solidFill>
                  <a:srgbClr val="000080"/>
                </a:solidFill>
                <a:latin typeface="Courier New" panose="02070309020205020404" pitchFamily="49" charset="0"/>
              </a:rPr>
              <a:t>static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max =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; </a:t>
            </a:r>
          </a:p>
          <a:p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r>
              <a:rPr lang="en-US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m() { </a:t>
            </a:r>
          </a:p>
          <a:p>
            <a:r>
              <a:rPr lang="en-US" b="1" dirty="0">
                <a:solidFill>
                  <a:srgbClr val="333333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 smtClean="0">
                <a:solidFill>
                  <a:srgbClr val="000080"/>
                </a:solidFill>
                <a:latin typeface="Courier New" panose="02070309020205020404" pitchFamily="49" charset="0"/>
              </a:rPr>
              <a:t>return</a:t>
            </a:r>
            <a:r>
              <a:rPr lang="en-US" dirty="0" smtClean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; </a:t>
            </a:r>
          </a:p>
          <a:p>
            <a:r>
              <a:rPr lang="en-US" dirty="0" smtClean="0">
                <a:solidFill>
                  <a:srgbClr val="333333"/>
                </a:solidFill>
                <a:latin typeface="Courier New" panose="02070309020205020404" pitchFamily="49" charset="0"/>
              </a:rPr>
              <a:t>} 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endParaRPr lang="en-US" i="1" dirty="0" smtClean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endParaRPr lang="en-US" i="1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r>
              <a:rPr lang="en-US" i="1" dirty="0">
                <a:solidFill>
                  <a:srgbClr val="008800"/>
                </a:solidFill>
                <a:latin typeface="Courier New" panose="02070309020205020404" pitchFamily="49" charset="0"/>
              </a:rPr>
              <a:t>/* Other functions omitted */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887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894179" y="1935878"/>
            <a:ext cx="1544589" cy="8073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96562" y="1408661"/>
            <a:ext cx="4069492" cy="17670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58093" y="1935878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58093" y="1598127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7765" y="2837925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89649" y="2837925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I3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2"/>
            <a:endCxn id="8" idx="0"/>
          </p:cNvCxnSpPr>
          <p:nvPr/>
        </p:nvCxnSpPr>
        <p:spPr>
          <a:xfrm flipH="1">
            <a:off x="1194479" y="2504293"/>
            <a:ext cx="1050328" cy="3336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9" idx="0"/>
          </p:cNvCxnSpPr>
          <p:nvPr/>
        </p:nvCxnSpPr>
        <p:spPr>
          <a:xfrm>
            <a:off x="2244807" y="2504293"/>
            <a:ext cx="1231556" cy="3336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4497859" y="2108887"/>
            <a:ext cx="988541" cy="568411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Compile</a:t>
            </a:r>
            <a:endParaRPr lang="en-US" sz="1400" dirty="0"/>
          </a:p>
        </p:txBody>
      </p:sp>
      <p:sp>
        <p:nvSpPr>
          <p:cNvPr id="13" name="Rectangle 12"/>
          <p:cNvSpPr/>
          <p:nvPr/>
        </p:nvSpPr>
        <p:spPr>
          <a:xfrm>
            <a:off x="6104234" y="2144965"/>
            <a:ext cx="1127524" cy="425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M1’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894178" y="3896508"/>
            <a:ext cx="1544589" cy="275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96562" y="3262184"/>
            <a:ext cx="4069492" cy="53545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Malicious source code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894178" y="3262184"/>
            <a:ext cx="1544590" cy="53545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Malicious binary code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70692" y="4712039"/>
            <a:ext cx="7511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compilation of M1 to M1’ should </a:t>
            </a:r>
            <a:r>
              <a:rPr lang="en-US" b="1" dirty="0" smtClean="0"/>
              <a:t>preserve contextual equivalence</a:t>
            </a:r>
          </a:p>
        </p:txBody>
      </p:sp>
    </p:spTree>
    <p:extLst>
      <p:ext uri="{BB962C8B-B14F-4D97-AF65-F5344CB8AC3E}">
        <p14:creationId xmlns:p14="http://schemas.microsoft.com/office/powerpoint/2010/main" xmlns="" val="26975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compilation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 C module is compiled to a </a:t>
            </a:r>
            <a:r>
              <a:rPr lang="en-US" dirty="0" err="1" smtClean="0"/>
              <a:t>Sancus</a:t>
            </a:r>
            <a:r>
              <a:rPr lang="en-US" dirty="0" smtClean="0"/>
              <a:t> module</a:t>
            </a:r>
          </a:p>
          <a:p>
            <a:pPr lvl="1"/>
            <a:r>
              <a:rPr lang="en-US" dirty="0" smtClean="0"/>
              <a:t>Space for static (private) </a:t>
            </a:r>
            <a:r>
              <a:rPr lang="en-US" dirty="0" err="1" smtClean="0"/>
              <a:t>vars</a:t>
            </a:r>
            <a:r>
              <a:rPr lang="en-US" dirty="0" smtClean="0"/>
              <a:t> in the data section</a:t>
            </a:r>
          </a:p>
          <a:p>
            <a:pPr lvl="1"/>
            <a:r>
              <a:rPr lang="en-US" dirty="0" smtClean="0"/>
              <a:t>Machine code for all functions in the text section</a:t>
            </a:r>
          </a:p>
          <a:p>
            <a:pPr lvl="1"/>
            <a:r>
              <a:rPr lang="en-US" dirty="0" smtClean="0"/>
              <a:t>Logical entry points for each publicly accessible function</a:t>
            </a:r>
          </a:p>
          <a:p>
            <a:r>
              <a:rPr lang="en-US" dirty="0" smtClean="0"/>
              <a:t>Calling conventions and call stack:</a:t>
            </a:r>
          </a:p>
          <a:p>
            <a:pPr lvl="1"/>
            <a:r>
              <a:rPr lang="en-US" dirty="0" smtClean="0"/>
              <a:t>Pass parameters through processor registers</a:t>
            </a:r>
          </a:p>
          <a:p>
            <a:pPr lvl="1"/>
            <a:r>
              <a:rPr lang="en-US" dirty="0" smtClean="0"/>
              <a:t>Call stack is maintained in unprotected memory</a:t>
            </a:r>
          </a:p>
          <a:p>
            <a:pPr lvl="1"/>
            <a:r>
              <a:rPr lang="en-US" dirty="0" smtClean="0"/>
              <a:t>A specific return entry point supports returning from a callback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3469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smtClean="0"/>
              <a:t>issue 1: </a:t>
            </a:r>
            <a:r>
              <a:rPr lang="en-US" dirty="0"/>
              <a:t>stack security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Source modules are contextually equivalent but compiled modules are not</a:t>
            </a:r>
          </a:p>
          <a:p>
            <a:pPr lvl="1"/>
            <a:r>
              <a:rPr lang="en-US" dirty="0" smtClean="0"/>
              <a:t>=&gt; stack needs protection (confidentiality &amp; integrity)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01852" y="1115568"/>
            <a:ext cx="2172390" cy="34163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static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err="1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value = 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err="1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get()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return value;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v</a:t>
            </a:r>
            <a:r>
              <a:rPr lang="en-US" altLang="en-US" b="1" dirty="0" smtClean="0">
                <a:solidFill>
                  <a:srgbClr val="000080"/>
                </a:solidFill>
                <a:latin typeface="Arial Unicode MS" panose="020B0604020202020204" pitchFamily="34" charset="-128"/>
              </a:rPr>
              <a:t>oid 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m(</a:t>
            </a:r>
            <a:r>
              <a:rPr lang="en-US" altLang="en-US" b="1" dirty="0" smtClean="0">
                <a:solidFill>
                  <a:srgbClr val="000080"/>
                </a:solidFill>
                <a:latin typeface="Arial Unicode MS" panose="020B0604020202020204" pitchFamily="34" charset="-128"/>
              </a:rPr>
              <a:t>void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(*f())) {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err="1" smtClean="0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x = 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f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();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value = x;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smtClean="0">
                <a:solidFill>
                  <a:srgbClr val="000080"/>
                </a:solidFill>
                <a:latin typeface="Arial Unicode MS" panose="020B0604020202020204" pitchFamily="34" charset="-128"/>
              </a:rPr>
              <a:t>return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}</a:t>
            </a:r>
            <a:r>
              <a:rPr lang="en-US" altLang="en-US" sz="800" dirty="0" smtClean="0"/>
              <a:t> 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92278" y="1115568"/>
            <a:ext cx="2172390" cy="34163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static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err="1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value = 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err="1">
                <a:solidFill>
                  <a:srgbClr val="333333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 get() {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  return value;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}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void 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m(</a:t>
            </a:r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void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(*f())) {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endParaRPr lang="en-US" altLang="en-US" dirty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 f();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endParaRPr lang="en-US" altLang="en-US" dirty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  </a:t>
            </a:r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return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}</a:t>
            </a:r>
            <a:r>
              <a:rPr lang="en-US" altLang="en-US" sz="800" dirty="0"/>
              <a:t> 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669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Issue 2: </a:t>
            </a:r>
            <a:r>
              <a:rPr lang="en-US" dirty="0"/>
              <a:t>Code address poisoning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Source modules are contextually equivalent but compiled modules are not</a:t>
            </a:r>
          </a:p>
          <a:p>
            <a:pPr lvl="1"/>
            <a:r>
              <a:rPr lang="en-US" dirty="0" smtClean="0"/>
              <a:t>=&gt; defensive sanity checks on incoming values (arguments of functions and return values of outcalls)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72768" y="1389034"/>
            <a:ext cx="2165978" cy="258532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static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err="1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value = 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</a:p>
          <a:p>
            <a:pPr lvl="0"/>
            <a:endParaRPr lang="en-US" altLang="en-US" b="1" dirty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b="1" dirty="0" err="1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m(</a:t>
            </a:r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void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(*f())) { </a:t>
            </a:r>
          </a:p>
          <a:p>
            <a:pPr lvl="0"/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 f(); </a:t>
            </a:r>
          </a:p>
          <a:p>
            <a:pPr lvl="0"/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 value </a:t>
            </a: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= value - </a:t>
            </a:r>
            <a:r>
              <a:rPr lang="en-US" altLang="en-US" b="1" dirty="0">
                <a:solidFill>
                  <a:srgbClr val="0000FF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</a:p>
          <a:p>
            <a:pPr lvl="0"/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value </a:t>
            </a: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= value +</a:t>
            </a:r>
            <a:r>
              <a:rPr lang="en-US" altLang="en-US" b="1" dirty="0">
                <a:solidFill>
                  <a:srgbClr val="0000FF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  <a:endParaRPr lang="en-US" altLang="en-US" b="1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 </a:t>
            </a:r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return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value; </a:t>
            </a:r>
          </a:p>
          <a:p>
            <a:pPr lvl="0"/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}</a:t>
            </a:r>
            <a:r>
              <a:rPr lang="en-US" altLang="en-US" sz="800" dirty="0"/>
              <a:t> </a:t>
            </a:r>
            <a:endParaRPr lang="en-US" altLang="en-US" sz="40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20540" y="1392139"/>
            <a:ext cx="2165978" cy="258532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lvl="0"/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static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err="1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value = </a:t>
            </a:r>
            <a:r>
              <a:rPr lang="en-US" altLang="en-US" dirty="0">
                <a:solidFill>
                  <a:srgbClr val="0000FF"/>
                </a:solidFill>
                <a:latin typeface="Arial Unicode MS" panose="020B0604020202020204" pitchFamily="34" charset="-128"/>
              </a:rPr>
              <a:t>0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endParaRPr lang="en-US" altLang="en-US" b="1" dirty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b="1" dirty="0" err="1" smtClean="0">
                <a:solidFill>
                  <a:srgbClr val="000080"/>
                </a:solidFill>
                <a:latin typeface="Arial Unicode MS" panose="020B0604020202020204" pitchFamily="34" charset="-128"/>
              </a:rPr>
              <a:t>int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m(</a:t>
            </a:r>
            <a:r>
              <a:rPr lang="en-US" altLang="en-US" b="1" dirty="0">
                <a:solidFill>
                  <a:srgbClr val="000080"/>
                </a:solidFill>
                <a:latin typeface="Arial Unicode MS" panose="020B0604020202020204" pitchFamily="34" charset="-128"/>
              </a:rPr>
              <a:t>void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(*f())) {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f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();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 </a:t>
            </a: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value = value </a:t>
            </a:r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+</a:t>
            </a:r>
            <a:r>
              <a:rPr lang="en-US" altLang="en-US" b="1" dirty="0" smtClean="0">
                <a:solidFill>
                  <a:srgbClr val="0000FF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  <a:endParaRPr lang="en-US" altLang="en-US" b="1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value </a:t>
            </a: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= value </a:t>
            </a:r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- </a:t>
            </a:r>
            <a:r>
              <a:rPr lang="en-US" altLang="en-US" b="1" dirty="0" smtClean="0">
                <a:solidFill>
                  <a:srgbClr val="0000FF"/>
                </a:solidFill>
                <a:latin typeface="Arial Unicode MS" panose="020B0604020202020204" pitchFamily="34" charset="-128"/>
              </a:rPr>
              <a:t>1</a:t>
            </a:r>
            <a:r>
              <a:rPr lang="en-US" altLang="en-US" b="1" dirty="0">
                <a:solidFill>
                  <a:srgbClr val="333333"/>
                </a:solidFill>
                <a:latin typeface="Arial Unicode MS" panose="020B0604020202020204" pitchFamily="34" charset="-128"/>
              </a:rPr>
              <a:t>; </a:t>
            </a:r>
          </a:p>
          <a:p>
            <a:pPr lvl="0"/>
            <a:r>
              <a:rPr lang="en-US" altLang="en-US" b="1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 </a:t>
            </a:r>
            <a:r>
              <a:rPr lang="en-US" altLang="en-US" b="1" dirty="0" smtClean="0">
                <a:solidFill>
                  <a:srgbClr val="000080"/>
                </a:solidFill>
                <a:latin typeface="Arial Unicode MS" panose="020B0604020202020204" pitchFamily="34" charset="-128"/>
              </a:rPr>
              <a:t>return</a:t>
            </a:r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 </a:t>
            </a:r>
            <a:r>
              <a:rPr lang="en-US" altLang="en-US" dirty="0">
                <a:solidFill>
                  <a:srgbClr val="333333"/>
                </a:solidFill>
                <a:latin typeface="Arial Unicode MS" panose="020B0604020202020204" pitchFamily="34" charset="-128"/>
              </a:rPr>
              <a:t>value; </a:t>
            </a:r>
            <a:endParaRPr lang="en-US" altLang="en-US" dirty="0" smtClean="0">
              <a:solidFill>
                <a:srgbClr val="333333"/>
              </a:solidFill>
              <a:latin typeface="Arial Unicode MS" panose="020B0604020202020204" pitchFamily="34" charset="-128"/>
            </a:endParaRPr>
          </a:p>
          <a:p>
            <a:pPr lvl="0"/>
            <a:r>
              <a:rPr lang="en-US" altLang="en-US" dirty="0" smtClean="0">
                <a:solidFill>
                  <a:srgbClr val="333333"/>
                </a:solidFill>
                <a:latin typeface="Arial Unicode MS" panose="020B0604020202020204" pitchFamily="34" charset="-128"/>
              </a:rPr>
              <a:t>}</a:t>
            </a:r>
            <a:r>
              <a:rPr lang="en-US" altLang="en-US" sz="800" dirty="0" smtClean="0"/>
              <a:t> </a:t>
            </a:r>
            <a:endParaRPr lang="en-US" altLang="en-US" sz="4000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512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Compilation: conclusions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issues like the two example issues we discussed</a:t>
            </a:r>
          </a:p>
          <a:p>
            <a:r>
              <a:rPr lang="en-US" dirty="0" smtClean="0"/>
              <a:t>See the papers for proofs that all issues can be addressed</a:t>
            </a:r>
          </a:p>
          <a:p>
            <a:pPr lvl="1"/>
            <a:r>
              <a:rPr lang="en-US" dirty="0" smtClean="0"/>
              <a:t>Note: these proofs are fragile </a:t>
            </a:r>
            <a:r>
              <a:rPr lang="en-US" dirty="0" err="1" smtClean="0"/>
              <a:t>wrt</a:t>
            </a:r>
            <a:r>
              <a:rPr lang="en-US" dirty="0" smtClean="0"/>
              <a:t> the programming language considered</a:t>
            </a:r>
          </a:p>
          <a:p>
            <a:r>
              <a:rPr lang="en-US" dirty="0" smtClean="0"/>
              <a:t>Note: </a:t>
            </a:r>
          </a:p>
          <a:p>
            <a:pPr lvl="1"/>
            <a:r>
              <a:rPr lang="en-US" dirty="0" smtClean="0"/>
              <a:t>secure compilation does </a:t>
            </a:r>
            <a:r>
              <a:rPr lang="en-US" b="1" dirty="0" smtClean="0"/>
              <a:t>not</a:t>
            </a:r>
            <a:r>
              <a:rPr lang="en-US" dirty="0" smtClean="0"/>
              <a:t> address vulnerabilities within the source code</a:t>
            </a:r>
          </a:p>
          <a:p>
            <a:pPr lvl="1"/>
            <a:r>
              <a:rPr lang="en-US" dirty="0" smtClean="0"/>
              <a:t>It only addresses vulnerabilities </a:t>
            </a:r>
            <a:r>
              <a:rPr lang="en-US" b="1" dirty="0" smtClean="0"/>
              <a:t>introduced</a:t>
            </a:r>
            <a:r>
              <a:rPr lang="en-US" dirty="0" smtClean="0"/>
              <a:t> by shifting abstraction layers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47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659" y="4283676"/>
            <a:ext cx="8723871" cy="12933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 smtClean="0"/>
              <a:t>The target platform: </a:t>
            </a:r>
            <a:r>
              <a:rPr lang="en-US" sz="2800" dirty="0" err="1" smtClean="0"/>
              <a:t>Sancus</a:t>
            </a:r>
            <a:endParaRPr lang="en-US" sz="2800" dirty="0" smtClean="0"/>
          </a:p>
          <a:p>
            <a:pPr lvl="1"/>
            <a:r>
              <a:rPr lang="en-US" sz="1800" dirty="0" smtClean="0"/>
              <a:t>J. </a:t>
            </a:r>
            <a:r>
              <a:rPr lang="en-US" sz="1800" dirty="0" err="1"/>
              <a:t>Noorman</a:t>
            </a:r>
            <a:r>
              <a:rPr lang="en-US" sz="1800" dirty="0"/>
              <a:t>, </a:t>
            </a:r>
            <a:r>
              <a:rPr lang="en-US" sz="1800" dirty="0" smtClean="0"/>
              <a:t>P. </a:t>
            </a:r>
            <a:r>
              <a:rPr lang="en-US" sz="1800" dirty="0" err="1"/>
              <a:t>Agten</a:t>
            </a:r>
            <a:r>
              <a:rPr lang="en-US" sz="1800" dirty="0"/>
              <a:t>, </a:t>
            </a:r>
            <a:r>
              <a:rPr lang="en-US" sz="1800" dirty="0" smtClean="0"/>
              <a:t>W. </a:t>
            </a:r>
            <a:r>
              <a:rPr lang="en-US" sz="1800" dirty="0"/>
              <a:t>Daniels, </a:t>
            </a:r>
            <a:r>
              <a:rPr lang="en-US" sz="1800" dirty="0" smtClean="0"/>
              <a:t>R. </a:t>
            </a:r>
            <a:r>
              <a:rPr lang="en-US" sz="1800" dirty="0" err="1"/>
              <a:t>Strackx</a:t>
            </a:r>
            <a:r>
              <a:rPr lang="en-US" sz="1800" dirty="0"/>
              <a:t>, </a:t>
            </a:r>
            <a:r>
              <a:rPr lang="en-US" sz="1800" dirty="0" smtClean="0"/>
              <a:t>A. </a:t>
            </a:r>
            <a:r>
              <a:rPr lang="en-US" sz="1800" dirty="0"/>
              <a:t>Van </a:t>
            </a:r>
            <a:r>
              <a:rPr lang="en-US" sz="1800" dirty="0" err="1"/>
              <a:t>Herrewege</a:t>
            </a:r>
            <a:r>
              <a:rPr lang="en-US" sz="1800" dirty="0"/>
              <a:t>, </a:t>
            </a:r>
            <a:r>
              <a:rPr lang="en-US" sz="1800" dirty="0" smtClean="0"/>
              <a:t>C. </a:t>
            </a:r>
            <a:r>
              <a:rPr lang="en-US" sz="1800" dirty="0"/>
              <a:t>Huygens, </a:t>
            </a:r>
            <a:r>
              <a:rPr lang="en-US" sz="1800" dirty="0" smtClean="0"/>
              <a:t>B. </a:t>
            </a:r>
            <a:r>
              <a:rPr lang="en-US" sz="1800" dirty="0" err="1"/>
              <a:t>Preneel</a:t>
            </a:r>
            <a:r>
              <a:rPr lang="en-US" sz="1800" dirty="0"/>
              <a:t>, </a:t>
            </a:r>
            <a:r>
              <a:rPr lang="en-US" sz="1800" dirty="0" smtClean="0"/>
              <a:t>I. </a:t>
            </a:r>
            <a:r>
              <a:rPr lang="en-US" sz="1800" dirty="0" err="1"/>
              <a:t>Verbauwhede</a:t>
            </a:r>
            <a:r>
              <a:rPr lang="en-US" sz="1800" dirty="0"/>
              <a:t>, </a:t>
            </a:r>
            <a:r>
              <a:rPr lang="en-US" sz="1800" dirty="0" smtClean="0"/>
              <a:t>F. </a:t>
            </a:r>
            <a:r>
              <a:rPr lang="en-US" sz="1800" dirty="0"/>
              <a:t>Piessens, </a:t>
            </a:r>
            <a:r>
              <a:rPr lang="en-US" sz="1800" i="1" dirty="0" err="1"/>
              <a:t>Sancus</a:t>
            </a:r>
            <a:r>
              <a:rPr lang="en-US" sz="1800" i="1" dirty="0"/>
              <a:t>: Low-cost trustworthy extensible networked devices with a zero-software trusted computing base</a:t>
            </a:r>
            <a:r>
              <a:rPr lang="en-US" sz="1800" dirty="0"/>
              <a:t>, USENIX Security </a:t>
            </a:r>
            <a:r>
              <a:rPr lang="en-US" sz="1800" dirty="0" smtClean="0"/>
              <a:t>2013</a:t>
            </a:r>
          </a:p>
          <a:p>
            <a:r>
              <a:rPr lang="en-US" sz="2800" dirty="0" smtClean="0"/>
              <a:t>The secure compiler </a:t>
            </a:r>
          </a:p>
          <a:p>
            <a:pPr lvl="1"/>
            <a:r>
              <a:rPr lang="en-US" sz="1800" dirty="0"/>
              <a:t>P. </a:t>
            </a:r>
            <a:r>
              <a:rPr lang="en-US" sz="1800" dirty="0" err="1"/>
              <a:t>Agten</a:t>
            </a:r>
            <a:r>
              <a:rPr lang="en-US" sz="1800" dirty="0"/>
              <a:t>, R. </a:t>
            </a:r>
            <a:r>
              <a:rPr lang="en-US" sz="1800" dirty="0" err="1"/>
              <a:t>Strackx</a:t>
            </a:r>
            <a:r>
              <a:rPr lang="en-US" sz="1800" dirty="0"/>
              <a:t>, B. Jacobs, F. Piessens, Secure compilation to modern processors, CSF 2012</a:t>
            </a:r>
          </a:p>
          <a:p>
            <a:pPr lvl="1"/>
            <a:r>
              <a:rPr lang="en-US" sz="1800" dirty="0" smtClean="0"/>
              <a:t>M</a:t>
            </a:r>
            <a:r>
              <a:rPr lang="en-US" sz="1800" dirty="0"/>
              <a:t>. </a:t>
            </a:r>
            <a:r>
              <a:rPr lang="en-US" sz="1800" dirty="0" err="1"/>
              <a:t>Patrignani</a:t>
            </a:r>
            <a:r>
              <a:rPr lang="en-US" sz="1800" dirty="0"/>
              <a:t>, P. </a:t>
            </a:r>
            <a:r>
              <a:rPr lang="en-US" sz="1800" dirty="0" err="1"/>
              <a:t>Agten</a:t>
            </a:r>
            <a:r>
              <a:rPr lang="en-US" sz="1800" dirty="0"/>
              <a:t>, R. </a:t>
            </a:r>
            <a:r>
              <a:rPr lang="en-US" sz="1800" dirty="0" err="1"/>
              <a:t>Strackx</a:t>
            </a:r>
            <a:r>
              <a:rPr lang="en-US" sz="1800" dirty="0"/>
              <a:t>, B. Jacobs, </a:t>
            </a:r>
            <a:r>
              <a:rPr lang="en-US" sz="1800" dirty="0" smtClean="0"/>
              <a:t>D. Clarke, F</a:t>
            </a:r>
            <a:r>
              <a:rPr lang="en-US" sz="1800" dirty="0"/>
              <a:t>. </a:t>
            </a:r>
            <a:r>
              <a:rPr lang="en-US" sz="1800" dirty="0" smtClean="0"/>
              <a:t>Piessens, </a:t>
            </a:r>
            <a:r>
              <a:rPr lang="en-US" sz="1800" dirty="0"/>
              <a:t>Secure compilation to Protected Module Architectures, </a:t>
            </a:r>
            <a:r>
              <a:rPr lang="en-US" sz="1800" dirty="0" smtClean="0"/>
              <a:t>TOPLAS 2015</a:t>
            </a:r>
          </a:p>
          <a:p>
            <a:r>
              <a:rPr lang="en-US" sz="2800" dirty="0"/>
              <a:t>Modular source code verification </a:t>
            </a:r>
          </a:p>
          <a:p>
            <a:pPr lvl="1"/>
            <a:r>
              <a:rPr lang="en-US" sz="1800" dirty="0" smtClean="0"/>
              <a:t>P. </a:t>
            </a:r>
            <a:r>
              <a:rPr lang="en-US" sz="1800" dirty="0" err="1"/>
              <a:t>Agten</a:t>
            </a:r>
            <a:r>
              <a:rPr lang="en-US" sz="1800" dirty="0"/>
              <a:t>, </a:t>
            </a:r>
            <a:r>
              <a:rPr lang="en-US" sz="1800" dirty="0" smtClean="0"/>
              <a:t>B. </a:t>
            </a:r>
            <a:r>
              <a:rPr lang="en-US" sz="1800" dirty="0"/>
              <a:t>Jacobs, </a:t>
            </a:r>
            <a:r>
              <a:rPr lang="en-US" sz="1800" dirty="0" smtClean="0"/>
              <a:t>F. </a:t>
            </a:r>
            <a:r>
              <a:rPr lang="en-US" sz="1800" dirty="0"/>
              <a:t>Piessens, Sound modular verification of C code executing in an unverified context, </a:t>
            </a:r>
            <a:r>
              <a:rPr lang="en-US" sz="1800" dirty="0" smtClean="0"/>
              <a:t>POPL 2015</a:t>
            </a:r>
            <a:endParaRPr lang="en-US" sz="1800" dirty="0"/>
          </a:p>
          <a:p>
            <a:pPr lvl="1"/>
            <a:endParaRPr lang="en-US" sz="32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95172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</a:t>
            </a:r>
          </a:p>
        </p:txBody>
      </p:sp>
      <p:sp>
        <p:nvSpPr>
          <p:cNvPr id="2" name="Rectangle 1"/>
          <p:cNvSpPr/>
          <p:nvPr/>
        </p:nvSpPr>
        <p:spPr>
          <a:xfrm>
            <a:off x="1458093" y="3435174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58093" y="3097423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7765" y="4674972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7765" y="4337221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89649" y="4674972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89649" y="4337221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62209" y="5828266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M4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462209" y="5490515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I4</a:t>
            </a:r>
            <a:endParaRPr lang="en-US" dirty="0"/>
          </a:p>
        </p:txBody>
      </p:sp>
      <p:cxnSp>
        <p:nvCxnSpPr>
          <p:cNvPr id="5" name="Straight Arrow Connector 4"/>
          <p:cNvCxnSpPr>
            <a:stCxn id="2" idx="2"/>
            <a:endCxn id="9" idx="0"/>
          </p:cNvCxnSpPr>
          <p:nvPr/>
        </p:nvCxnSpPr>
        <p:spPr>
          <a:xfrm flipH="1">
            <a:off x="1194479" y="4003589"/>
            <a:ext cx="1050328" cy="3336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" idx="2"/>
            <a:endCxn id="12" idx="0"/>
          </p:cNvCxnSpPr>
          <p:nvPr/>
        </p:nvCxnSpPr>
        <p:spPr>
          <a:xfrm>
            <a:off x="2244807" y="4003589"/>
            <a:ext cx="1231556" cy="3336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  <a:endCxn id="14" idx="0"/>
          </p:cNvCxnSpPr>
          <p:nvPr/>
        </p:nvCxnSpPr>
        <p:spPr>
          <a:xfrm>
            <a:off x="1194479" y="5243387"/>
            <a:ext cx="1054444" cy="247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2"/>
            <a:endCxn id="14" idx="0"/>
          </p:cNvCxnSpPr>
          <p:nvPr/>
        </p:nvCxnSpPr>
        <p:spPr>
          <a:xfrm flipH="1">
            <a:off x="2248923" y="5243387"/>
            <a:ext cx="1227440" cy="247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7765" y="1456499"/>
            <a:ext cx="839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Consider a program consisting of a number of modules, and their dependencies.</a:t>
            </a: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9695887"/>
              </p:ext>
            </p:extLst>
          </p:nvPr>
        </p:nvGraphicFramePr>
        <p:xfrm>
          <a:off x="3319848" y="2179596"/>
          <a:ext cx="5774727" cy="1249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3030"/>
                <a:gridCol w="1196759"/>
                <a:gridCol w="2651256"/>
                <a:gridCol w="1443682"/>
              </a:tblGrid>
              <a:tr h="30594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Java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ML</a:t>
                      </a:r>
                      <a:endParaRPr lang="en-US" sz="1600" dirty="0"/>
                    </a:p>
                  </a:txBody>
                  <a:tcPr/>
                </a:tc>
              </a:tr>
              <a:tr h="30594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</a:t>
                      </a:r>
                      <a:r>
                        <a:rPr lang="en-US" sz="1600" i="1" dirty="0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Header file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(Roughly) Interfaces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Signature</a:t>
                      </a:r>
                      <a:endParaRPr lang="en-US" sz="1600" dirty="0"/>
                    </a:p>
                  </a:txBody>
                  <a:tcPr/>
                </a:tc>
              </a:tr>
              <a:tr h="305942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M</a:t>
                      </a:r>
                      <a:r>
                        <a:rPr lang="en-US" sz="1600" i="1" dirty="0" err="1" smtClean="0"/>
                        <a:t>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 file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(Roughly) Classes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Structure / </a:t>
                      </a:r>
                      <a:r>
                        <a:rPr lang="en-US" sz="1600" dirty="0" err="1" smtClean="0"/>
                        <a:t>Functor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44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562" y="2907957"/>
            <a:ext cx="4069492" cy="17670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Picture</a:t>
            </a:r>
          </a:p>
        </p:txBody>
      </p:sp>
      <p:sp>
        <p:nvSpPr>
          <p:cNvPr id="2" name="Rectangle 1"/>
          <p:cNvSpPr/>
          <p:nvPr/>
        </p:nvSpPr>
        <p:spPr>
          <a:xfrm>
            <a:off x="1458093" y="3435174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58093" y="3097423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7765" y="4674972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7765" y="4337221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89649" y="4674972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89649" y="4337221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62209" y="5828266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M4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462209" y="5490515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I4</a:t>
            </a:r>
            <a:endParaRPr lang="en-US" dirty="0"/>
          </a:p>
        </p:txBody>
      </p:sp>
      <p:cxnSp>
        <p:nvCxnSpPr>
          <p:cNvPr id="5" name="Straight Arrow Connector 4"/>
          <p:cNvCxnSpPr>
            <a:stCxn id="2" idx="2"/>
            <a:endCxn id="9" idx="0"/>
          </p:cNvCxnSpPr>
          <p:nvPr/>
        </p:nvCxnSpPr>
        <p:spPr>
          <a:xfrm flipH="1">
            <a:off x="1194479" y="4003589"/>
            <a:ext cx="1050328" cy="3336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" idx="2"/>
            <a:endCxn id="12" idx="0"/>
          </p:cNvCxnSpPr>
          <p:nvPr/>
        </p:nvCxnSpPr>
        <p:spPr>
          <a:xfrm>
            <a:off x="2244807" y="4003589"/>
            <a:ext cx="1231556" cy="3336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  <a:endCxn id="14" idx="0"/>
          </p:cNvCxnSpPr>
          <p:nvPr/>
        </p:nvCxnSpPr>
        <p:spPr>
          <a:xfrm>
            <a:off x="1194479" y="5243387"/>
            <a:ext cx="1054444" cy="247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2"/>
            <a:endCxn id="14" idx="0"/>
          </p:cNvCxnSpPr>
          <p:nvPr/>
        </p:nvCxnSpPr>
        <p:spPr>
          <a:xfrm flipH="1">
            <a:off x="2248923" y="5243387"/>
            <a:ext cx="1227440" cy="247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7765" y="1291739"/>
            <a:ext cx="87895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Suppose you have proven a (security) property of module M1 by modular reasoning.</a:t>
            </a:r>
          </a:p>
          <a:p>
            <a:r>
              <a:rPr lang="en-US" dirty="0" smtClean="0"/>
              <a:t>E.g.: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Some invariant holds on the module’s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Some data in the module remains confidential towards other modules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integrity of some data in the module is protected from other modules</a:t>
            </a:r>
          </a:p>
        </p:txBody>
      </p:sp>
    </p:spTree>
    <p:extLst>
      <p:ext uri="{BB962C8B-B14F-4D97-AF65-F5344CB8AC3E}">
        <p14:creationId xmlns:p14="http://schemas.microsoft.com/office/powerpoint/2010/main" xmlns="" val="40153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Key question: what are the right abstractions?</a:t>
            </a:r>
          </a:p>
          <a:p>
            <a:pPr lvl="1"/>
            <a:r>
              <a:rPr lang="en-US" dirty="0" smtClean="0"/>
              <a:t>Secure channels?</a:t>
            </a:r>
          </a:p>
          <a:p>
            <a:pPr lvl="1"/>
            <a:r>
              <a:rPr lang="en-US" dirty="0" smtClean="0"/>
              <a:t>Virtual private networks?</a:t>
            </a:r>
          </a:p>
          <a:p>
            <a:pPr lvl="1"/>
            <a:r>
              <a:rPr lang="en-US" dirty="0" smtClean="0"/>
              <a:t>Isolated virtual machines (e.g. in the cloud)?</a:t>
            </a:r>
          </a:p>
          <a:p>
            <a:pPr lvl="1"/>
            <a:r>
              <a:rPr lang="en-US" dirty="0" smtClean="0"/>
              <a:t>Authentication / authorization services?</a:t>
            </a:r>
          </a:p>
          <a:p>
            <a:r>
              <a:rPr lang="en-US" dirty="0" smtClean="0"/>
              <a:t>Our answer (wearing software engineer hat): </a:t>
            </a:r>
          </a:p>
          <a:p>
            <a:pPr lvl="1"/>
            <a:r>
              <a:rPr lang="en-US" dirty="0" smtClean="0"/>
              <a:t>ICT infrastructure should offer a secure abstraction of a source-level programming language</a:t>
            </a:r>
          </a:p>
          <a:p>
            <a:pPr lvl="2"/>
            <a:r>
              <a:rPr lang="en-US" dirty="0" smtClean="0"/>
              <a:t>Because it seems reasonable to require software engineers to understand the programming language they 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806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562" y="2907957"/>
            <a:ext cx="4069492" cy="17670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Picture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458093" y="3435174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58093" y="3097423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I1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7765" y="4674972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M2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7765" y="4337221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I2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89649" y="4674972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M3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689649" y="4337221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I3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62209" y="5828266"/>
            <a:ext cx="1573427" cy="5684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M4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462209" y="5490515"/>
            <a:ext cx="1573428" cy="247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I4</a:t>
            </a:r>
            <a:endParaRPr lang="en-US" dirty="0"/>
          </a:p>
        </p:txBody>
      </p:sp>
      <p:cxnSp>
        <p:nvCxnSpPr>
          <p:cNvPr id="5" name="Straight Arrow Connector 4"/>
          <p:cNvCxnSpPr>
            <a:stCxn id="2" idx="2"/>
            <a:endCxn id="9" idx="0"/>
          </p:cNvCxnSpPr>
          <p:nvPr/>
        </p:nvCxnSpPr>
        <p:spPr>
          <a:xfrm flipH="1">
            <a:off x="1194479" y="4003589"/>
            <a:ext cx="1050328" cy="3336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" idx="2"/>
            <a:endCxn id="12" idx="0"/>
          </p:cNvCxnSpPr>
          <p:nvPr/>
        </p:nvCxnSpPr>
        <p:spPr>
          <a:xfrm>
            <a:off x="2244807" y="4003589"/>
            <a:ext cx="1231556" cy="33363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8" idx="2"/>
            <a:endCxn id="14" idx="0"/>
          </p:cNvCxnSpPr>
          <p:nvPr/>
        </p:nvCxnSpPr>
        <p:spPr>
          <a:xfrm>
            <a:off x="1194479" y="5243387"/>
            <a:ext cx="1054444" cy="247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2"/>
            <a:endCxn id="14" idx="0"/>
          </p:cNvCxnSpPr>
          <p:nvPr/>
        </p:nvCxnSpPr>
        <p:spPr>
          <a:xfrm flipH="1">
            <a:off x="2248923" y="5243387"/>
            <a:ext cx="1227440" cy="24712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60625" y="939809"/>
            <a:ext cx="853951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have seen how to compile M1 to M1’ such that malicious context and</a:t>
            </a:r>
            <a:br>
              <a:rPr lang="en-US" sz="2000" dirty="0" smtClean="0"/>
            </a:br>
            <a:r>
              <a:rPr lang="en-US" sz="2000" dirty="0" smtClean="0"/>
              <a:t>infrastructure can not do more harm than a malicious source code context</a:t>
            </a:r>
          </a:p>
          <a:p>
            <a:endParaRPr lang="en-US" sz="1400" dirty="0" smtClean="0"/>
          </a:p>
          <a:p>
            <a:r>
              <a:rPr lang="en-US" sz="2000" dirty="0" smtClean="0"/>
              <a:t>But it is still not guaranteed that verified properties of M1 hold at runtime: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There may be interactions with M1’ that do not comply with I1,I2,I3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There may be shared heap memory between M1 and other modules</a:t>
            </a:r>
          </a:p>
          <a:p>
            <a:r>
              <a:rPr lang="en-US" sz="2000" dirty="0" smtClean="0"/>
              <a:t>Can we add runtime checks for these?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497859" y="4226011"/>
            <a:ext cx="988541" cy="568411"/>
          </a:xfrm>
          <a:prstGeom prst="righ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Compile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5811789" y="3892379"/>
            <a:ext cx="741406" cy="4366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M2’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807673" y="4341337"/>
            <a:ext cx="741406" cy="4366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M3’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807673" y="4773831"/>
            <a:ext cx="741406" cy="4366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M4’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5807673" y="5210432"/>
            <a:ext cx="741406" cy="4366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RL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5807673" y="5655271"/>
            <a:ext cx="2767916" cy="7414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807673" y="6396681"/>
            <a:ext cx="2767916" cy="275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HW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500550" y="502507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5807673" y="3443417"/>
            <a:ext cx="741406" cy="4366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016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M1’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787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context + module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1705" y="1055081"/>
            <a:ext cx="5734801" cy="46885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3568" y="1055081"/>
            <a:ext cx="4242816" cy="4921896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Context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87824" y="1061177"/>
            <a:ext cx="4242816" cy="492189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Module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3328" y="6220817"/>
            <a:ext cx="5462016" cy="448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60576" y="2743200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731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context + module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1705" y="1055081"/>
            <a:ext cx="5734801" cy="46885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3568" y="1055081"/>
            <a:ext cx="4242816" cy="4921896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Context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87824" y="1061177"/>
            <a:ext cx="4242816" cy="492189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Module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3328" y="6220817"/>
            <a:ext cx="5462016" cy="448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60576" y="3182112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599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context + module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1705" y="1055081"/>
            <a:ext cx="5734801" cy="46885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3568" y="1055081"/>
            <a:ext cx="4242816" cy="4921896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Context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87824" y="1061177"/>
            <a:ext cx="4242816" cy="492189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Module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3328" y="6220817"/>
            <a:ext cx="5462016" cy="448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60576" y="3621024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35808" y="6220817"/>
            <a:ext cx="536448" cy="448207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035808" y="3389376"/>
            <a:ext cx="658368" cy="2831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6006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context + module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1705" y="1055081"/>
            <a:ext cx="5734801" cy="46885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3568" y="1055081"/>
            <a:ext cx="4242816" cy="4921896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Context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87824" y="1061177"/>
            <a:ext cx="4242816" cy="492189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Module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3328" y="6220817"/>
            <a:ext cx="5462016" cy="448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60576" y="3621024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35808" y="6220817"/>
            <a:ext cx="536448" cy="448207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035808" y="3389376"/>
            <a:ext cx="658368" cy="2831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4480560" y="4053840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035808" y="2987040"/>
            <a:ext cx="3889248" cy="3233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5734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context + module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1705" y="1055081"/>
            <a:ext cx="5734801" cy="46885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3568" y="1055081"/>
            <a:ext cx="4242816" cy="4921896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Context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87824" y="1061177"/>
            <a:ext cx="4242816" cy="492189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Module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3328" y="6220817"/>
            <a:ext cx="5462016" cy="448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60576" y="3621024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35808" y="6220817"/>
            <a:ext cx="536448" cy="448207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035808" y="3389376"/>
            <a:ext cx="658368" cy="2831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4480560" y="4285488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035808" y="2987040"/>
            <a:ext cx="3889248" cy="3233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338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context + module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1705" y="1055081"/>
            <a:ext cx="5734801" cy="46885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3568" y="1055081"/>
            <a:ext cx="4242816" cy="4921896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Context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87824" y="1061177"/>
            <a:ext cx="4242816" cy="492189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Module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3328" y="6220817"/>
            <a:ext cx="5462016" cy="448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60576" y="3621024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35808" y="6220817"/>
            <a:ext cx="536448" cy="448207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035808" y="3389376"/>
            <a:ext cx="658368" cy="2831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4480560" y="4700016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39184" y="6226913"/>
            <a:ext cx="536448" cy="448207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139184" y="4486656"/>
            <a:ext cx="2225040" cy="1734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035808" y="2987040"/>
            <a:ext cx="3889248" cy="3233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278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context + module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1705" y="1055081"/>
            <a:ext cx="5734801" cy="46885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3568" y="1055081"/>
            <a:ext cx="4242816" cy="4921896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Context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87824" y="1061177"/>
            <a:ext cx="4242816" cy="492189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Module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3328" y="6220817"/>
            <a:ext cx="5462016" cy="448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60576" y="3621024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35808" y="6220817"/>
            <a:ext cx="536448" cy="448207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035808" y="3389376"/>
            <a:ext cx="658368" cy="2831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4480560" y="4700016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39184" y="6226913"/>
            <a:ext cx="536448" cy="448207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139184" y="4486656"/>
            <a:ext cx="2225040" cy="1734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035808" y="2987040"/>
            <a:ext cx="3889248" cy="3233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Arrow 15"/>
          <p:cNvSpPr/>
          <p:nvPr/>
        </p:nvSpPr>
        <p:spPr>
          <a:xfrm>
            <a:off x="1578864" y="4943856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139184" y="4700016"/>
            <a:ext cx="201168" cy="1520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5560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context + module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1705" y="1055081"/>
            <a:ext cx="5734801" cy="46885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3568" y="1055081"/>
            <a:ext cx="4242816" cy="4921896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Context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87824" y="1061177"/>
            <a:ext cx="4242816" cy="492189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Module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3328" y="6220817"/>
            <a:ext cx="5462016" cy="448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60576" y="3621024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35808" y="6220817"/>
            <a:ext cx="536448" cy="448207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035808" y="3389376"/>
            <a:ext cx="658368" cy="2831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4480560" y="5126736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39184" y="6226913"/>
            <a:ext cx="536448" cy="448207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139184" y="4486656"/>
            <a:ext cx="2225040" cy="1734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035808" y="2987040"/>
            <a:ext cx="3889248" cy="3233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510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context + module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1705" y="1055081"/>
            <a:ext cx="5734801" cy="468853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53568" y="1055081"/>
            <a:ext cx="4242816" cy="4921896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Context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87824" y="1061177"/>
            <a:ext cx="4242816" cy="4921896"/>
          </a:xfrm>
          <a:prstGeom prst="rect">
            <a:avLst/>
          </a:prstGeom>
          <a:solidFill>
            <a:srgbClr val="92D05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 smtClean="0">
                <a:solidFill>
                  <a:schemeClr val="tx1"/>
                </a:solidFill>
              </a:rPr>
              <a:t>Module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43328" y="6220817"/>
            <a:ext cx="5462016" cy="4482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1560576" y="3621024"/>
            <a:ext cx="390144" cy="3535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035808" y="6220817"/>
            <a:ext cx="536448" cy="448207"/>
          </a:xfrm>
          <a:prstGeom prst="rect">
            <a:avLst/>
          </a:prstGeom>
          <a:solidFill>
            <a:srgbClr val="FF33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035808" y="3389376"/>
            <a:ext cx="658368" cy="2831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2154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ertical Scroll 10"/>
          <p:cNvSpPr/>
          <p:nvPr/>
        </p:nvSpPr>
        <p:spPr>
          <a:xfrm>
            <a:off x="541627" y="2792627"/>
            <a:ext cx="1932470" cy="1154709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Vertical Scroll 11"/>
          <p:cNvSpPr/>
          <p:nvPr/>
        </p:nvSpPr>
        <p:spPr>
          <a:xfrm>
            <a:off x="694027" y="2680903"/>
            <a:ext cx="2502254" cy="141883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source code centric approach</a:t>
            </a:r>
            <a:endParaRPr lang="en-US" dirty="0"/>
          </a:p>
        </p:txBody>
      </p:sp>
      <p:pic>
        <p:nvPicPr>
          <p:cNvPr id="5" name="Picture 6" descr="http://detective-zaporozhye.com/assets/images/0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265693" y="1194872"/>
            <a:ext cx="1374056" cy="127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apbasistech.files.wordpress.com/2012/01/tree-trier3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t="11715" r="269" b="7812"/>
          <a:stretch/>
        </p:blipFill>
        <p:spPr bwMode="auto">
          <a:xfrm>
            <a:off x="1589775" y="4812285"/>
            <a:ext cx="2875501" cy="149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Vertical Scroll 6"/>
          <p:cNvSpPr/>
          <p:nvPr/>
        </p:nvSpPr>
        <p:spPr>
          <a:xfrm>
            <a:off x="1130633" y="2488515"/>
            <a:ext cx="3997412" cy="161122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36477" y="2670633"/>
            <a:ext cx="3228975" cy="1293019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2367003" y="4323493"/>
            <a:ext cx="1272746" cy="605481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4938572" y="1194872"/>
            <a:ext cx="893814" cy="24050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628570" y="1935738"/>
            <a:ext cx="3506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the abstraction level at </a:t>
            </a:r>
            <a:br>
              <a:rPr lang="en-US" dirty="0" smtClean="0"/>
            </a:br>
            <a:r>
              <a:rPr lang="en-US" dirty="0" smtClean="0"/>
              <a:t>which</a:t>
            </a:r>
            <a:r>
              <a:rPr lang="en-US" dirty="0"/>
              <a:t> </a:t>
            </a:r>
            <a:r>
              <a:rPr lang="en-US" dirty="0" smtClean="0"/>
              <a:t>the system is developed / </a:t>
            </a:r>
            <a:br>
              <a:rPr lang="en-US" dirty="0" smtClean="0"/>
            </a:br>
            <a:r>
              <a:rPr lang="en-US" dirty="0" smtClean="0"/>
              <a:t>analyzed / debugged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0129" y="2436683"/>
            <a:ext cx="115608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 code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3725" y="4321276"/>
            <a:ext cx="237757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Compilation and deployment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2576" y="5367554"/>
            <a:ext cx="87716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Runtime </a:t>
            </a:r>
            <a:br>
              <a:rPr lang="en-US" sz="1350" dirty="0"/>
            </a:br>
            <a:r>
              <a:rPr lang="en-US" sz="1350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394850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checks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Pure assertions:</a:t>
            </a:r>
          </a:p>
          <a:p>
            <a:pPr lvl="1"/>
            <a:r>
              <a:rPr lang="en-US" dirty="0" smtClean="0"/>
              <a:t>Boundary checks are just assertion checks</a:t>
            </a:r>
          </a:p>
          <a:p>
            <a:pPr lvl="2"/>
            <a:r>
              <a:rPr lang="en-US" dirty="0" smtClean="0"/>
              <a:t>On entering a function of the module</a:t>
            </a:r>
          </a:p>
          <a:p>
            <a:pPr lvl="2"/>
            <a:r>
              <a:rPr lang="en-US" dirty="0" smtClean="0"/>
              <a:t>On returning from an outcall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Spatial assertions:</a:t>
            </a:r>
          </a:p>
          <a:p>
            <a:pPr lvl="1"/>
            <a:r>
              <a:rPr lang="en-US" dirty="0" smtClean="0"/>
              <a:t>Boundary checks should also maintain the </a:t>
            </a:r>
            <a:r>
              <a:rPr lang="en-US" b="1" dirty="0" smtClean="0"/>
              <a:t>footprint</a:t>
            </a:r>
            <a:r>
              <a:rPr lang="en-US" dirty="0" smtClean="0"/>
              <a:t> of the module</a:t>
            </a:r>
          </a:p>
          <a:p>
            <a:pPr lvl="1"/>
            <a:r>
              <a:rPr lang="en-US" dirty="0" smtClean="0"/>
              <a:t>And check its integrity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n return from an outcall</a:t>
            </a:r>
          </a:p>
          <a:p>
            <a:pPr lvl="2"/>
            <a:r>
              <a:rPr lang="en-US" dirty="0" smtClean="0"/>
              <a:t>On entering a function of the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641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have an end-to-end implementation</a:t>
            </a:r>
          </a:p>
          <a:p>
            <a:pPr lvl="1"/>
            <a:r>
              <a:rPr lang="en-US" sz="2000" dirty="0" smtClean="0"/>
              <a:t>Verifier = </a:t>
            </a:r>
            <a:r>
              <a:rPr lang="en-US" sz="2000" dirty="0" err="1" smtClean="0"/>
              <a:t>VeriFast</a:t>
            </a:r>
            <a:r>
              <a:rPr lang="en-US" sz="2000" dirty="0" smtClean="0"/>
              <a:t> [very mature]</a:t>
            </a:r>
          </a:p>
          <a:p>
            <a:pPr lvl="1"/>
            <a:r>
              <a:rPr lang="en-US" sz="2000" dirty="0" smtClean="0"/>
              <a:t>Program transformations for run time contract checking support a subset of C and </a:t>
            </a:r>
            <a:r>
              <a:rPr lang="en-US" sz="2000" dirty="0" err="1" smtClean="0"/>
              <a:t>VeriFasts</a:t>
            </a:r>
            <a:r>
              <a:rPr lang="en-US" sz="2000" dirty="0" smtClean="0"/>
              <a:t> program logic [prototype]</a:t>
            </a:r>
          </a:p>
          <a:p>
            <a:pPr lvl="1"/>
            <a:r>
              <a:rPr lang="en-US" sz="2000" dirty="0" smtClean="0"/>
              <a:t>Secure compiler is an LLVM based “pragmatic” implementation of a fully abstract compiler [initial prototype]</a:t>
            </a:r>
          </a:p>
          <a:p>
            <a:pPr lvl="1"/>
            <a:r>
              <a:rPr lang="en-US" sz="2000" dirty="0" smtClean="0"/>
              <a:t>Protected Module Architecture is either </a:t>
            </a:r>
            <a:r>
              <a:rPr lang="en-US" sz="2000" dirty="0" err="1" smtClean="0"/>
              <a:t>Sancus</a:t>
            </a:r>
            <a:r>
              <a:rPr lang="en-US" sz="2000" dirty="0" smtClean="0"/>
              <a:t> or Fides [stable prototypes], but should be Intel SGX soon</a:t>
            </a:r>
          </a:p>
          <a:p>
            <a:r>
              <a:rPr lang="en-US" sz="2800" dirty="0" smtClean="0"/>
              <a:t>Benchmarks show acceptable costs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48635" y="4320676"/>
            <a:ext cx="7009201" cy="190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077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road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353961" y="1174282"/>
            <a:ext cx="8058150" cy="453072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Making secure compilation compositional:</a:t>
            </a:r>
          </a:p>
          <a:p>
            <a:pPr lvl="1"/>
            <a:r>
              <a:rPr lang="en-US" dirty="0" smtClean="0"/>
              <a:t>Supports mutual distrust between software modules</a:t>
            </a:r>
          </a:p>
          <a:p>
            <a:pPr lvl="1"/>
            <a:r>
              <a:rPr lang="en-US" dirty="0" smtClean="0"/>
              <a:t>Supports per-module construction of a TCB</a:t>
            </a:r>
          </a:p>
          <a:p>
            <a:r>
              <a:rPr lang="en-US" dirty="0" smtClean="0"/>
              <a:t>Dealing with distribution:</a:t>
            </a:r>
          </a:p>
          <a:p>
            <a:pPr lvl="1"/>
            <a:r>
              <a:rPr lang="en-US" dirty="0" smtClean="0"/>
              <a:t>What if different verified modules of the application run on different nodes?</a:t>
            </a:r>
          </a:p>
          <a:p>
            <a:r>
              <a:rPr lang="en-US" dirty="0" smtClean="0"/>
              <a:t>Dealing with I/O:</a:t>
            </a:r>
          </a:p>
          <a:p>
            <a:pPr lvl="1"/>
            <a:r>
              <a:rPr lang="en-US" dirty="0" smtClean="0"/>
              <a:t>At source code level I/O is just a function call</a:t>
            </a:r>
          </a:p>
          <a:p>
            <a:pPr lvl="1"/>
            <a:r>
              <a:rPr lang="en-US" dirty="0" smtClean="0"/>
              <a:t>How should we / do we reason about security of I/O?</a:t>
            </a:r>
          </a:p>
          <a:p>
            <a:r>
              <a:rPr lang="en-US" dirty="0" smtClean="0"/>
              <a:t>Other low-level protection mechanisms:</a:t>
            </a:r>
          </a:p>
          <a:p>
            <a:pPr lvl="1"/>
            <a:r>
              <a:rPr lang="en-US" dirty="0" smtClean="0"/>
              <a:t>What are the right primitives?</a:t>
            </a:r>
          </a:p>
          <a:p>
            <a:pPr lvl="2"/>
            <a:r>
              <a:rPr lang="en-US" dirty="0" smtClean="0"/>
              <a:t>Symmetric vs asymmetric crypto?</a:t>
            </a:r>
          </a:p>
          <a:p>
            <a:pPr lvl="2"/>
            <a:r>
              <a:rPr lang="en-US" dirty="0" smtClean="0"/>
              <a:t>PCBAC versus hardware capabilities?</a:t>
            </a:r>
          </a:p>
          <a:p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xmlns="" val="247949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17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/>
            <a:r>
              <a:rPr lang="en-US" sz="1800" dirty="0"/>
              <a:t>J. </a:t>
            </a:r>
            <a:r>
              <a:rPr lang="en-US" sz="1800" dirty="0" err="1"/>
              <a:t>Noorman</a:t>
            </a:r>
            <a:r>
              <a:rPr lang="en-US" sz="1800" dirty="0"/>
              <a:t>, P. </a:t>
            </a:r>
            <a:r>
              <a:rPr lang="en-US" sz="1800" dirty="0" err="1"/>
              <a:t>Agten</a:t>
            </a:r>
            <a:r>
              <a:rPr lang="en-US" sz="1800" dirty="0"/>
              <a:t>, W. Daniels, R. </a:t>
            </a:r>
            <a:r>
              <a:rPr lang="en-US" sz="1800" dirty="0" err="1"/>
              <a:t>Strackx</a:t>
            </a:r>
            <a:r>
              <a:rPr lang="en-US" sz="1800" dirty="0"/>
              <a:t>, A. Van </a:t>
            </a:r>
            <a:r>
              <a:rPr lang="en-US" sz="1800" dirty="0" err="1"/>
              <a:t>Herrewege</a:t>
            </a:r>
            <a:r>
              <a:rPr lang="en-US" sz="1800" dirty="0"/>
              <a:t>, C. Huygens, B. </a:t>
            </a:r>
            <a:r>
              <a:rPr lang="en-US" sz="1800" dirty="0" err="1"/>
              <a:t>Preneel</a:t>
            </a:r>
            <a:r>
              <a:rPr lang="en-US" sz="1800" dirty="0"/>
              <a:t>, I. </a:t>
            </a:r>
            <a:r>
              <a:rPr lang="en-US" sz="1800" dirty="0" err="1"/>
              <a:t>Verbauwhede</a:t>
            </a:r>
            <a:r>
              <a:rPr lang="en-US" sz="1800" dirty="0"/>
              <a:t>, F. Piessens, </a:t>
            </a:r>
            <a:r>
              <a:rPr lang="en-US" sz="1800" i="1" dirty="0" err="1"/>
              <a:t>Sancus</a:t>
            </a:r>
            <a:r>
              <a:rPr lang="en-US" sz="1800" i="1" dirty="0"/>
              <a:t>: Low-cost trustworthy extensible networked devices with a zero-software trusted computing base</a:t>
            </a:r>
            <a:r>
              <a:rPr lang="en-US" sz="1800" dirty="0"/>
              <a:t>, USENIX Security 2013</a:t>
            </a:r>
          </a:p>
          <a:p>
            <a:pPr lvl="1"/>
            <a:r>
              <a:rPr lang="en-US" sz="1800" dirty="0"/>
              <a:t>P. </a:t>
            </a:r>
            <a:r>
              <a:rPr lang="en-US" sz="1800" dirty="0" err="1"/>
              <a:t>Agten</a:t>
            </a:r>
            <a:r>
              <a:rPr lang="en-US" sz="1800" dirty="0"/>
              <a:t>, R. </a:t>
            </a:r>
            <a:r>
              <a:rPr lang="en-US" sz="1800" dirty="0" err="1"/>
              <a:t>Strackx</a:t>
            </a:r>
            <a:r>
              <a:rPr lang="en-US" sz="1800" dirty="0"/>
              <a:t>, B. Jacobs, F. Piessens, Secure compilation to modern processors, CSF 2012</a:t>
            </a:r>
          </a:p>
          <a:p>
            <a:pPr lvl="1"/>
            <a:r>
              <a:rPr lang="en-US" sz="1800" dirty="0"/>
              <a:t>M. </a:t>
            </a:r>
            <a:r>
              <a:rPr lang="en-US" sz="1800" dirty="0" err="1"/>
              <a:t>Patrignani</a:t>
            </a:r>
            <a:r>
              <a:rPr lang="en-US" sz="1800" dirty="0"/>
              <a:t>, P. </a:t>
            </a:r>
            <a:r>
              <a:rPr lang="en-US" sz="1800" dirty="0" err="1"/>
              <a:t>Agten</a:t>
            </a:r>
            <a:r>
              <a:rPr lang="en-US" sz="1800" dirty="0"/>
              <a:t>, R. </a:t>
            </a:r>
            <a:r>
              <a:rPr lang="en-US" sz="1800" dirty="0" err="1"/>
              <a:t>Strackx</a:t>
            </a:r>
            <a:r>
              <a:rPr lang="en-US" sz="1800" dirty="0"/>
              <a:t>, B. Jacobs, D. Clarke, F. Piessens, Secure compilation to Protected Module Architectures, TOPLAS </a:t>
            </a:r>
            <a:r>
              <a:rPr lang="en-US" sz="1800" dirty="0" smtClean="0"/>
              <a:t>2015</a:t>
            </a:r>
          </a:p>
          <a:p>
            <a:pPr lvl="1"/>
            <a:r>
              <a:rPr lang="en-US" sz="1800" dirty="0"/>
              <a:t>B. Jacobs, J. </a:t>
            </a:r>
            <a:r>
              <a:rPr lang="en-US" sz="1800" dirty="0" err="1"/>
              <a:t>Smans</a:t>
            </a:r>
            <a:r>
              <a:rPr lang="en-US" sz="1800" dirty="0"/>
              <a:t>, P. </a:t>
            </a:r>
            <a:r>
              <a:rPr lang="en-US" sz="1800" dirty="0" err="1"/>
              <a:t>Philippaerts</a:t>
            </a:r>
            <a:r>
              <a:rPr lang="en-US" sz="1800" dirty="0"/>
              <a:t>, F. </a:t>
            </a:r>
            <a:r>
              <a:rPr lang="en-US" sz="1800" dirty="0" err="1"/>
              <a:t>Vogels</a:t>
            </a:r>
            <a:r>
              <a:rPr lang="en-US" sz="1800" dirty="0"/>
              <a:t>, W. </a:t>
            </a:r>
            <a:r>
              <a:rPr lang="en-US" sz="1800" dirty="0" err="1"/>
              <a:t>Penninckx</a:t>
            </a:r>
            <a:r>
              <a:rPr lang="en-US" sz="1800" dirty="0"/>
              <a:t>, F. Piessens, </a:t>
            </a:r>
            <a:r>
              <a:rPr lang="en-US" sz="1800" dirty="0" err="1"/>
              <a:t>VeriFast</a:t>
            </a:r>
            <a:r>
              <a:rPr lang="en-US" sz="1800" dirty="0"/>
              <a:t>: A powerful, sound, predictable, fast verifier for C and Java, NASA Formal Methods 2011</a:t>
            </a:r>
          </a:p>
          <a:p>
            <a:pPr lvl="1"/>
            <a:r>
              <a:rPr lang="en-US" sz="1800" dirty="0"/>
              <a:t>P. </a:t>
            </a:r>
            <a:r>
              <a:rPr lang="en-US" sz="1800" dirty="0" err="1"/>
              <a:t>Agten</a:t>
            </a:r>
            <a:r>
              <a:rPr lang="en-US" sz="1800" dirty="0"/>
              <a:t>, B. Jacobs, F. Piessens, Sound modular verification of C code executing in an unverified context, POPL 2015</a:t>
            </a:r>
          </a:p>
        </p:txBody>
      </p:sp>
    </p:spTree>
    <p:extLst>
      <p:ext uri="{BB962C8B-B14F-4D97-AF65-F5344CB8AC3E}">
        <p14:creationId xmlns:p14="http://schemas.microsoft.com/office/powerpoint/2010/main" xmlns="" val="119708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ertical Scroll 10"/>
          <p:cNvSpPr/>
          <p:nvPr/>
        </p:nvSpPr>
        <p:spPr>
          <a:xfrm>
            <a:off x="541627" y="2792627"/>
            <a:ext cx="1932470" cy="1154709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Vertical Scroll 11"/>
          <p:cNvSpPr/>
          <p:nvPr/>
        </p:nvSpPr>
        <p:spPr>
          <a:xfrm>
            <a:off x="694027" y="2680903"/>
            <a:ext cx="2502254" cy="141883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source code centric approach</a:t>
            </a:r>
            <a:endParaRPr lang="en-US" dirty="0"/>
          </a:p>
        </p:txBody>
      </p:sp>
      <p:pic>
        <p:nvPicPr>
          <p:cNvPr id="5" name="Picture 6" descr="http://detective-zaporozhye.com/assets/images/0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265693" y="1194872"/>
            <a:ext cx="1374056" cy="127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apbasistech.files.wordpress.com/2012/01/tree-trier3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t="11715" r="269" b="7812"/>
          <a:stretch/>
        </p:blipFill>
        <p:spPr bwMode="auto">
          <a:xfrm>
            <a:off x="1589775" y="4812285"/>
            <a:ext cx="2875501" cy="149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Vertical Scroll 6"/>
          <p:cNvSpPr/>
          <p:nvPr/>
        </p:nvSpPr>
        <p:spPr>
          <a:xfrm>
            <a:off x="1130633" y="2488515"/>
            <a:ext cx="3997412" cy="161122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36477" y="2670633"/>
            <a:ext cx="3228975" cy="1293019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2367003" y="4323493"/>
            <a:ext cx="1272746" cy="605481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4938572" y="1194872"/>
            <a:ext cx="893814" cy="24050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628570" y="1935738"/>
            <a:ext cx="3506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the abstraction level at </a:t>
            </a:r>
            <a:br>
              <a:rPr lang="en-US" dirty="0" smtClean="0"/>
            </a:br>
            <a:r>
              <a:rPr lang="en-US" dirty="0" smtClean="0"/>
              <a:t>which</a:t>
            </a:r>
            <a:r>
              <a:rPr lang="en-US" dirty="0"/>
              <a:t> </a:t>
            </a:r>
            <a:r>
              <a:rPr lang="en-US" dirty="0" smtClean="0"/>
              <a:t>the system is developed / </a:t>
            </a:r>
            <a:br>
              <a:rPr lang="en-US" dirty="0" smtClean="0"/>
            </a:br>
            <a:r>
              <a:rPr lang="en-US" dirty="0" smtClean="0"/>
              <a:t>analyzed / debugged</a:t>
            </a:r>
            <a:endParaRPr lang="en-US" dirty="0"/>
          </a:p>
        </p:txBody>
      </p:sp>
      <p:sp>
        <p:nvSpPr>
          <p:cNvPr id="15" name="Right Brace 14"/>
          <p:cNvSpPr/>
          <p:nvPr/>
        </p:nvSpPr>
        <p:spPr>
          <a:xfrm>
            <a:off x="4938572" y="4190850"/>
            <a:ext cx="893814" cy="24050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675238" y="5070215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the abstraction level at </a:t>
            </a:r>
            <a:br>
              <a:rPr lang="en-US" dirty="0" smtClean="0"/>
            </a:br>
            <a:r>
              <a:rPr lang="en-US" dirty="0" smtClean="0"/>
              <a:t>which</a:t>
            </a:r>
            <a:r>
              <a:rPr lang="en-US" dirty="0"/>
              <a:t> </a:t>
            </a:r>
            <a:r>
              <a:rPr lang="en-US" dirty="0" smtClean="0"/>
              <a:t>the system is attacked</a:t>
            </a:r>
            <a:endParaRPr lang="en-US" dirty="0"/>
          </a:p>
        </p:txBody>
      </p:sp>
      <p:sp>
        <p:nvSpPr>
          <p:cNvPr id="17" name="Lightning Bolt 16"/>
          <p:cNvSpPr/>
          <p:nvPr/>
        </p:nvSpPr>
        <p:spPr>
          <a:xfrm rot="20770670">
            <a:off x="1044067" y="4910311"/>
            <a:ext cx="664806" cy="531675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TextBox 17"/>
          <p:cNvSpPr txBox="1"/>
          <p:nvPr/>
        </p:nvSpPr>
        <p:spPr>
          <a:xfrm>
            <a:off x="164654" y="4849428"/>
            <a:ext cx="95410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tampering</a:t>
            </a:r>
            <a:br>
              <a:rPr lang="en-US" sz="1350" dirty="0"/>
            </a:br>
            <a:r>
              <a:rPr lang="en-US" sz="1350" dirty="0"/>
              <a:t>attacks</a:t>
            </a:r>
          </a:p>
        </p:txBody>
      </p:sp>
      <p:sp>
        <p:nvSpPr>
          <p:cNvPr id="19" name="Lightning Bolt 18"/>
          <p:cNvSpPr/>
          <p:nvPr/>
        </p:nvSpPr>
        <p:spPr>
          <a:xfrm rot="11881743">
            <a:off x="2631971" y="5793835"/>
            <a:ext cx="664806" cy="531675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TextBox 19"/>
          <p:cNvSpPr txBox="1"/>
          <p:nvPr/>
        </p:nvSpPr>
        <p:spPr>
          <a:xfrm>
            <a:off x="2748918" y="6297932"/>
            <a:ext cx="79060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network</a:t>
            </a:r>
            <a:br>
              <a:rPr lang="en-US" sz="1350" dirty="0"/>
            </a:br>
            <a:r>
              <a:rPr lang="en-US" sz="1350" dirty="0"/>
              <a:t>attacks</a:t>
            </a:r>
          </a:p>
        </p:txBody>
      </p:sp>
      <p:sp>
        <p:nvSpPr>
          <p:cNvPr id="21" name="Lightning Bolt 20"/>
          <p:cNvSpPr/>
          <p:nvPr/>
        </p:nvSpPr>
        <p:spPr>
          <a:xfrm rot="7250902">
            <a:off x="3648290" y="4420612"/>
            <a:ext cx="664806" cy="531675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TextBox 21"/>
          <p:cNvSpPr txBox="1"/>
          <p:nvPr/>
        </p:nvSpPr>
        <p:spPr>
          <a:xfrm>
            <a:off x="4311106" y="4318407"/>
            <a:ext cx="86754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code </a:t>
            </a:r>
            <a:br>
              <a:rPr lang="en-US" sz="1350" dirty="0"/>
            </a:br>
            <a:r>
              <a:rPr lang="en-US" sz="1350" dirty="0"/>
              <a:t>injection </a:t>
            </a:r>
            <a:br>
              <a:rPr lang="en-US" sz="1350" dirty="0"/>
            </a:br>
            <a:r>
              <a:rPr lang="en-US" sz="1350" dirty="0"/>
              <a:t>attacks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0129" y="2436683"/>
            <a:ext cx="115608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 code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3725" y="4321276"/>
            <a:ext cx="237757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Compilation and deployment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2576" y="5367554"/>
            <a:ext cx="87716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Runtime </a:t>
            </a:r>
            <a:br>
              <a:rPr lang="en-US" sz="1350" dirty="0"/>
            </a:br>
            <a:r>
              <a:rPr lang="en-US" sz="1350" dirty="0"/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xmlns="" val="284468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ertical Scroll 10"/>
          <p:cNvSpPr/>
          <p:nvPr/>
        </p:nvSpPr>
        <p:spPr>
          <a:xfrm>
            <a:off x="541627" y="2792627"/>
            <a:ext cx="1932470" cy="1154709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Vertical Scroll 11"/>
          <p:cNvSpPr/>
          <p:nvPr/>
        </p:nvSpPr>
        <p:spPr>
          <a:xfrm>
            <a:off x="694027" y="2680903"/>
            <a:ext cx="2502254" cy="141883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source code centric approach</a:t>
            </a:r>
            <a:endParaRPr lang="en-US" dirty="0"/>
          </a:p>
        </p:txBody>
      </p:sp>
      <p:pic>
        <p:nvPicPr>
          <p:cNvPr id="5" name="Picture 6" descr="http://detective-zaporozhye.com/assets/images/01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265693" y="1194872"/>
            <a:ext cx="1374056" cy="1273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sapbasistech.files.wordpress.com/2012/01/tree-trier32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1" t="11715" r="269" b="7812"/>
          <a:stretch/>
        </p:blipFill>
        <p:spPr bwMode="auto">
          <a:xfrm>
            <a:off x="1589775" y="4812285"/>
            <a:ext cx="2875501" cy="149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Vertical Scroll 6"/>
          <p:cNvSpPr/>
          <p:nvPr/>
        </p:nvSpPr>
        <p:spPr>
          <a:xfrm>
            <a:off x="1130633" y="2488515"/>
            <a:ext cx="3997412" cy="1611224"/>
          </a:xfrm>
          <a:prstGeom prst="vertic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FFFF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36477" y="2670633"/>
            <a:ext cx="3228975" cy="1293019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2367003" y="4323493"/>
            <a:ext cx="1272746" cy="605481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>
            <a:off x="4938572" y="1194872"/>
            <a:ext cx="893814" cy="24050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628570" y="1935738"/>
            <a:ext cx="35060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the abstraction level at </a:t>
            </a:r>
            <a:br>
              <a:rPr lang="en-US" dirty="0" smtClean="0"/>
            </a:br>
            <a:r>
              <a:rPr lang="en-US" dirty="0" smtClean="0"/>
              <a:t>which</a:t>
            </a:r>
            <a:r>
              <a:rPr lang="en-US" dirty="0"/>
              <a:t> </a:t>
            </a:r>
            <a:r>
              <a:rPr lang="en-US" dirty="0" smtClean="0"/>
              <a:t>the system is developed / </a:t>
            </a:r>
            <a:br>
              <a:rPr lang="en-US" dirty="0" smtClean="0"/>
            </a:br>
            <a:r>
              <a:rPr lang="en-US" dirty="0" smtClean="0"/>
              <a:t>analyzed / debugged</a:t>
            </a:r>
            <a:endParaRPr lang="en-US" dirty="0"/>
          </a:p>
        </p:txBody>
      </p:sp>
      <p:sp>
        <p:nvSpPr>
          <p:cNvPr id="15" name="Right Brace 14"/>
          <p:cNvSpPr/>
          <p:nvPr/>
        </p:nvSpPr>
        <p:spPr>
          <a:xfrm>
            <a:off x="4938572" y="4190850"/>
            <a:ext cx="893814" cy="24050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675238" y="5070215"/>
            <a:ext cx="3288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the abstraction level at </a:t>
            </a:r>
            <a:br>
              <a:rPr lang="en-US" dirty="0" smtClean="0"/>
            </a:br>
            <a:r>
              <a:rPr lang="en-US" dirty="0" smtClean="0"/>
              <a:t>which</a:t>
            </a:r>
            <a:r>
              <a:rPr lang="en-US" dirty="0"/>
              <a:t> </a:t>
            </a:r>
            <a:r>
              <a:rPr lang="en-US" dirty="0" smtClean="0"/>
              <a:t>the system is attacked</a:t>
            </a:r>
            <a:endParaRPr lang="en-US" dirty="0"/>
          </a:p>
        </p:txBody>
      </p:sp>
      <p:sp>
        <p:nvSpPr>
          <p:cNvPr id="17" name="Lightning Bolt 16"/>
          <p:cNvSpPr/>
          <p:nvPr/>
        </p:nvSpPr>
        <p:spPr>
          <a:xfrm rot="20770670">
            <a:off x="1044067" y="4910311"/>
            <a:ext cx="664806" cy="531675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8" name="TextBox 17"/>
          <p:cNvSpPr txBox="1"/>
          <p:nvPr/>
        </p:nvSpPr>
        <p:spPr>
          <a:xfrm>
            <a:off x="164654" y="4849428"/>
            <a:ext cx="95410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tampering</a:t>
            </a:r>
            <a:br>
              <a:rPr lang="en-US" sz="1350" dirty="0"/>
            </a:br>
            <a:r>
              <a:rPr lang="en-US" sz="1350" dirty="0"/>
              <a:t>attacks</a:t>
            </a:r>
          </a:p>
        </p:txBody>
      </p:sp>
      <p:sp>
        <p:nvSpPr>
          <p:cNvPr id="19" name="Lightning Bolt 18"/>
          <p:cNvSpPr/>
          <p:nvPr/>
        </p:nvSpPr>
        <p:spPr>
          <a:xfrm rot="11881743">
            <a:off x="2631971" y="5793835"/>
            <a:ext cx="664806" cy="531675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0" name="TextBox 19"/>
          <p:cNvSpPr txBox="1"/>
          <p:nvPr/>
        </p:nvSpPr>
        <p:spPr>
          <a:xfrm>
            <a:off x="2748918" y="6297932"/>
            <a:ext cx="79060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network</a:t>
            </a:r>
            <a:br>
              <a:rPr lang="en-US" sz="1350" dirty="0"/>
            </a:br>
            <a:r>
              <a:rPr lang="en-US" sz="1350" dirty="0"/>
              <a:t>attacks</a:t>
            </a:r>
          </a:p>
        </p:txBody>
      </p:sp>
      <p:sp>
        <p:nvSpPr>
          <p:cNvPr id="21" name="Lightning Bolt 20"/>
          <p:cNvSpPr/>
          <p:nvPr/>
        </p:nvSpPr>
        <p:spPr>
          <a:xfrm rot="7250902">
            <a:off x="3648290" y="4420612"/>
            <a:ext cx="664806" cy="531675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2" name="TextBox 21"/>
          <p:cNvSpPr txBox="1"/>
          <p:nvPr/>
        </p:nvSpPr>
        <p:spPr>
          <a:xfrm>
            <a:off x="4311106" y="4318407"/>
            <a:ext cx="86754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code </a:t>
            </a:r>
            <a:br>
              <a:rPr lang="en-US" sz="1350" dirty="0"/>
            </a:br>
            <a:r>
              <a:rPr lang="en-US" sz="1350" dirty="0"/>
              <a:t>injection </a:t>
            </a:r>
            <a:br>
              <a:rPr lang="en-US" sz="1350" dirty="0"/>
            </a:br>
            <a:r>
              <a:rPr lang="en-US" sz="1350" dirty="0"/>
              <a:t>attacks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0129" y="2436683"/>
            <a:ext cx="115608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Source code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3725" y="4321276"/>
            <a:ext cx="237757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Compilation and deployment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2576" y="5367554"/>
            <a:ext cx="87716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Runtime </a:t>
            </a:r>
            <a:br>
              <a:rPr lang="en-US" sz="1350" dirty="0"/>
            </a:br>
            <a:r>
              <a:rPr lang="en-US" sz="1350" dirty="0"/>
              <a:t>system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410260" y="2854259"/>
            <a:ext cx="3736920" cy="92333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123C75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Challenge 1</a:t>
            </a:r>
            <a:r>
              <a:rPr lang="en-US" dirty="0" smtClean="0"/>
              <a:t>: How to support</a:t>
            </a:r>
            <a:br>
              <a:rPr lang="en-US" dirty="0" smtClean="0"/>
            </a:br>
            <a:r>
              <a:rPr lang="en-US" i="1" dirty="0" smtClean="0"/>
              <a:t>sound</a:t>
            </a:r>
            <a:r>
              <a:rPr lang="en-US" dirty="0" smtClean="0"/>
              <a:t> and </a:t>
            </a:r>
            <a:r>
              <a:rPr lang="en-US" i="1" dirty="0" smtClean="0"/>
              <a:t>modular</a:t>
            </a:r>
            <a:r>
              <a:rPr lang="en-US" dirty="0" smtClean="0"/>
              <a:t> reasoning</a:t>
            </a:r>
            <a:br>
              <a:rPr lang="en-US" dirty="0" smtClean="0"/>
            </a:br>
            <a:r>
              <a:rPr lang="en-US" dirty="0" smtClean="0"/>
              <a:t>about security at source code level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10260" y="5759152"/>
            <a:ext cx="3758401" cy="923330"/>
          </a:xfrm>
          <a:prstGeom prst="rect">
            <a:avLst/>
          </a:prstGeom>
          <a:solidFill>
            <a:schemeClr val="accent3"/>
          </a:solidFill>
          <a:ln w="28575">
            <a:solidFill>
              <a:srgbClr val="123C75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Challenge 2</a:t>
            </a:r>
            <a:r>
              <a:rPr lang="en-US" dirty="0" smtClean="0"/>
              <a:t>: How to compile and </a:t>
            </a:r>
            <a:br>
              <a:rPr lang="en-US" dirty="0" smtClean="0"/>
            </a:br>
            <a:r>
              <a:rPr lang="en-US" dirty="0" smtClean="0"/>
              <a:t>deploy such that this source level </a:t>
            </a:r>
            <a:br>
              <a:rPr lang="en-US" dirty="0" smtClean="0"/>
            </a:br>
            <a:r>
              <a:rPr lang="en-US" dirty="0" smtClean="0"/>
              <a:t>reasoning is valid with a small TCB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566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source code centric approach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These are broad challenges: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ifferent variants of Challenge 1 for each choice of: 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rogramming language 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lass of security requirements</a:t>
            </a:r>
          </a:p>
          <a:p>
            <a:pPr lvl="2"/>
            <a:r>
              <a:rPr lang="en-US" dirty="0"/>
              <a:t>Example: JIF from </a:t>
            </a:r>
            <a:r>
              <a:rPr lang="en-US" dirty="0" smtClean="0"/>
              <a:t>Cornell for Java + Information Flow </a:t>
            </a:r>
          </a:p>
          <a:p>
            <a:pPr lvl="3"/>
            <a:r>
              <a:rPr lang="en-US" dirty="0" smtClean="0"/>
              <a:t>http</a:t>
            </a:r>
            <a:r>
              <a:rPr lang="en-US" dirty="0"/>
              <a:t>://www.cs.cornell.edu/jif/</a:t>
            </a:r>
            <a:endParaRPr lang="en-US" dirty="0" smtClean="0"/>
          </a:p>
          <a:p>
            <a:pPr lvl="1"/>
            <a:r>
              <a:rPr lang="en-US" dirty="0"/>
              <a:t>Different variants of Challenge </a:t>
            </a:r>
            <a:r>
              <a:rPr lang="en-US" dirty="0" smtClean="0"/>
              <a:t>2 </a:t>
            </a:r>
            <a:r>
              <a:rPr lang="en-US" dirty="0"/>
              <a:t>for each choice </a:t>
            </a:r>
            <a:r>
              <a:rPr lang="en-US" dirty="0" smtClean="0"/>
              <a:t>of: </a:t>
            </a:r>
          </a:p>
          <a:p>
            <a:pPr lvl="2"/>
            <a:r>
              <a:rPr lang="en-US" dirty="0" smtClean="0"/>
              <a:t>Programming language</a:t>
            </a:r>
          </a:p>
          <a:p>
            <a:pPr lvl="2"/>
            <a:r>
              <a:rPr lang="en-US" dirty="0" smtClean="0"/>
              <a:t>Attacker model ( i.e. choice of TCB)</a:t>
            </a:r>
          </a:p>
          <a:p>
            <a:pPr lvl="2"/>
            <a:r>
              <a:rPr lang="en-US" dirty="0" smtClean="0"/>
              <a:t>Example: seminal work by </a:t>
            </a:r>
            <a:r>
              <a:rPr lang="en-US" dirty="0" err="1" smtClean="0"/>
              <a:t>Abadi</a:t>
            </a:r>
            <a:r>
              <a:rPr lang="en-US" dirty="0" smtClean="0"/>
              <a:t>, </a:t>
            </a:r>
            <a:r>
              <a:rPr lang="en-US" dirty="0" err="1" smtClean="0"/>
              <a:t>Fournet</a:t>
            </a:r>
            <a:r>
              <a:rPr lang="en-US" dirty="0" smtClean="0"/>
              <a:t> and others for message passing based PL’s and network attackers</a:t>
            </a:r>
          </a:p>
          <a:p>
            <a:r>
              <a:rPr lang="en-US" dirty="0" smtClean="0"/>
              <a:t>Topic of the remainder of this talk:</a:t>
            </a:r>
          </a:p>
          <a:p>
            <a:pPr lvl="1"/>
            <a:r>
              <a:rPr lang="en-US" dirty="0" smtClean="0"/>
              <a:t>Addressing these challenges for</a:t>
            </a:r>
          </a:p>
          <a:p>
            <a:pPr lvl="2"/>
            <a:r>
              <a:rPr lang="en-US" dirty="0" smtClean="0"/>
              <a:t>The C programming language</a:t>
            </a:r>
          </a:p>
          <a:p>
            <a:pPr lvl="2"/>
            <a:r>
              <a:rPr lang="en-US" dirty="0" smtClean="0"/>
              <a:t>Safety properties expressible in separation logic</a:t>
            </a:r>
          </a:p>
          <a:p>
            <a:pPr lvl="2"/>
            <a:r>
              <a:rPr lang="en-US" dirty="0" smtClean="0"/>
              <a:t>A powerful attacker model (small TCB)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2686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 smtClean="0"/>
              <a:t>The target platform: </a:t>
            </a:r>
            <a:r>
              <a:rPr lang="en-US" sz="2800" dirty="0" err="1" smtClean="0"/>
              <a:t>Sancus</a:t>
            </a:r>
            <a:endParaRPr lang="en-US" sz="2800" dirty="0" smtClean="0"/>
          </a:p>
          <a:p>
            <a:pPr lvl="1"/>
            <a:r>
              <a:rPr lang="en-US" sz="1800" dirty="0" smtClean="0"/>
              <a:t>J. </a:t>
            </a:r>
            <a:r>
              <a:rPr lang="en-US" sz="1800" dirty="0" err="1"/>
              <a:t>Noorman</a:t>
            </a:r>
            <a:r>
              <a:rPr lang="en-US" sz="1800" dirty="0"/>
              <a:t>, </a:t>
            </a:r>
            <a:r>
              <a:rPr lang="en-US" sz="1800" dirty="0" smtClean="0"/>
              <a:t>P. </a:t>
            </a:r>
            <a:r>
              <a:rPr lang="en-US" sz="1800" dirty="0" err="1"/>
              <a:t>Agten</a:t>
            </a:r>
            <a:r>
              <a:rPr lang="en-US" sz="1800" dirty="0"/>
              <a:t>, </a:t>
            </a:r>
            <a:r>
              <a:rPr lang="en-US" sz="1800" dirty="0" smtClean="0"/>
              <a:t>W. </a:t>
            </a:r>
            <a:r>
              <a:rPr lang="en-US" sz="1800" dirty="0"/>
              <a:t>Daniels, </a:t>
            </a:r>
            <a:r>
              <a:rPr lang="en-US" sz="1800" dirty="0" smtClean="0"/>
              <a:t>R. </a:t>
            </a:r>
            <a:r>
              <a:rPr lang="en-US" sz="1800" dirty="0" err="1"/>
              <a:t>Strackx</a:t>
            </a:r>
            <a:r>
              <a:rPr lang="en-US" sz="1800" dirty="0"/>
              <a:t>, </a:t>
            </a:r>
            <a:r>
              <a:rPr lang="en-US" sz="1800" dirty="0" smtClean="0"/>
              <a:t>A. </a:t>
            </a:r>
            <a:r>
              <a:rPr lang="en-US" sz="1800" dirty="0"/>
              <a:t>Van </a:t>
            </a:r>
            <a:r>
              <a:rPr lang="en-US" sz="1800" dirty="0" err="1"/>
              <a:t>Herrewege</a:t>
            </a:r>
            <a:r>
              <a:rPr lang="en-US" sz="1800" dirty="0"/>
              <a:t>, </a:t>
            </a:r>
            <a:r>
              <a:rPr lang="en-US" sz="1800" dirty="0" smtClean="0"/>
              <a:t>C. </a:t>
            </a:r>
            <a:r>
              <a:rPr lang="en-US" sz="1800" dirty="0"/>
              <a:t>Huygens, </a:t>
            </a:r>
            <a:r>
              <a:rPr lang="en-US" sz="1800" dirty="0" smtClean="0"/>
              <a:t>B. </a:t>
            </a:r>
            <a:r>
              <a:rPr lang="en-US" sz="1800" dirty="0" err="1"/>
              <a:t>Preneel</a:t>
            </a:r>
            <a:r>
              <a:rPr lang="en-US" sz="1800" dirty="0"/>
              <a:t>, </a:t>
            </a:r>
            <a:r>
              <a:rPr lang="en-US" sz="1800" dirty="0" smtClean="0"/>
              <a:t>I. </a:t>
            </a:r>
            <a:r>
              <a:rPr lang="en-US" sz="1800" dirty="0" err="1"/>
              <a:t>Verbauwhede</a:t>
            </a:r>
            <a:r>
              <a:rPr lang="en-US" sz="1800" dirty="0"/>
              <a:t>, </a:t>
            </a:r>
            <a:r>
              <a:rPr lang="en-US" sz="1800" dirty="0" smtClean="0"/>
              <a:t>F. </a:t>
            </a:r>
            <a:r>
              <a:rPr lang="en-US" sz="1800" dirty="0"/>
              <a:t>Piessens, </a:t>
            </a:r>
            <a:r>
              <a:rPr lang="en-US" sz="1800" i="1" dirty="0" err="1"/>
              <a:t>Sancus</a:t>
            </a:r>
            <a:r>
              <a:rPr lang="en-US" sz="1800" i="1" dirty="0"/>
              <a:t>: Low-cost trustworthy extensible networked devices with a zero-software trusted computing base</a:t>
            </a:r>
            <a:r>
              <a:rPr lang="en-US" sz="1800" dirty="0"/>
              <a:t>, USENIX Security </a:t>
            </a:r>
            <a:r>
              <a:rPr lang="en-US" sz="1800" dirty="0" smtClean="0"/>
              <a:t>2013</a:t>
            </a:r>
          </a:p>
          <a:p>
            <a:r>
              <a:rPr lang="en-US" sz="2800" dirty="0" smtClean="0"/>
              <a:t>The secure compiler</a:t>
            </a:r>
          </a:p>
          <a:p>
            <a:pPr lvl="1"/>
            <a:r>
              <a:rPr lang="en-US" sz="1800" dirty="0" smtClean="0"/>
              <a:t>P. </a:t>
            </a:r>
            <a:r>
              <a:rPr lang="en-US" sz="1800" dirty="0" err="1" smtClean="0"/>
              <a:t>Agten</a:t>
            </a:r>
            <a:r>
              <a:rPr lang="en-US" sz="1800" dirty="0" smtClean="0"/>
              <a:t>, R. </a:t>
            </a:r>
            <a:r>
              <a:rPr lang="en-US" sz="1800" dirty="0" err="1" smtClean="0"/>
              <a:t>Strackx</a:t>
            </a:r>
            <a:r>
              <a:rPr lang="en-US" sz="1800" dirty="0" smtClean="0"/>
              <a:t>, B. Jacobs, F. Piessens, Secure compilation to modern processors, CSF 2012</a:t>
            </a:r>
          </a:p>
          <a:p>
            <a:pPr lvl="1"/>
            <a:r>
              <a:rPr lang="en-US" sz="1800" dirty="0" smtClean="0"/>
              <a:t>M</a:t>
            </a:r>
            <a:r>
              <a:rPr lang="en-US" sz="1800" dirty="0"/>
              <a:t>. </a:t>
            </a:r>
            <a:r>
              <a:rPr lang="en-US" sz="1800" dirty="0" err="1"/>
              <a:t>Patrignani</a:t>
            </a:r>
            <a:r>
              <a:rPr lang="en-US" sz="1800" dirty="0"/>
              <a:t>, P. </a:t>
            </a:r>
            <a:r>
              <a:rPr lang="en-US" sz="1800" dirty="0" err="1"/>
              <a:t>Agten</a:t>
            </a:r>
            <a:r>
              <a:rPr lang="en-US" sz="1800" dirty="0"/>
              <a:t>, R. </a:t>
            </a:r>
            <a:r>
              <a:rPr lang="en-US" sz="1800" dirty="0" err="1"/>
              <a:t>Strackx</a:t>
            </a:r>
            <a:r>
              <a:rPr lang="en-US" sz="1800" dirty="0"/>
              <a:t>, B. Jacobs, </a:t>
            </a:r>
            <a:r>
              <a:rPr lang="en-US" sz="1800" dirty="0" smtClean="0"/>
              <a:t>D. Clarke, F</a:t>
            </a:r>
            <a:r>
              <a:rPr lang="en-US" sz="1800" dirty="0"/>
              <a:t>. </a:t>
            </a:r>
            <a:r>
              <a:rPr lang="en-US" sz="1800" dirty="0" smtClean="0"/>
              <a:t>Piessens, </a:t>
            </a:r>
            <a:r>
              <a:rPr lang="en-US" sz="1800" dirty="0"/>
              <a:t>Secure compilation to Protected Module Architectures, </a:t>
            </a:r>
            <a:r>
              <a:rPr lang="en-US" sz="1800" dirty="0" smtClean="0"/>
              <a:t>TOPLAS 2015</a:t>
            </a:r>
          </a:p>
          <a:p>
            <a:r>
              <a:rPr lang="en-US" sz="2800" dirty="0" smtClean="0"/>
              <a:t>Modular source code verification </a:t>
            </a:r>
          </a:p>
          <a:p>
            <a:pPr lvl="1"/>
            <a:r>
              <a:rPr lang="en-US" sz="1800" dirty="0" smtClean="0"/>
              <a:t>P. </a:t>
            </a:r>
            <a:r>
              <a:rPr lang="en-US" sz="1800" dirty="0" err="1"/>
              <a:t>Agten</a:t>
            </a:r>
            <a:r>
              <a:rPr lang="en-US" sz="1800" dirty="0"/>
              <a:t>, </a:t>
            </a:r>
            <a:r>
              <a:rPr lang="en-US" sz="1800" dirty="0" smtClean="0"/>
              <a:t>B. </a:t>
            </a:r>
            <a:r>
              <a:rPr lang="en-US" sz="1800" dirty="0"/>
              <a:t>Jacobs, </a:t>
            </a:r>
            <a:r>
              <a:rPr lang="en-US" sz="1800" dirty="0" smtClean="0"/>
              <a:t>F. </a:t>
            </a:r>
            <a:r>
              <a:rPr lang="en-US" sz="1800" dirty="0"/>
              <a:t>Piessens, Sound modular verification of C code executing in an unverified context, </a:t>
            </a:r>
            <a:r>
              <a:rPr lang="en-US" sz="1800" dirty="0" smtClean="0"/>
              <a:t>POPL 2015</a:t>
            </a:r>
            <a:endParaRPr lang="en-US" sz="1800" dirty="0"/>
          </a:p>
          <a:p>
            <a:pPr lvl="1"/>
            <a:endParaRPr lang="en-US" sz="32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28684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123C75">
              <a:alpha val="60000"/>
            </a:srgbClr>
          </a:solidFill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System </a:t>
            </a:r>
            <a:r>
              <a:rPr lang="en-US" dirty="0">
                <a:solidFill>
                  <a:schemeClr val="bg1"/>
                </a:solidFill>
              </a:rPr>
              <a:t>model</a:t>
            </a:r>
            <a:endParaRPr lang="nl-BE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network of low-end nodes N managed by an infrastructure provider IP</a:t>
            </a:r>
          </a:p>
          <a:p>
            <a:r>
              <a:rPr lang="en-US" sz="2800" dirty="0" smtClean="0"/>
              <a:t>Software providers SP deploy software modules SM on these nodes</a:t>
            </a:r>
            <a:endParaRPr lang="nl-BE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1222" y="2853348"/>
            <a:ext cx="4506069" cy="400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685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2">
      <a:dk1>
        <a:sysClr val="windowText" lastClr="000000"/>
      </a:dk1>
      <a:lt1>
        <a:sysClr val="window" lastClr="FFFFFF"/>
      </a:lt1>
      <a:dk2>
        <a:srgbClr val="A5A5A5"/>
      </a:dk2>
      <a:lt2>
        <a:srgbClr val="FFFFFF"/>
      </a:lt2>
      <a:accent1>
        <a:srgbClr val="993366"/>
      </a:accent1>
      <a:accent2>
        <a:srgbClr val="088AC4"/>
      </a:accent2>
      <a:accent3>
        <a:srgbClr val="47D1FF"/>
      </a:accent3>
      <a:accent4>
        <a:srgbClr val="009999"/>
      </a:accent4>
      <a:accent5>
        <a:srgbClr val="B8CB01"/>
      </a:accent5>
      <a:accent6>
        <a:srgbClr val="F7C13B"/>
      </a:accent6>
      <a:hlink>
        <a:srgbClr val="123C75"/>
      </a:hlink>
      <a:folHlink>
        <a:srgbClr val="3B82E1"/>
      </a:folHlink>
    </a:clrScheme>
    <a:fontScheme name="DistriNe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21309</TotalTime>
  <Words>2565</Words>
  <Application>Microsoft Office PowerPoint</Application>
  <PresentationFormat>On-screen Show (4:3)</PresentationFormat>
  <Paragraphs>461</Paragraphs>
  <Slides>44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Custom Design</vt:lpstr>
      <vt:lpstr>Building secure computing infrastructure for extensible and distributed software systems</vt:lpstr>
      <vt:lpstr>Introduction</vt:lpstr>
      <vt:lpstr>Introduction</vt:lpstr>
      <vt:lpstr>A source code centric approach</vt:lpstr>
      <vt:lpstr>A source code centric approach</vt:lpstr>
      <vt:lpstr>A source code centric approach</vt:lpstr>
      <vt:lpstr>A source code centric approach</vt:lpstr>
      <vt:lpstr>Overview</vt:lpstr>
      <vt:lpstr>System model</vt:lpstr>
      <vt:lpstr>Attacker model and security properties</vt:lpstr>
      <vt:lpstr>Protected software modules</vt:lpstr>
      <vt:lpstr>Isolation</vt:lpstr>
      <vt:lpstr>Key management</vt:lpstr>
      <vt:lpstr>Keys on the device managed by HW</vt:lpstr>
      <vt:lpstr>Remote attestation and secure communication</vt:lpstr>
      <vt:lpstr>An example (simplified) scenario</vt:lpstr>
      <vt:lpstr>Some implementation details</vt:lpstr>
      <vt:lpstr>Overview</vt:lpstr>
      <vt:lpstr>Big picture</vt:lpstr>
      <vt:lpstr>Contextual equivalence</vt:lpstr>
      <vt:lpstr>Example: maintaining invariants</vt:lpstr>
      <vt:lpstr>Conclusion</vt:lpstr>
      <vt:lpstr>Naïve compilation</vt:lpstr>
      <vt:lpstr>Example issue 1: stack security</vt:lpstr>
      <vt:lpstr>Issue 2: Code address poisoning</vt:lpstr>
      <vt:lpstr>Compilation: conclusions</vt:lpstr>
      <vt:lpstr>Overview</vt:lpstr>
      <vt:lpstr>Big Picture</vt:lpstr>
      <vt:lpstr>Big Picture</vt:lpstr>
      <vt:lpstr>Big Picture</vt:lpstr>
      <vt:lpstr>Example context + module</vt:lpstr>
      <vt:lpstr>Example context + module</vt:lpstr>
      <vt:lpstr>Example context + module</vt:lpstr>
      <vt:lpstr>Example context + module</vt:lpstr>
      <vt:lpstr>Example context + module</vt:lpstr>
      <vt:lpstr>Example context + module</vt:lpstr>
      <vt:lpstr>Example context + module</vt:lpstr>
      <vt:lpstr>Example context + module</vt:lpstr>
      <vt:lpstr>Example context + module</vt:lpstr>
      <vt:lpstr>Boundary checks</vt:lpstr>
      <vt:lpstr>Implementations</vt:lpstr>
      <vt:lpstr>The road ahead</vt:lpstr>
      <vt:lpstr>Questions?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 Yskout</dc:creator>
  <cp:lastModifiedBy>frank</cp:lastModifiedBy>
  <cp:revision>160</cp:revision>
  <dcterms:created xsi:type="dcterms:W3CDTF">2013-08-22T09:03:34Z</dcterms:created>
  <dcterms:modified xsi:type="dcterms:W3CDTF">2015-06-02T06:21:09Z</dcterms:modified>
</cp:coreProperties>
</file>