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7" r:id="rId1"/>
    <p:sldMasterId id="2147484158" r:id="rId2"/>
    <p:sldMasterId id="2147484159" r:id="rId3"/>
  </p:sldMasterIdLst>
  <p:notesMasterIdLst>
    <p:notesMasterId r:id="rId16"/>
  </p:notesMasterIdLst>
  <p:handoutMasterIdLst>
    <p:handoutMasterId r:id="rId17"/>
  </p:handoutMasterIdLst>
  <p:sldIdLst>
    <p:sldId id="258" r:id="rId4"/>
    <p:sldId id="488" r:id="rId5"/>
    <p:sldId id="489" r:id="rId6"/>
    <p:sldId id="490" r:id="rId7"/>
    <p:sldId id="494" r:id="rId8"/>
    <p:sldId id="491" r:id="rId9"/>
    <p:sldId id="492" r:id="rId10"/>
    <p:sldId id="493" r:id="rId11"/>
    <p:sldId id="498" r:id="rId12"/>
    <p:sldId id="495" r:id="rId13"/>
    <p:sldId id="482" r:id="rId14"/>
    <p:sldId id="496" r:id="rId15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8F8F8"/>
    <a:srgbClr val="000000"/>
    <a:srgbClr val="A3C977"/>
    <a:srgbClr val="6A8B37"/>
    <a:srgbClr val="7FAB16"/>
    <a:srgbClr val="99C000"/>
    <a:srgbClr val="CE3300"/>
    <a:srgbClr val="FF5050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07" autoAdjust="0"/>
    <p:restoredTop sz="99750" autoAdjust="0"/>
  </p:normalViewPr>
  <p:slideViewPr>
    <p:cSldViewPr snapToObjects="1">
      <p:cViewPr varScale="1">
        <p:scale>
          <a:sx n="75" d="100"/>
          <a:sy n="75" d="100"/>
        </p:scale>
        <p:origin x="35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0"/>
    </p:cViewPr>
  </p:sorterViewPr>
  <p:notesViewPr>
    <p:cSldViewPr snapToObjects="1">
      <p:cViewPr varScale="1">
        <p:scale>
          <a:sx n="78" d="100"/>
          <a:sy n="78" d="100"/>
        </p:scale>
        <p:origin x="-2918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88913" y="420688"/>
            <a:ext cx="5022850" cy="4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000" tIns="0" rIns="0" bIns="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1300"/>
              </a:lnSpc>
              <a:defRPr sz="1000" b="1">
                <a:latin typeface="Stafford" pitchFamily="2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88913" y="9301163"/>
            <a:ext cx="1319212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Stafford" pitchFamily="2" charset="0"/>
              </a:defRPr>
            </a:lvl1pPr>
          </a:lstStyle>
          <a:p>
            <a:pPr>
              <a:defRPr/>
            </a:pPr>
            <a:fld id="{FCA38320-6768-4350-A73E-8FFDDB191C88}" type="datetime4">
              <a:rPr lang="de-DE"/>
              <a:pPr>
                <a:defRPr/>
              </a:pPr>
              <a:t>31. Mai 2015</a:t>
            </a:fld>
            <a:endParaRPr lang="de-DE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508125" y="9301163"/>
            <a:ext cx="4424363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Stafford" pitchFamily="2" charset="0"/>
              </a:defRPr>
            </a:lvl1pPr>
          </a:lstStyle>
          <a:p>
            <a:pPr>
              <a:defRPr/>
            </a:pPr>
            <a:r>
              <a:rPr lang="de-DE"/>
              <a:t>|  </a:t>
            </a: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946775" y="9301163"/>
            <a:ext cx="663575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latin typeface="Stafford" pitchFamily="2" charset="0"/>
              </a:defRPr>
            </a:lvl1pPr>
          </a:lstStyle>
          <a:p>
            <a:pPr>
              <a:defRPr/>
            </a:pPr>
            <a:r>
              <a:rPr lang="de-DE"/>
              <a:t>|  </a:t>
            </a:r>
            <a:fld id="{0850D3D4-B7DA-46F1-B794-3A0A2A84BE2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>
            <a:off x="188913" y="9223375"/>
            <a:ext cx="6421437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>
            <a:off x="187325" y="844550"/>
            <a:ext cx="6421438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188913" y="195263"/>
            <a:ext cx="6421437" cy="155575"/>
          </a:xfrm>
          <a:prstGeom prst="rect">
            <a:avLst/>
          </a:prstGeom>
          <a:solidFill>
            <a:srgbClr val="B90F2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grpSp>
        <p:nvGrpSpPr>
          <p:cNvPr id="9225" name="Group 15"/>
          <p:cNvGrpSpPr>
            <a:grpSpLocks/>
          </p:cNvGrpSpPr>
          <p:nvPr/>
        </p:nvGrpSpPr>
        <p:grpSpPr bwMode="auto">
          <a:xfrm>
            <a:off x="5707063" y="423863"/>
            <a:ext cx="903287" cy="409575"/>
            <a:chOff x="4556" y="412"/>
            <a:chExt cx="1051" cy="436"/>
          </a:xfrm>
        </p:grpSpPr>
        <p:sp>
          <p:nvSpPr>
            <p:cNvPr id="50192" name="Rectangle 16"/>
            <p:cNvSpPr>
              <a:spLocks noChangeArrowheads="1"/>
            </p:cNvSpPr>
            <p:nvPr userDrawn="1"/>
          </p:nvSpPr>
          <p:spPr bwMode="auto">
            <a:xfrm>
              <a:off x="4556" y="412"/>
              <a:ext cx="1051" cy="4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pic>
          <p:nvPicPr>
            <p:cNvPr id="9228" name="Picture 17" descr="cased_quer.tif                                                 0001BD8B&#10;kraenkvisuell                  C41A40F3: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30" y="519"/>
              <a:ext cx="97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0194" name="Line 18"/>
          <p:cNvSpPr>
            <a:spLocks noChangeShapeType="1"/>
          </p:cNvSpPr>
          <p:nvPr/>
        </p:nvSpPr>
        <p:spPr bwMode="auto">
          <a:xfrm>
            <a:off x="188913" y="414338"/>
            <a:ext cx="6421437" cy="0"/>
          </a:xfrm>
          <a:prstGeom prst="line">
            <a:avLst/>
          </a:prstGeom>
          <a:noFill/>
          <a:ln w="1524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18573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87325" y="9428163"/>
            <a:ext cx="16049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1300"/>
              </a:lnSpc>
              <a:defRPr sz="1000">
                <a:latin typeface="Stafford" pitchFamily="2" charset="0"/>
              </a:defRPr>
            </a:lvl1pPr>
          </a:lstStyle>
          <a:p>
            <a:pPr>
              <a:defRPr/>
            </a:pPr>
            <a:fld id="{610448EA-45A2-43D2-8500-95FC894411C4}" type="datetime4">
              <a:rPr lang="de-DE"/>
              <a:pPr>
                <a:defRPr/>
              </a:pPr>
              <a:t>31. Mai 2015</a:t>
            </a:fld>
            <a:endParaRPr lang="de-DE"/>
          </a:p>
        </p:txBody>
      </p:sp>
      <p:sp>
        <p:nvSpPr>
          <p:cNvPr id="7171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6813" y="1003300"/>
            <a:ext cx="4445000" cy="3333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88913" y="4651375"/>
            <a:ext cx="6419850" cy="464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792288" y="9428163"/>
            <a:ext cx="406876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1300"/>
              </a:lnSpc>
              <a:defRPr sz="1000">
                <a:latin typeface="Stafford" pitchFamily="2" charset="0"/>
              </a:defRPr>
            </a:lvl1pPr>
          </a:lstStyle>
          <a:p>
            <a:pPr>
              <a:defRPr/>
            </a:pPr>
            <a:r>
              <a:rPr lang="de-DE"/>
              <a:t>|  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61050" y="9428163"/>
            <a:ext cx="9350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ts val="1300"/>
              </a:lnSpc>
              <a:defRPr sz="1000">
                <a:latin typeface="Stafford" pitchFamily="2" charset="0"/>
              </a:defRPr>
            </a:lvl1pPr>
          </a:lstStyle>
          <a:p>
            <a:pPr>
              <a:defRPr/>
            </a:pPr>
            <a:r>
              <a:rPr lang="de-DE"/>
              <a:t>|  </a:t>
            </a:r>
            <a:fld id="{A9D295B0-3104-4BE5-9DAC-49571D8666F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188913" y="420688"/>
            <a:ext cx="535622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8000" tIns="0" rIns="0" bIns="0" anchor="ctr"/>
          <a:lstStyle/>
          <a:p>
            <a:pPr>
              <a:lnSpc>
                <a:spcPts val="1300"/>
              </a:lnSpc>
              <a:defRPr/>
            </a:pPr>
            <a:endParaRPr lang="de-DE" sz="1000" b="1">
              <a:latin typeface="Stafford" pitchFamily="2" charset="0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188913" y="195263"/>
            <a:ext cx="6421437" cy="155575"/>
          </a:xfrm>
          <a:prstGeom prst="rect">
            <a:avLst/>
          </a:prstGeom>
          <a:solidFill>
            <a:srgbClr val="B90F2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auto">
          <a:xfrm>
            <a:off x="188913" y="9428163"/>
            <a:ext cx="6421437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>
            <a:off x="187325" y="4454525"/>
            <a:ext cx="6421438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grpSp>
        <p:nvGrpSpPr>
          <p:cNvPr id="7179" name="Group 15"/>
          <p:cNvGrpSpPr>
            <a:grpSpLocks/>
          </p:cNvGrpSpPr>
          <p:nvPr/>
        </p:nvGrpSpPr>
        <p:grpSpPr bwMode="auto">
          <a:xfrm>
            <a:off x="5707063" y="423863"/>
            <a:ext cx="903287" cy="409575"/>
            <a:chOff x="4556" y="412"/>
            <a:chExt cx="1051" cy="436"/>
          </a:xfrm>
        </p:grpSpPr>
        <p:sp>
          <p:nvSpPr>
            <p:cNvPr id="3088" name="Rectangle 16"/>
            <p:cNvSpPr>
              <a:spLocks noChangeArrowheads="1"/>
            </p:cNvSpPr>
            <p:nvPr userDrawn="1"/>
          </p:nvSpPr>
          <p:spPr bwMode="auto">
            <a:xfrm>
              <a:off x="4556" y="412"/>
              <a:ext cx="1051" cy="4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pic>
          <p:nvPicPr>
            <p:cNvPr id="7183" name="Picture 17" descr="cased_quer.tif                                                 0001BD8B&#10;kraenkvisuell                  C41A40F3: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30" y="519"/>
              <a:ext cx="97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83" name="Line 11"/>
          <p:cNvSpPr>
            <a:spLocks noChangeShapeType="1"/>
          </p:cNvSpPr>
          <p:nvPr/>
        </p:nvSpPr>
        <p:spPr bwMode="auto">
          <a:xfrm>
            <a:off x="188913" y="847725"/>
            <a:ext cx="6421437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188913" y="414338"/>
            <a:ext cx="6421437" cy="0"/>
          </a:xfrm>
          <a:prstGeom prst="line">
            <a:avLst/>
          </a:prstGeom>
          <a:noFill/>
          <a:ln w="1524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2565016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charset="0"/>
        <a:ea typeface="+mn-ea"/>
        <a:cs typeface="+mn-cs"/>
      </a:defRPr>
    </a:lvl1pPr>
    <a:lvl2pPr marL="457200"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charset="0"/>
        <a:ea typeface="+mn-ea"/>
        <a:cs typeface="+mn-cs"/>
      </a:defRPr>
    </a:lvl2pPr>
    <a:lvl3pPr marL="914400"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charset="0"/>
        <a:ea typeface="+mn-ea"/>
        <a:cs typeface="+mn-cs"/>
      </a:defRPr>
    </a:lvl3pPr>
    <a:lvl4pPr marL="1371600"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charset="0"/>
        <a:ea typeface="+mn-ea"/>
        <a:cs typeface="+mn-cs"/>
      </a:defRPr>
    </a:lvl4pPr>
    <a:lvl5pPr marL="1828800"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723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8953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32588" y="488950"/>
            <a:ext cx="2159000" cy="56038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0825" y="488950"/>
            <a:ext cx="6329363" cy="56038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1171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8119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21594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74939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148263" y="3789363"/>
            <a:ext cx="1795462" cy="2303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7096125" y="3789363"/>
            <a:ext cx="1795463" cy="2303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5329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05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1903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6321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82993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2719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27507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4740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59575" y="488950"/>
            <a:ext cx="2132013" cy="56038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58775" y="488950"/>
            <a:ext cx="6248400" cy="56038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03760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0985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08304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7335714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6242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0284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90401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6602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41834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635731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505363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86912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32588" y="1600200"/>
            <a:ext cx="2160587" cy="452596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0825" y="1600200"/>
            <a:ext cx="6329363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0216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0825" y="1592263"/>
            <a:ext cx="4243388" cy="4500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592263"/>
            <a:ext cx="4244975" cy="4500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7059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1344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7323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99607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8796634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1390906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10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8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7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250825" y="368300"/>
            <a:ext cx="864235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 dirty="0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488950"/>
            <a:ext cx="66675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592263"/>
            <a:ext cx="8640763" cy="450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250825" y="196850"/>
            <a:ext cx="8642350" cy="144463"/>
          </a:xfrm>
          <a:prstGeom prst="rect">
            <a:avLst/>
          </a:prstGeom>
          <a:solidFill>
            <a:srgbClr val="6A8B37"/>
          </a:solidFill>
          <a:ln w="317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auto">
          <a:xfrm>
            <a:off x="250825" y="1449388"/>
            <a:ext cx="8640763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250825" y="366713"/>
            <a:ext cx="8640763" cy="142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 dirty="0"/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auto">
          <a:xfrm>
            <a:off x="252413" y="6237288"/>
            <a:ext cx="8640762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dirty="0"/>
          </a:p>
        </p:txBody>
      </p:sp>
      <p:grpSp>
        <p:nvGrpSpPr>
          <p:cNvPr id="86026" name="Group 24"/>
          <p:cNvGrpSpPr>
            <a:grpSpLocks/>
          </p:cNvGrpSpPr>
          <p:nvPr/>
        </p:nvGrpSpPr>
        <p:grpSpPr bwMode="auto">
          <a:xfrm>
            <a:off x="8024813" y="6267450"/>
            <a:ext cx="795337" cy="330200"/>
            <a:chOff x="4556" y="412"/>
            <a:chExt cx="1051" cy="436"/>
          </a:xfrm>
        </p:grpSpPr>
        <p:sp>
          <p:nvSpPr>
            <p:cNvPr id="1049" name="Rectangle 25"/>
            <p:cNvSpPr>
              <a:spLocks noChangeArrowheads="1"/>
            </p:cNvSpPr>
            <p:nvPr/>
          </p:nvSpPr>
          <p:spPr bwMode="auto">
            <a:xfrm>
              <a:off x="4556" y="412"/>
              <a:ext cx="1051" cy="4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 dirty="0"/>
            </a:p>
          </p:txBody>
        </p:sp>
        <p:pic>
          <p:nvPicPr>
            <p:cNvPr id="86028" name="Picture 26" descr="cased_quer.tif                                                 0001BD8B&#10;kraenkvisuell                  C41A40F3: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30" y="519"/>
              <a:ext cx="97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6031" name="Text Box 15"/>
          <p:cNvSpPr txBox="1">
            <a:spLocks noChangeArrowheads="1"/>
          </p:cNvSpPr>
          <p:nvPr userDrawn="1"/>
        </p:nvSpPr>
        <p:spPr bwMode="auto">
          <a:xfrm>
            <a:off x="179388" y="6381750"/>
            <a:ext cx="371447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800" dirty="0" smtClean="0">
                <a:solidFill>
                  <a:schemeClr val="bg2">
                    <a:lumMod val="65000"/>
                  </a:schemeClr>
                </a:solidFill>
                <a:latin typeface="Verdana" pitchFamily="34" charset="0"/>
              </a:rPr>
              <a:t>June</a:t>
            </a:r>
            <a:r>
              <a:rPr lang="de-DE" sz="800" baseline="0" dirty="0" smtClean="0">
                <a:solidFill>
                  <a:schemeClr val="bg2">
                    <a:lumMod val="65000"/>
                  </a:schemeClr>
                </a:solidFill>
                <a:latin typeface="Verdana" pitchFamily="34" charset="0"/>
              </a:rPr>
              <a:t> 1st, 2015</a:t>
            </a:r>
            <a:r>
              <a:rPr lang="de-DE" sz="800" dirty="0" smtClean="0">
                <a:solidFill>
                  <a:schemeClr val="bg2">
                    <a:lumMod val="65000"/>
                  </a:schemeClr>
                </a:solidFill>
                <a:latin typeface="Verdana" pitchFamily="34" charset="0"/>
              </a:rPr>
              <a:t> | Marc Fischlin | CROSSING Conference 2015 | </a:t>
            </a:r>
            <a:fld id="{125F9FE0-38DF-4F18-83F3-D4E0DA775A16}" type="slidenum">
              <a:rPr lang="de-DE" sz="800">
                <a:solidFill>
                  <a:schemeClr val="bg2">
                    <a:lumMod val="65000"/>
                  </a:schemeClr>
                </a:solidFill>
                <a:latin typeface="Verdana" pitchFamily="34" charset="0"/>
              </a:rPr>
              <a:pPr/>
              <a:t>‹Nr.›</a:t>
            </a:fld>
            <a:endParaRPr lang="de-DE" sz="800" dirty="0">
              <a:solidFill>
                <a:schemeClr val="bg2">
                  <a:lumMod val="65000"/>
                </a:schemeClr>
              </a:solidFill>
              <a:latin typeface="Verdana" pitchFamily="34" charset="0"/>
            </a:endParaRPr>
          </a:p>
        </p:txBody>
      </p:sp>
      <p:pic>
        <p:nvPicPr>
          <p:cNvPr id="14" name="Picture 13" descr="tu_darmstadt_logo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0467" y="6280854"/>
            <a:ext cx="862013" cy="344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2" descr="tu_darmstadt_logo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280854"/>
            <a:ext cx="862013" cy="344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Grafik 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695" y="6292626"/>
            <a:ext cx="839407" cy="30528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" name="Grafik 2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843" y="6293165"/>
            <a:ext cx="837926" cy="304749"/>
          </a:xfrm>
          <a:prstGeom prst="rect">
            <a:avLst/>
          </a:prstGeom>
        </p:spPr>
      </p:pic>
      <p:pic>
        <p:nvPicPr>
          <p:cNvPr id="1026" name="Picture 2" descr="https://www.crossing.tu-darmstadt.de/fileadmin/_processed_/csm_crossing.logo.rgb.72dpi.260x168_04_21e3b5913b.png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5422" y="6262712"/>
            <a:ext cx="622150" cy="404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60" r:id="rId1"/>
    <p:sldLayoutId id="2147484161" r:id="rId2"/>
    <p:sldLayoutId id="2147484162" r:id="rId3"/>
    <p:sldLayoutId id="2147484163" r:id="rId4"/>
    <p:sldLayoutId id="2147484164" r:id="rId5"/>
    <p:sldLayoutId id="2147484165" r:id="rId6"/>
    <p:sldLayoutId id="2147484166" r:id="rId7"/>
    <p:sldLayoutId id="2147484167" r:id="rId8"/>
    <p:sldLayoutId id="2147484168" r:id="rId9"/>
    <p:sldLayoutId id="2147484169" r:id="rId10"/>
    <p:sldLayoutId id="2147484170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9pPr>
    </p:titleStyle>
    <p:bodyStyle>
      <a:lvl1pPr marL="179388" indent="-179388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349250" indent="-168275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538163" indent="-187325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3pPr>
      <a:lvl4pPr marL="717550" indent="-173038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9080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13652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18224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22796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27368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250825" y="368300"/>
            <a:ext cx="8642350" cy="2089150"/>
          </a:xfrm>
          <a:prstGeom prst="rect">
            <a:avLst/>
          </a:prstGeom>
          <a:solidFill>
            <a:srgbClr val="6A8B3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solidFill>
                <a:srgbClr val="99C000"/>
              </a:solidFill>
            </a:endParaRPr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250825" y="196850"/>
            <a:ext cx="8642350" cy="144463"/>
          </a:xfrm>
          <a:prstGeom prst="rect">
            <a:avLst/>
          </a:prstGeom>
          <a:solidFill>
            <a:srgbClr val="6A8B37"/>
          </a:solidFill>
          <a:ln w="317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0" name="Line 15"/>
          <p:cNvSpPr>
            <a:spLocks noChangeShapeType="1"/>
          </p:cNvSpPr>
          <p:nvPr/>
        </p:nvSpPr>
        <p:spPr bwMode="auto">
          <a:xfrm>
            <a:off x="252413" y="6237288"/>
            <a:ext cx="8640762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250825" y="360363"/>
            <a:ext cx="8640763" cy="142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250825" y="2457450"/>
            <a:ext cx="8640763" cy="793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grpSp>
        <p:nvGrpSpPr>
          <p:cNvPr id="865287" name="Group 33"/>
          <p:cNvGrpSpPr>
            <a:grpSpLocks/>
          </p:cNvGrpSpPr>
          <p:nvPr userDrawn="1"/>
        </p:nvGrpSpPr>
        <p:grpSpPr bwMode="auto">
          <a:xfrm>
            <a:off x="7232650" y="576610"/>
            <a:ext cx="1668463" cy="692150"/>
            <a:chOff x="4556" y="412"/>
            <a:chExt cx="1051" cy="436"/>
          </a:xfrm>
        </p:grpSpPr>
        <p:sp>
          <p:nvSpPr>
            <p:cNvPr id="24" name="Rectangle 30"/>
            <p:cNvSpPr>
              <a:spLocks noChangeArrowheads="1"/>
            </p:cNvSpPr>
            <p:nvPr/>
          </p:nvSpPr>
          <p:spPr bwMode="auto">
            <a:xfrm>
              <a:off x="4556" y="412"/>
              <a:ext cx="1051" cy="4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pic>
          <p:nvPicPr>
            <p:cNvPr id="865289" name="Picture 31" descr="cased_quer.tif                                                 0001BD8B&#10;kraenkvisuell                  C41A40F3: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30" y="519"/>
              <a:ext cx="97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" name="Line 20"/>
          <p:cNvSpPr>
            <a:spLocks noChangeShapeType="1"/>
          </p:cNvSpPr>
          <p:nvPr/>
        </p:nvSpPr>
        <p:spPr bwMode="auto">
          <a:xfrm>
            <a:off x="252413" y="2457450"/>
            <a:ext cx="8640762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6529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488950"/>
            <a:ext cx="6667500" cy="171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8652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8263" y="3789363"/>
            <a:ext cx="3743325" cy="230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	Mastertextformat bearbeiten</a:t>
            </a:r>
          </a:p>
          <a:p>
            <a:pPr lvl="1"/>
            <a:r>
              <a:rPr lang="de-DE" smtClean="0"/>
              <a:t>	</a:t>
            </a:r>
          </a:p>
          <a:p>
            <a:pPr lvl="1"/>
            <a:endParaRPr lang="de-DE" smtClean="0"/>
          </a:p>
          <a:p>
            <a:pPr lvl="1"/>
            <a:r>
              <a:rPr lang="de-DE" smtClean="0"/>
              <a:t>Dritte Ebene</a:t>
            </a:r>
          </a:p>
        </p:txBody>
      </p:sp>
      <p:pic>
        <p:nvPicPr>
          <p:cNvPr id="865293" name="Picture 13" descr="tu_darmstadt_logo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5350" y="604838"/>
            <a:ext cx="1658938" cy="66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65296" name="Text Box 16"/>
          <p:cNvSpPr txBox="1">
            <a:spLocks noChangeArrowheads="1"/>
          </p:cNvSpPr>
          <p:nvPr userDrawn="1"/>
        </p:nvSpPr>
        <p:spPr bwMode="auto">
          <a:xfrm>
            <a:off x="179388" y="6381750"/>
            <a:ext cx="3344862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800" dirty="0">
                <a:solidFill>
                  <a:schemeClr val="bg2"/>
                </a:solidFill>
                <a:latin typeface="Verdana" pitchFamily="34" charset="0"/>
              </a:rPr>
              <a:t>13. Oktober 2010 | </a:t>
            </a:r>
            <a:r>
              <a:rPr lang="de-DE" sz="800" dirty="0" err="1">
                <a:solidFill>
                  <a:schemeClr val="bg2"/>
                </a:solidFill>
                <a:latin typeface="Verdana" pitchFamily="34" charset="0"/>
              </a:rPr>
              <a:t>Dr.Marc</a:t>
            </a:r>
            <a:r>
              <a:rPr lang="de-DE" sz="800" dirty="0">
                <a:solidFill>
                  <a:schemeClr val="bg2"/>
                </a:solidFill>
                <a:latin typeface="Verdana" pitchFamily="34" charset="0"/>
              </a:rPr>
              <a:t> </a:t>
            </a:r>
            <a:r>
              <a:rPr lang="de-DE" sz="800" dirty="0" err="1">
                <a:solidFill>
                  <a:schemeClr val="bg2"/>
                </a:solidFill>
                <a:latin typeface="Verdana" pitchFamily="34" charset="0"/>
              </a:rPr>
              <a:t>Fischlin</a:t>
            </a:r>
            <a:r>
              <a:rPr lang="de-DE" sz="800" dirty="0">
                <a:solidFill>
                  <a:schemeClr val="bg2"/>
                </a:solidFill>
                <a:latin typeface="Verdana" pitchFamily="34" charset="0"/>
              </a:rPr>
              <a:t> | </a:t>
            </a:r>
            <a:r>
              <a:rPr lang="de-DE" sz="800" dirty="0" err="1">
                <a:solidFill>
                  <a:schemeClr val="bg2"/>
                </a:solidFill>
                <a:latin typeface="Verdana" pitchFamily="34" charset="0"/>
              </a:rPr>
              <a:t>Kryptosicherheit</a:t>
            </a:r>
            <a:r>
              <a:rPr lang="de-DE" sz="800" dirty="0">
                <a:solidFill>
                  <a:schemeClr val="bg2"/>
                </a:solidFill>
                <a:latin typeface="Verdana" pitchFamily="34" charset="0"/>
              </a:rPr>
              <a:t> | </a:t>
            </a:r>
            <a:fld id="{D682754C-A4AF-47DB-8F13-C9BDDA5E0940}" type="slidenum">
              <a:rPr lang="de-DE" sz="800">
                <a:solidFill>
                  <a:schemeClr val="bg2"/>
                </a:solidFill>
                <a:latin typeface="Verdana" pitchFamily="34" charset="0"/>
              </a:rPr>
              <a:pPr/>
              <a:t>‹Nr.›</a:t>
            </a:fld>
            <a:endParaRPr lang="de-DE" sz="800" dirty="0">
              <a:solidFill>
                <a:schemeClr val="bg2"/>
              </a:solidFill>
              <a:latin typeface="Verdana" pitchFamily="34" charset="0"/>
            </a:endParaRPr>
          </a:p>
        </p:txBody>
      </p:sp>
      <p:sp>
        <p:nvSpPr>
          <p:cNvPr id="865297" name="Line 17"/>
          <p:cNvSpPr>
            <a:spLocks noChangeShapeType="1"/>
          </p:cNvSpPr>
          <p:nvPr userDrawn="1"/>
        </p:nvSpPr>
        <p:spPr bwMode="auto">
          <a:xfrm flipH="1">
            <a:off x="5148263" y="4149725"/>
            <a:ext cx="3748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5374" y="1556792"/>
            <a:ext cx="1727300" cy="62821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5607" y="1556792"/>
            <a:ext cx="1702472" cy="65386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25" name="Grafik 24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9886" y="1556792"/>
            <a:ext cx="1688193" cy="628210"/>
          </a:xfrm>
          <a:prstGeom prst="rect">
            <a:avLst/>
          </a:prstGeom>
          <a:solidFill>
            <a:schemeClr val="bg1"/>
          </a:solidFill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71" r:id="rId1"/>
    <p:sldLayoutId id="2147484172" r:id="rId2"/>
    <p:sldLayoutId id="2147484173" r:id="rId3"/>
    <p:sldLayoutId id="2147484174" r:id="rId4"/>
    <p:sldLayoutId id="2147484175" r:id="rId5"/>
    <p:sldLayoutId id="2147484176" r:id="rId6"/>
    <p:sldLayoutId id="2147484177" r:id="rId7"/>
    <p:sldLayoutId id="2147484178" r:id="rId8"/>
    <p:sldLayoutId id="2147484179" r:id="rId9"/>
    <p:sldLayoutId id="2147484180" r:id="rId10"/>
    <p:sldLayoutId id="214748418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9pPr>
    </p:titleStyle>
    <p:bodyStyle>
      <a:lvl1pPr marL="179388" indent="-179388" algn="r" rtl="0" eaLnBrk="0" fontAlgn="base" hangingPunct="0">
        <a:spcBef>
          <a:spcPct val="20000"/>
        </a:spcBef>
        <a:spcAft>
          <a:spcPct val="0"/>
        </a:spcAft>
        <a:buFont typeface="Wingdings" pitchFamily="2" charset="2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49250" indent="-168275" algn="r" rtl="0" eaLnBrk="0" fontAlgn="base" hangingPunct="0">
        <a:spcBef>
          <a:spcPct val="20000"/>
        </a:spcBef>
        <a:spcAft>
          <a:spcPct val="0"/>
        </a:spcAft>
        <a:buFont typeface="Wingdings" pitchFamily="2" charset="2"/>
        <a:defRPr sz="2000">
          <a:solidFill>
            <a:schemeClr val="tx1"/>
          </a:solidFill>
          <a:latin typeface="+mn-lt"/>
        </a:defRPr>
      </a:lvl2pPr>
      <a:lvl3pPr marL="538163" indent="-187325" algn="r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3pPr>
      <a:lvl4pPr marL="717550" indent="-173038" algn="r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908050" indent="-188913" algn="r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1365250" indent="-188913" algn="r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1822450" indent="-188913" algn="r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2279650" indent="-188913" algn="r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2736850" indent="-188913" algn="r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250825" y="368300"/>
            <a:ext cx="864235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9564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989138"/>
            <a:ext cx="86423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250825" y="196850"/>
            <a:ext cx="8642350" cy="144463"/>
          </a:xfrm>
          <a:prstGeom prst="rect">
            <a:avLst/>
          </a:prstGeom>
          <a:solidFill>
            <a:srgbClr val="6A8B37"/>
          </a:solidFill>
          <a:ln w="317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250825" y="366713"/>
            <a:ext cx="8640763" cy="142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auto">
          <a:xfrm>
            <a:off x="252413" y="6237288"/>
            <a:ext cx="8640762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grpSp>
        <p:nvGrpSpPr>
          <p:cNvPr id="956425" name="Group 24"/>
          <p:cNvGrpSpPr>
            <a:grpSpLocks/>
          </p:cNvGrpSpPr>
          <p:nvPr/>
        </p:nvGrpSpPr>
        <p:grpSpPr bwMode="auto">
          <a:xfrm>
            <a:off x="8028384" y="6267450"/>
            <a:ext cx="795337" cy="330200"/>
            <a:chOff x="4556" y="412"/>
            <a:chExt cx="1051" cy="436"/>
          </a:xfrm>
        </p:grpSpPr>
        <p:sp>
          <p:nvSpPr>
            <p:cNvPr id="1049" name="Rectangle 25"/>
            <p:cNvSpPr>
              <a:spLocks noChangeArrowheads="1"/>
            </p:cNvSpPr>
            <p:nvPr/>
          </p:nvSpPr>
          <p:spPr bwMode="auto">
            <a:xfrm>
              <a:off x="4556" y="412"/>
              <a:ext cx="1051" cy="4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pic>
          <p:nvPicPr>
            <p:cNvPr id="956427" name="Picture 26" descr="cased_quer.tif                                                 0001BD8B&#10;kraenkvisuell                  C41A40F3: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30" y="519"/>
              <a:ext cx="97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56429" name="Text Box 13"/>
          <p:cNvSpPr txBox="1">
            <a:spLocks noChangeArrowheads="1"/>
          </p:cNvSpPr>
          <p:nvPr userDrawn="1"/>
        </p:nvSpPr>
        <p:spPr bwMode="auto">
          <a:xfrm>
            <a:off x="179388" y="6381750"/>
            <a:ext cx="371447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800" dirty="0" smtClean="0">
                <a:solidFill>
                  <a:schemeClr val="bg2">
                    <a:lumMod val="65000"/>
                  </a:schemeClr>
                </a:solidFill>
                <a:latin typeface="Verdana" pitchFamily="34" charset="0"/>
              </a:rPr>
              <a:t>June</a:t>
            </a:r>
            <a:r>
              <a:rPr lang="de-DE" sz="800" baseline="0" dirty="0" smtClean="0">
                <a:solidFill>
                  <a:schemeClr val="bg2">
                    <a:lumMod val="65000"/>
                  </a:schemeClr>
                </a:solidFill>
                <a:latin typeface="Verdana" pitchFamily="34" charset="0"/>
              </a:rPr>
              <a:t> 1st, 2015</a:t>
            </a:r>
            <a:r>
              <a:rPr lang="de-DE" sz="800" dirty="0" smtClean="0">
                <a:solidFill>
                  <a:schemeClr val="bg2">
                    <a:lumMod val="65000"/>
                  </a:schemeClr>
                </a:solidFill>
                <a:latin typeface="Verdana" pitchFamily="34" charset="0"/>
              </a:rPr>
              <a:t> | Marc Fischlin | CROSSING Conference 2015 | </a:t>
            </a:r>
            <a:fld id="{125F9FE0-38DF-4F18-83F3-D4E0DA775A16}" type="slidenum">
              <a:rPr lang="de-DE" sz="800" smtClean="0">
                <a:solidFill>
                  <a:schemeClr val="bg2">
                    <a:lumMod val="65000"/>
                  </a:schemeClr>
                </a:solidFill>
                <a:latin typeface="Verdana" pitchFamily="34" charset="0"/>
              </a:rPr>
              <a:pPr/>
              <a:t>‹Nr.›</a:t>
            </a:fld>
            <a:endParaRPr lang="de-DE" sz="800" dirty="0">
              <a:solidFill>
                <a:schemeClr val="bg2">
                  <a:lumMod val="65000"/>
                </a:schemeClr>
              </a:solidFill>
              <a:latin typeface="Verdana" pitchFamily="34" charset="0"/>
            </a:endParaRPr>
          </a:p>
        </p:txBody>
      </p:sp>
      <p:pic>
        <p:nvPicPr>
          <p:cNvPr id="13" name="Picture 12" descr="tu_darmstadt_logo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280854"/>
            <a:ext cx="862013" cy="344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4898" y="6303639"/>
            <a:ext cx="807581" cy="293713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695" y="6292626"/>
            <a:ext cx="839407" cy="30528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6" name="Grafik 15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843" y="6293165"/>
            <a:ext cx="837926" cy="304749"/>
          </a:xfrm>
          <a:prstGeom prst="rect">
            <a:avLst/>
          </a:prstGeom>
        </p:spPr>
      </p:pic>
      <p:pic>
        <p:nvPicPr>
          <p:cNvPr id="17" name="Picture 2" descr="https://www.crossing.tu-darmstadt.de/fileadmin/_processed_/csm_crossing.logo.rgb.72dpi.260x168_04_21e3b5913b.png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5422" y="6262712"/>
            <a:ext cx="622150" cy="404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82" r:id="rId1"/>
    <p:sldLayoutId id="2147484183" r:id="rId2"/>
    <p:sldLayoutId id="2147484184" r:id="rId3"/>
    <p:sldLayoutId id="2147484185" r:id="rId4"/>
    <p:sldLayoutId id="2147484186" r:id="rId5"/>
    <p:sldLayoutId id="2147484187" r:id="rId6"/>
    <p:sldLayoutId id="2147484188" r:id="rId7"/>
    <p:sldLayoutId id="2147484189" r:id="rId8"/>
    <p:sldLayoutId id="2147484190" r:id="rId9"/>
    <p:sldLayoutId id="2147484191" r:id="rId10"/>
    <p:sldLayoutId id="2147484192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9pPr>
    </p:titleStyle>
    <p:bodyStyle>
      <a:lvl1pPr marL="179388" indent="-179388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349250" indent="-168275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538163" indent="-187325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3pPr>
      <a:lvl4pPr marL="717550" indent="-173038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9080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13652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18224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22796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27368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Key Exchange </a:t>
            </a:r>
            <a:br>
              <a:rPr lang="en-US" dirty="0" smtClean="0"/>
            </a:br>
            <a:r>
              <a:rPr lang="en-US" dirty="0" smtClean="0"/>
              <a:t>to Secure Channels</a:t>
            </a:r>
            <a:endParaRPr lang="en-US" sz="2000" dirty="0"/>
          </a:p>
        </p:txBody>
      </p:sp>
      <p:sp>
        <p:nvSpPr>
          <p:cNvPr id="86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0" y="3789363"/>
            <a:ext cx="4319589" cy="2303462"/>
          </a:xfrm>
        </p:spPr>
        <p:txBody>
          <a:bodyPr/>
          <a:lstStyle/>
          <a:p>
            <a:r>
              <a:rPr lang="en-US" sz="1400" dirty="0">
                <a:solidFill>
                  <a:schemeClr val="bg1"/>
                </a:solidFill>
              </a:rPr>
              <a:t>21. </a:t>
            </a:r>
            <a:r>
              <a:rPr lang="en-US" sz="1400" dirty="0" smtClean="0"/>
              <a:t>CROSSING Conference 2015</a:t>
            </a:r>
            <a:endParaRPr lang="en-US" sz="1400" dirty="0"/>
          </a:p>
          <a:p>
            <a:endParaRPr lang="en-US" dirty="0"/>
          </a:p>
          <a:p>
            <a:r>
              <a:rPr lang="en-US" dirty="0"/>
              <a:t>	</a:t>
            </a:r>
          </a:p>
          <a:p>
            <a:endParaRPr lang="en-US" sz="1800" dirty="0" smtClean="0"/>
          </a:p>
          <a:p>
            <a:r>
              <a:rPr lang="en-US" sz="1800" dirty="0" smtClean="0"/>
              <a:t>Marc Fischlin</a:t>
            </a:r>
          </a:p>
          <a:p>
            <a:endParaRPr lang="de-DE" sz="1800" dirty="0" smtClean="0"/>
          </a:p>
          <a:p>
            <a:endParaRPr lang="de-DE" sz="1800" dirty="0"/>
          </a:p>
          <a:p>
            <a:endParaRPr lang="de-DE" sz="1800" dirty="0"/>
          </a:p>
        </p:txBody>
      </p:sp>
      <p:pic>
        <p:nvPicPr>
          <p:cNvPr id="4" name="Picture 2" descr="https://www.crossing.tu-darmstadt.de/fileadmin/_processed_/csm_crossing.logo.rgb.72dpi.260x168_04_21e3b5913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889494"/>
            <a:ext cx="1407690" cy="914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539552" y="1025972"/>
            <a:ext cx="74888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i="1" dirty="0"/>
              <a:t>Marc Fischlin, Felix </a:t>
            </a:r>
            <a:r>
              <a:rPr lang="en-US" i="1" dirty="0" err="1" smtClean="0"/>
              <a:t>Günther</a:t>
            </a:r>
            <a:r>
              <a:rPr lang="en-US" i="1" dirty="0" smtClean="0"/>
              <a:t>, </a:t>
            </a:r>
            <a:r>
              <a:rPr lang="en-US" i="1" dirty="0" err="1" smtClean="0"/>
              <a:t>Giorgia</a:t>
            </a:r>
            <a:r>
              <a:rPr lang="en-US" i="1" dirty="0" smtClean="0"/>
              <a:t> </a:t>
            </a:r>
            <a:r>
              <a:rPr lang="en-US" i="1" dirty="0" err="1" smtClean="0"/>
              <a:t>Azzura</a:t>
            </a:r>
            <a:r>
              <a:rPr lang="en-US" i="1" dirty="0" smtClean="0"/>
              <a:t> </a:t>
            </a:r>
            <a:r>
              <a:rPr lang="en-US" i="1" dirty="0" err="1" smtClean="0"/>
              <a:t>Marson</a:t>
            </a:r>
            <a:r>
              <a:rPr lang="en-US" i="1" dirty="0" smtClean="0"/>
              <a:t>, Kenny Paterson: </a:t>
            </a:r>
            <a:r>
              <a:rPr lang="en-US" i="1" dirty="0"/>
              <a:t/>
            </a:r>
            <a:br>
              <a:rPr lang="en-US" i="1" dirty="0"/>
            </a:br>
            <a:r>
              <a:rPr lang="en-US" i="1" dirty="0"/>
              <a:t>Data Is a Stream: Security of Stream-Based Channels.</a:t>
            </a:r>
            <a:endParaRPr lang="en-US" i="1" dirty="0" smtClean="0"/>
          </a:p>
          <a:p>
            <a:pPr algn="r"/>
            <a:r>
              <a:rPr lang="en-US" i="1" dirty="0" smtClean="0"/>
              <a:t>CRYPTO 2015.</a:t>
            </a:r>
            <a:endParaRPr lang="de-DE" i="1" dirty="0"/>
          </a:p>
        </p:txBody>
      </p:sp>
      <p:sp>
        <p:nvSpPr>
          <p:cNvPr id="4" name="Textfeld 3"/>
          <p:cNvSpPr txBox="1"/>
          <p:nvPr/>
        </p:nvSpPr>
        <p:spPr>
          <a:xfrm>
            <a:off x="323528" y="3100318"/>
            <a:ext cx="734528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000" dirty="0" err="1" smtClean="0"/>
              <a:t>define</a:t>
            </a:r>
            <a:r>
              <a:rPr lang="de-DE" sz="2000" dirty="0" smtClean="0"/>
              <a:t> </a:t>
            </a:r>
            <a:r>
              <a:rPr lang="de-DE" sz="2000" dirty="0" err="1" smtClean="0"/>
              <a:t>security</a:t>
            </a:r>
            <a:r>
              <a:rPr lang="de-DE" sz="2000" dirty="0" smtClean="0"/>
              <a:t> </a:t>
            </a:r>
            <a:r>
              <a:rPr lang="de-DE" sz="2000" dirty="0" err="1" smtClean="0"/>
              <a:t>models</a:t>
            </a:r>
            <a:r>
              <a:rPr lang="de-DE" sz="2000" dirty="0" smtClean="0"/>
              <a:t> </a:t>
            </a:r>
            <a:r>
              <a:rPr lang="de-DE" sz="2000" dirty="0" err="1" smtClean="0"/>
              <a:t>for</a:t>
            </a:r>
            <a:r>
              <a:rPr lang="de-DE" sz="2000" dirty="0" smtClean="0"/>
              <a:t> </a:t>
            </a:r>
            <a:r>
              <a:rPr lang="de-DE" sz="2000" dirty="0" err="1" smtClean="0"/>
              <a:t>stream-based</a:t>
            </a:r>
            <a:r>
              <a:rPr lang="de-DE" sz="2000" dirty="0" smtClean="0"/>
              <a:t> </a:t>
            </a:r>
            <a:r>
              <a:rPr lang="de-DE" sz="2000" dirty="0" err="1" smtClean="0"/>
              <a:t>channels</a:t>
            </a:r>
            <a:endParaRPr lang="de-DE" sz="20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 sz="20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000" dirty="0" err="1" smtClean="0"/>
              <a:t>show</a:t>
            </a:r>
            <a:r>
              <a:rPr lang="de-DE" sz="2000" dirty="0" smtClean="0"/>
              <a:t> </a:t>
            </a:r>
            <a:r>
              <a:rPr lang="de-DE" sz="2000" dirty="0" err="1" smtClean="0"/>
              <a:t>weak</a:t>
            </a:r>
            <a:r>
              <a:rPr lang="de-DE" sz="2000" dirty="0" smtClean="0"/>
              <a:t> </a:t>
            </a:r>
            <a:r>
              <a:rPr lang="de-DE" sz="2000" dirty="0" err="1" smtClean="0"/>
              <a:t>confidentiality</a:t>
            </a:r>
            <a:r>
              <a:rPr lang="de-DE" sz="2000" dirty="0" smtClean="0"/>
              <a:t> + </a:t>
            </a:r>
            <a:r>
              <a:rPr lang="de-DE" sz="2000" dirty="0" err="1" smtClean="0"/>
              <a:t>integrity</a:t>
            </a:r>
            <a:r>
              <a:rPr lang="de-DE" sz="2000" dirty="0" smtClean="0"/>
              <a:t> </a:t>
            </a:r>
            <a:r>
              <a:rPr lang="de-DE" sz="2000" dirty="0" smtClean="0">
                <a:sym typeface="Symbol" panose="05050102010706020507" pitchFamily="18" charset="2"/>
              </a:rPr>
              <a:t> strong </a:t>
            </a:r>
            <a:r>
              <a:rPr lang="de-DE" sz="2000" dirty="0" err="1" smtClean="0">
                <a:sym typeface="Symbol" panose="05050102010706020507" pitchFamily="18" charset="2"/>
              </a:rPr>
              <a:t>confidentiality</a:t>
            </a:r>
            <a:endParaRPr lang="de-DE" sz="20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 sz="20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000" dirty="0" err="1" smtClean="0"/>
              <a:t>show</a:t>
            </a:r>
            <a:r>
              <a:rPr lang="de-DE" sz="2000" dirty="0" smtClean="0"/>
              <a:t> </a:t>
            </a:r>
            <a:r>
              <a:rPr lang="de-DE" sz="2000" dirty="0" err="1" smtClean="0"/>
              <a:t>how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build</a:t>
            </a:r>
            <a:r>
              <a:rPr lang="de-DE" sz="2000" dirty="0" smtClean="0"/>
              <a:t> </a:t>
            </a:r>
            <a:r>
              <a:rPr lang="de-DE" sz="2000" dirty="0" err="1" smtClean="0"/>
              <a:t>secure</a:t>
            </a:r>
            <a:r>
              <a:rPr lang="de-DE" sz="2000" dirty="0" smtClean="0"/>
              <a:t> </a:t>
            </a:r>
            <a:r>
              <a:rPr lang="de-DE" sz="2000" dirty="0" err="1" smtClean="0"/>
              <a:t>stream-based</a:t>
            </a:r>
            <a:r>
              <a:rPr lang="de-DE" sz="2000" dirty="0" smtClean="0"/>
              <a:t> </a:t>
            </a:r>
            <a:r>
              <a:rPr lang="de-DE" sz="2000" dirty="0" err="1" smtClean="0"/>
              <a:t>channels</a:t>
            </a:r>
            <a:endParaRPr lang="de-DE" sz="20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 sz="20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000" dirty="0" err="1" smtClean="0"/>
              <a:t>discuss</a:t>
            </a:r>
            <a:r>
              <a:rPr lang="de-DE" sz="2000" dirty="0" smtClean="0"/>
              <a:t> </a:t>
            </a:r>
            <a:r>
              <a:rPr lang="de-DE" sz="2000" dirty="0" err="1" smtClean="0"/>
              <a:t>how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build</a:t>
            </a:r>
            <a:r>
              <a:rPr lang="de-DE" sz="2000" dirty="0" smtClean="0"/>
              <a:t> </a:t>
            </a:r>
            <a:r>
              <a:rPr lang="de-DE" sz="2000" dirty="0" err="1" smtClean="0"/>
              <a:t>atomic</a:t>
            </a:r>
            <a:r>
              <a:rPr lang="de-DE" sz="2000" dirty="0" smtClean="0"/>
              <a:t> </a:t>
            </a:r>
            <a:r>
              <a:rPr lang="de-DE" sz="2000" dirty="0" err="1" smtClean="0"/>
              <a:t>channel</a:t>
            </a:r>
            <a:r>
              <a:rPr lang="de-DE" sz="2000" dirty="0" smtClean="0"/>
              <a:t> </a:t>
            </a:r>
            <a:r>
              <a:rPr lang="de-DE" sz="2000" dirty="0" err="1" smtClean="0"/>
              <a:t>over</a:t>
            </a:r>
            <a:r>
              <a:rPr lang="de-DE" sz="2000" dirty="0" smtClean="0"/>
              <a:t> </a:t>
            </a:r>
            <a:r>
              <a:rPr lang="de-DE" sz="2000" dirty="0" err="1" smtClean="0"/>
              <a:t>stream-based</a:t>
            </a:r>
            <a:r>
              <a:rPr lang="de-DE" sz="2000" dirty="0" smtClean="0"/>
              <a:t> </a:t>
            </a:r>
            <a:r>
              <a:rPr lang="de-DE" sz="2000" dirty="0" err="1" smtClean="0"/>
              <a:t>one</a:t>
            </a:r>
            <a:endParaRPr lang="de-DE" sz="2000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9709" y="1052736"/>
            <a:ext cx="894779" cy="894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92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02685"/>
            <a:ext cx="6040436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CROSSING Project S4: </a:t>
            </a:r>
          </a:p>
          <a:p>
            <a:r>
              <a:rPr lang="de-DE" sz="2400" dirty="0" err="1" smtClean="0"/>
              <a:t>Strongly</a:t>
            </a:r>
            <a:r>
              <a:rPr lang="de-DE" sz="2400" dirty="0" smtClean="0"/>
              <a:t> Secure Connection Establishment</a:t>
            </a:r>
          </a:p>
          <a:p>
            <a:r>
              <a:rPr lang="de-DE" sz="2000" i="1" dirty="0" smtClean="0"/>
              <a:t>Marc Fischlin, Gernot Alber</a:t>
            </a:r>
            <a:endParaRPr lang="de-DE" sz="2400" i="1" dirty="0"/>
          </a:p>
        </p:txBody>
      </p:sp>
      <p:pic>
        <p:nvPicPr>
          <p:cNvPr id="30" name="Picture 2" descr="https://www.crossing.tu-darmstadt.de/fileadmin/_processed_/csm_crossing.logo.rgb.72dpi.260x168_04_21e3b5913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71590"/>
            <a:ext cx="1583410" cy="1029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Rad 31"/>
          <p:cNvSpPr/>
          <p:nvPr/>
        </p:nvSpPr>
        <p:spPr>
          <a:xfrm>
            <a:off x="3063637" y="2636912"/>
            <a:ext cx="3092539" cy="3092539"/>
          </a:xfrm>
          <a:prstGeom prst="donut">
            <a:avLst>
              <a:gd name="adj" fmla="val 8049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1174894" y="2329136"/>
            <a:ext cx="2821041" cy="104005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000" dirty="0" err="1"/>
              <a:t>C</a:t>
            </a:r>
            <a:r>
              <a:rPr lang="de-DE" sz="2000" dirty="0" err="1" smtClean="0"/>
              <a:t>ompositional</a:t>
            </a:r>
            <a:r>
              <a:rPr lang="de-DE" sz="2000" dirty="0" smtClean="0"/>
              <a:t> </a:t>
            </a:r>
            <a:r>
              <a:rPr lang="de-DE" sz="2000" dirty="0" err="1" smtClean="0"/>
              <a:t>models</a:t>
            </a:r>
            <a:r>
              <a:rPr lang="de-DE" sz="2000" dirty="0" smtClean="0"/>
              <a:t> </a:t>
            </a:r>
            <a:r>
              <a:rPr lang="de-DE" sz="2000" dirty="0" err="1" smtClean="0"/>
              <a:t>for</a:t>
            </a:r>
            <a:r>
              <a:rPr lang="de-DE" sz="2000" dirty="0" smtClean="0"/>
              <a:t> </a:t>
            </a:r>
            <a:r>
              <a:rPr lang="de-DE" sz="2000" dirty="0" err="1" smtClean="0"/>
              <a:t>key</a:t>
            </a:r>
            <a:r>
              <a:rPr lang="de-DE" sz="2000" dirty="0" smtClean="0"/>
              <a:t> </a:t>
            </a:r>
            <a:r>
              <a:rPr lang="de-DE" sz="2000" dirty="0" err="1" smtClean="0"/>
              <a:t>exchange</a:t>
            </a:r>
            <a:endParaRPr lang="de-DE" sz="2000" dirty="0"/>
          </a:p>
        </p:txBody>
      </p:sp>
      <p:sp>
        <p:nvSpPr>
          <p:cNvPr id="53" name="Abgerundetes Rechteck 52"/>
          <p:cNvSpPr/>
          <p:nvPr/>
        </p:nvSpPr>
        <p:spPr>
          <a:xfrm>
            <a:off x="5292080" y="2329136"/>
            <a:ext cx="2880320" cy="104005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000" dirty="0"/>
              <a:t>S</a:t>
            </a:r>
            <a:r>
              <a:rPr lang="de-DE" sz="2000" dirty="0" smtClean="0"/>
              <a:t>ecure </a:t>
            </a:r>
            <a:r>
              <a:rPr lang="de-DE" sz="2000" dirty="0" err="1" smtClean="0"/>
              <a:t>channels</a:t>
            </a:r>
            <a:endParaRPr lang="de-DE" sz="2000" dirty="0"/>
          </a:p>
        </p:txBody>
      </p:sp>
      <p:sp>
        <p:nvSpPr>
          <p:cNvPr id="54" name="Abgerundetes Rechteck 53"/>
          <p:cNvSpPr/>
          <p:nvPr/>
        </p:nvSpPr>
        <p:spPr>
          <a:xfrm>
            <a:off x="1187624" y="4765214"/>
            <a:ext cx="2821041" cy="104005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000" dirty="0"/>
              <a:t>L</a:t>
            </a:r>
            <a:r>
              <a:rPr lang="de-DE" sz="2000" dirty="0" smtClean="0"/>
              <a:t>ong-term </a:t>
            </a:r>
            <a:r>
              <a:rPr lang="de-DE" sz="2000" dirty="0" err="1" smtClean="0"/>
              <a:t>secure</a:t>
            </a:r>
            <a:r>
              <a:rPr lang="de-DE" sz="2000" dirty="0" smtClean="0"/>
              <a:t> </a:t>
            </a:r>
            <a:r>
              <a:rPr lang="de-DE" sz="2000" dirty="0" err="1" smtClean="0"/>
              <a:t>solutions</a:t>
            </a:r>
            <a:endParaRPr lang="de-DE" sz="2000" dirty="0"/>
          </a:p>
        </p:txBody>
      </p:sp>
      <p:sp>
        <p:nvSpPr>
          <p:cNvPr id="55" name="Abgerundetes Rechteck 54"/>
          <p:cNvSpPr/>
          <p:nvPr/>
        </p:nvSpPr>
        <p:spPr>
          <a:xfrm>
            <a:off x="5304810" y="4765214"/>
            <a:ext cx="2880320" cy="104005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Quantum-</a:t>
            </a:r>
            <a:r>
              <a:rPr lang="de-DE" sz="2000" dirty="0" err="1" smtClean="0"/>
              <a:t>based</a:t>
            </a:r>
            <a:r>
              <a:rPr lang="de-DE" sz="2000" dirty="0" smtClean="0"/>
              <a:t> </a:t>
            </a:r>
            <a:r>
              <a:rPr lang="de-DE" sz="2000" dirty="0" err="1" smtClean="0"/>
              <a:t>solutions</a:t>
            </a:r>
            <a:endParaRPr lang="de-DE" sz="2000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952" y="3755831"/>
            <a:ext cx="941535" cy="825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69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485714" y="3933056"/>
            <a:ext cx="3406766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1400" dirty="0" smtClean="0"/>
              <a:t>Marc </a:t>
            </a:r>
            <a:r>
              <a:rPr lang="de-DE" sz="1400" dirty="0" smtClean="0"/>
              <a:t>Fischlin</a:t>
            </a:r>
          </a:p>
          <a:p>
            <a:pPr algn="r"/>
            <a:r>
              <a:rPr lang="de-DE" sz="1400" dirty="0" err="1" smtClean="0"/>
              <a:t>Cryptography</a:t>
            </a:r>
            <a:r>
              <a:rPr lang="de-DE" sz="1400" dirty="0" smtClean="0"/>
              <a:t> </a:t>
            </a:r>
            <a:r>
              <a:rPr lang="de-DE" sz="1400" dirty="0" err="1" smtClean="0"/>
              <a:t>and</a:t>
            </a:r>
            <a:r>
              <a:rPr lang="de-DE" sz="1400" dirty="0" smtClean="0"/>
              <a:t> </a:t>
            </a:r>
            <a:r>
              <a:rPr lang="de-DE" sz="1400" dirty="0" err="1" smtClean="0"/>
              <a:t>Complexity</a:t>
            </a:r>
            <a:r>
              <a:rPr lang="de-DE" sz="1400" dirty="0" smtClean="0"/>
              <a:t> </a:t>
            </a:r>
            <a:r>
              <a:rPr lang="de-DE" sz="1400" dirty="0" err="1" smtClean="0"/>
              <a:t>Theory</a:t>
            </a:r>
            <a:endParaRPr lang="de-DE" sz="1400" dirty="0" smtClean="0"/>
          </a:p>
          <a:p>
            <a:pPr algn="r"/>
            <a:r>
              <a:rPr lang="de-DE" sz="1400" dirty="0" smtClean="0"/>
              <a:t>Department </a:t>
            </a:r>
            <a:r>
              <a:rPr lang="de-DE" sz="1400" dirty="0" err="1" smtClean="0"/>
              <a:t>of</a:t>
            </a:r>
            <a:r>
              <a:rPr lang="de-DE" sz="1400" dirty="0" smtClean="0"/>
              <a:t> Computer Science</a:t>
            </a:r>
            <a:endParaRPr lang="de-DE" sz="1400" dirty="0" smtClean="0"/>
          </a:p>
          <a:p>
            <a:pPr algn="r"/>
            <a:r>
              <a:rPr lang="de-DE" sz="1400" dirty="0" smtClean="0"/>
              <a:t>TU Darmstadt</a:t>
            </a:r>
          </a:p>
          <a:p>
            <a:pPr algn="r"/>
            <a:r>
              <a:rPr lang="de-DE" sz="1400" dirty="0" err="1" smtClean="0"/>
              <a:t>Mornewegstr</a:t>
            </a:r>
            <a:r>
              <a:rPr lang="de-DE" sz="1400" dirty="0" smtClean="0"/>
              <a:t>. 30</a:t>
            </a:r>
          </a:p>
          <a:p>
            <a:pPr algn="r"/>
            <a:r>
              <a:rPr lang="de-DE" sz="1400" dirty="0" smtClean="0"/>
              <a:t>64293 </a:t>
            </a:r>
            <a:r>
              <a:rPr lang="de-DE" sz="1400" dirty="0" smtClean="0"/>
              <a:t>Darmstadt</a:t>
            </a:r>
          </a:p>
          <a:p>
            <a:pPr algn="r"/>
            <a:r>
              <a:rPr lang="de-DE" sz="1400" dirty="0" smtClean="0"/>
              <a:t>Germany</a:t>
            </a:r>
            <a:endParaRPr lang="de-DE" sz="1400" dirty="0" smtClean="0"/>
          </a:p>
          <a:p>
            <a:pPr algn="r"/>
            <a:endParaRPr lang="de-DE" sz="1400" dirty="0"/>
          </a:p>
          <a:p>
            <a:pPr algn="r"/>
            <a:r>
              <a:rPr lang="de-DE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marc.fischlin@cryptoplexity.de</a:t>
            </a:r>
          </a:p>
          <a:p>
            <a:pPr algn="r"/>
            <a:r>
              <a:rPr lang="de-DE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www.cryptoplexity.de</a:t>
            </a:r>
            <a:endParaRPr lang="de-DE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3" name="Picture 2" descr="File:Crossing.logo.rgb.72dpi.260x16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376772"/>
            <a:ext cx="2476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278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7"/>
          <p:cNvSpPr>
            <a:spLocks noChangeArrowheads="1"/>
          </p:cNvSpPr>
          <p:nvPr/>
        </p:nvSpPr>
        <p:spPr bwMode="auto">
          <a:xfrm rot="5400000">
            <a:off x="4229894" y="3771106"/>
            <a:ext cx="647700" cy="2916238"/>
          </a:xfrm>
          <a:prstGeom prst="can">
            <a:avLst>
              <a:gd name="adj" fmla="val 65431"/>
            </a:avLst>
          </a:prstGeom>
          <a:gradFill rotWithShape="1">
            <a:gsLst>
              <a:gs pos="0">
                <a:srgbClr val="B2B2B2"/>
              </a:gs>
              <a:gs pos="50000">
                <a:schemeClr val="bg1"/>
              </a:gs>
              <a:gs pos="100000">
                <a:srgbClr val="B2B2B2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327150" y="2947988"/>
            <a:ext cx="438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/>
              <a:t>Alice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7380288" y="2992438"/>
            <a:ext cx="3603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/>
              <a:t>Bob</a:t>
            </a:r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3216275" y="3465513"/>
            <a:ext cx="2665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flipH="1">
            <a:off x="3216275" y="3681413"/>
            <a:ext cx="2665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1563688" y="4812258"/>
            <a:ext cx="12192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/>
              <a:t>cryptographic</a:t>
            </a:r>
            <a:br>
              <a:rPr lang="en-US" sz="1600"/>
            </a:br>
            <a:r>
              <a:rPr lang="en-US" sz="1600"/>
              <a:t>key K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6500813" y="4777333"/>
            <a:ext cx="12192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/>
              <a:t>cryptographic</a:t>
            </a:r>
          </a:p>
          <a:p>
            <a:pPr algn="ctr"/>
            <a:r>
              <a:rPr lang="en-US" sz="1600"/>
              <a:t>key K</a:t>
            </a:r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3853007" y="5561013"/>
            <a:ext cx="14475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dirty="0" smtClean="0"/>
              <a:t>secure channel </a:t>
            </a:r>
          </a:p>
          <a:p>
            <a:pPr algn="ctr"/>
            <a:r>
              <a:rPr lang="en-US" sz="1600" dirty="0" smtClean="0"/>
              <a:t>via key </a:t>
            </a:r>
            <a:r>
              <a:rPr lang="en-US" sz="1600" dirty="0"/>
              <a:t>K</a:t>
            </a:r>
          </a:p>
        </p:txBody>
      </p:sp>
      <p:sp>
        <p:nvSpPr>
          <p:cNvPr id="17" name="Line 20"/>
          <p:cNvSpPr>
            <a:spLocks noChangeShapeType="1"/>
          </p:cNvSpPr>
          <p:nvPr/>
        </p:nvSpPr>
        <p:spPr bwMode="auto">
          <a:xfrm>
            <a:off x="3216275" y="3897313"/>
            <a:ext cx="2665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" name="Line 21"/>
          <p:cNvSpPr>
            <a:spLocks noChangeShapeType="1"/>
          </p:cNvSpPr>
          <p:nvPr/>
        </p:nvSpPr>
        <p:spPr bwMode="auto">
          <a:xfrm flipH="1">
            <a:off x="3216275" y="4113213"/>
            <a:ext cx="2665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" name="Line 22"/>
          <p:cNvSpPr>
            <a:spLocks noChangeShapeType="1"/>
          </p:cNvSpPr>
          <p:nvPr/>
        </p:nvSpPr>
        <p:spPr bwMode="auto">
          <a:xfrm>
            <a:off x="7092950" y="4343945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Line 23"/>
          <p:cNvSpPr>
            <a:spLocks noChangeShapeType="1"/>
          </p:cNvSpPr>
          <p:nvPr/>
        </p:nvSpPr>
        <p:spPr bwMode="auto">
          <a:xfrm>
            <a:off x="2160588" y="4393158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" name="Text Box 24"/>
          <p:cNvSpPr txBox="1">
            <a:spLocks noChangeArrowheads="1"/>
          </p:cNvSpPr>
          <p:nvPr/>
        </p:nvSpPr>
        <p:spPr bwMode="auto">
          <a:xfrm>
            <a:off x="4171950" y="2492896"/>
            <a:ext cx="8461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dirty="0"/>
              <a:t>key K???</a:t>
            </a:r>
          </a:p>
        </p:txBody>
      </p:sp>
      <p:sp>
        <p:nvSpPr>
          <p:cNvPr id="22" name="Text Box 25"/>
          <p:cNvSpPr txBox="1">
            <a:spLocks noChangeArrowheads="1"/>
          </p:cNvSpPr>
          <p:nvPr/>
        </p:nvSpPr>
        <p:spPr bwMode="auto">
          <a:xfrm>
            <a:off x="4986338" y="1700213"/>
            <a:ext cx="275431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/>
              <a:t>eavesdrops on communication</a:t>
            </a:r>
          </a:p>
        </p:txBody>
      </p:sp>
      <p:sp>
        <p:nvSpPr>
          <p:cNvPr id="23" name="Text Box 26"/>
          <p:cNvSpPr txBox="1">
            <a:spLocks noChangeArrowheads="1"/>
          </p:cNvSpPr>
          <p:nvPr/>
        </p:nvSpPr>
        <p:spPr bwMode="auto">
          <a:xfrm>
            <a:off x="3898900" y="1700213"/>
            <a:ext cx="3492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/>
              <a:t>Eve</a:t>
            </a:r>
          </a:p>
        </p:txBody>
      </p:sp>
      <p:sp>
        <p:nvSpPr>
          <p:cNvPr id="25" name="Line 31"/>
          <p:cNvSpPr>
            <a:spLocks noChangeShapeType="1"/>
          </p:cNvSpPr>
          <p:nvPr/>
        </p:nvSpPr>
        <p:spPr bwMode="auto">
          <a:xfrm>
            <a:off x="3203575" y="3465513"/>
            <a:ext cx="2665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" name="Text Box 32"/>
          <p:cNvSpPr txBox="1">
            <a:spLocks noChangeArrowheads="1"/>
          </p:cNvSpPr>
          <p:nvPr/>
        </p:nvSpPr>
        <p:spPr bwMode="auto">
          <a:xfrm>
            <a:off x="3887472" y="3143250"/>
            <a:ext cx="137858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dirty="0"/>
              <a:t>c</a:t>
            </a:r>
            <a:r>
              <a:rPr lang="en-US" sz="1600" dirty="0" smtClean="0"/>
              <a:t>ommunication</a:t>
            </a:r>
            <a:endParaRPr lang="en-US" sz="1600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4240212" y="1679655"/>
            <a:ext cx="647447" cy="741233"/>
            <a:chOff x="2411760" y="1232756"/>
            <a:chExt cx="4007406" cy="4587896"/>
          </a:xfrm>
        </p:grpSpPr>
        <p:grpSp>
          <p:nvGrpSpPr>
            <p:cNvPr id="28" name="Gruppieren 27"/>
            <p:cNvGrpSpPr/>
            <p:nvPr/>
          </p:nvGrpSpPr>
          <p:grpSpPr>
            <a:xfrm rot="21304386">
              <a:off x="5454313" y="2458471"/>
              <a:ext cx="964853" cy="2301499"/>
              <a:chOff x="5508104" y="2376463"/>
              <a:chExt cx="964853" cy="2301499"/>
            </a:xfrm>
          </p:grpSpPr>
          <p:sp>
            <p:nvSpPr>
              <p:cNvPr id="32" name="Freihandform 31"/>
              <p:cNvSpPr/>
              <p:nvPr/>
            </p:nvSpPr>
            <p:spPr>
              <a:xfrm rot="21009206">
                <a:off x="5895925" y="2376463"/>
                <a:ext cx="373548" cy="591636"/>
              </a:xfrm>
              <a:custGeom>
                <a:avLst/>
                <a:gdLst>
                  <a:gd name="connsiteX0" fmla="*/ 221499 w 384308"/>
                  <a:gd name="connsiteY0" fmla="*/ 465336 h 472026"/>
                  <a:gd name="connsiteX1" fmla="*/ 3784 w 384308"/>
                  <a:gd name="connsiteY1" fmla="*/ 392764 h 472026"/>
                  <a:gd name="connsiteX2" fmla="*/ 105384 w 384308"/>
                  <a:gd name="connsiteY2" fmla="*/ 879 h 472026"/>
                  <a:gd name="connsiteX3" fmla="*/ 381156 w 384308"/>
                  <a:gd name="connsiteY3" fmla="*/ 291164 h 472026"/>
                  <a:gd name="connsiteX4" fmla="*/ 221499 w 384308"/>
                  <a:gd name="connsiteY4" fmla="*/ 465336 h 472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4308" h="472026">
                    <a:moveTo>
                      <a:pt x="221499" y="465336"/>
                    </a:moveTo>
                    <a:cubicBezTo>
                      <a:pt x="158604" y="482269"/>
                      <a:pt x="23136" y="470174"/>
                      <a:pt x="3784" y="392764"/>
                    </a:cubicBezTo>
                    <a:cubicBezTo>
                      <a:pt x="-15569" y="315354"/>
                      <a:pt x="42489" y="17812"/>
                      <a:pt x="105384" y="879"/>
                    </a:cubicBezTo>
                    <a:cubicBezTo>
                      <a:pt x="168279" y="-16054"/>
                      <a:pt x="356966" y="216174"/>
                      <a:pt x="381156" y="291164"/>
                    </a:cubicBezTo>
                    <a:cubicBezTo>
                      <a:pt x="405346" y="366154"/>
                      <a:pt x="284394" y="448403"/>
                      <a:pt x="221499" y="465336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ihandform 32"/>
              <p:cNvSpPr/>
              <p:nvPr/>
            </p:nvSpPr>
            <p:spPr>
              <a:xfrm>
                <a:off x="5508104" y="2865941"/>
                <a:ext cx="964853" cy="1812021"/>
              </a:xfrm>
              <a:custGeom>
                <a:avLst/>
                <a:gdLst>
                  <a:gd name="connsiteX0" fmla="*/ 682399 w 964853"/>
                  <a:gd name="connsiteY0" fmla="*/ 45693 h 1812021"/>
                  <a:gd name="connsiteX1" fmla="*/ 958170 w 964853"/>
                  <a:gd name="connsiteY1" fmla="*/ 698835 h 1812021"/>
                  <a:gd name="connsiteX2" fmla="*/ 363085 w 964853"/>
                  <a:gd name="connsiteY2" fmla="*/ 1119750 h 1812021"/>
                  <a:gd name="connsiteX3" fmla="*/ 232456 w 964853"/>
                  <a:gd name="connsiteY3" fmla="*/ 1729350 h 1812021"/>
                  <a:gd name="connsiteX4" fmla="*/ 227 w 964853"/>
                  <a:gd name="connsiteY4" fmla="*/ 1729350 h 1812021"/>
                  <a:gd name="connsiteX5" fmla="*/ 203427 w 964853"/>
                  <a:gd name="connsiteY5" fmla="*/ 1018150 h 1812021"/>
                  <a:gd name="connsiteX6" fmla="*/ 813027 w 964853"/>
                  <a:gd name="connsiteY6" fmla="*/ 655293 h 1812021"/>
                  <a:gd name="connsiteX7" fmla="*/ 667885 w 964853"/>
                  <a:gd name="connsiteY7" fmla="*/ 118264 h 1812021"/>
                  <a:gd name="connsiteX8" fmla="*/ 682399 w 964853"/>
                  <a:gd name="connsiteY8" fmla="*/ 45693 h 1812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64853" h="1812021">
                    <a:moveTo>
                      <a:pt x="682399" y="45693"/>
                    </a:moveTo>
                    <a:cubicBezTo>
                      <a:pt x="730780" y="142455"/>
                      <a:pt x="1011389" y="519825"/>
                      <a:pt x="958170" y="698835"/>
                    </a:cubicBezTo>
                    <a:cubicBezTo>
                      <a:pt x="904951" y="877845"/>
                      <a:pt x="484037" y="947998"/>
                      <a:pt x="363085" y="1119750"/>
                    </a:cubicBezTo>
                    <a:cubicBezTo>
                      <a:pt x="242133" y="1291502"/>
                      <a:pt x="292932" y="1627750"/>
                      <a:pt x="232456" y="1729350"/>
                    </a:cubicBezTo>
                    <a:cubicBezTo>
                      <a:pt x="171980" y="1830950"/>
                      <a:pt x="5065" y="1847883"/>
                      <a:pt x="227" y="1729350"/>
                    </a:cubicBezTo>
                    <a:cubicBezTo>
                      <a:pt x="-4611" y="1610817"/>
                      <a:pt x="67960" y="1197160"/>
                      <a:pt x="203427" y="1018150"/>
                    </a:cubicBezTo>
                    <a:cubicBezTo>
                      <a:pt x="338894" y="839141"/>
                      <a:pt x="735617" y="805274"/>
                      <a:pt x="813027" y="655293"/>
                    </a:cubicBezTo>
                    <a:cubicBezTo>
                      <a:pt x="890437" y="505312"/>
                      <a:pt x="689656" y="215026"/>
                      <a:pt x="667885" y="118264"/>
                    </a:cubicBezTo>
                    <a:cubicBezTo>
                      <a:pt x="646114" y="21502"/>
                      <a:pt x="634018" y="-51069"/>
                      <a:pt x="682399" y="45693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29" name="Bild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11760" y="1591249"/>
              <a:ext cx="3689479" cy="4229403"/>
            </a:xfrm>
            <a:prstGeom prst="rect">
              <a:avLst/>
            </a:prstGeom>
          </p:spPr>
        </p:pic>
        <p:sp>
          <p:nvSpPr>
            <p:cNvPr id="30" name="Freihandform 29"/>
            <p:cNvSpPr/>
            <p:nvPr/>
          </p:nvSpPr>
          <p:spPr>
            <a:xfrm>
              <a:off x="3275856" y="1232771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ihandform 30"/>
            <p:cNvSpPr/>
            <p:nvPr/>
          </p:nvSpPr>
          <p:spPr>
            <a:xfrm flipH="1">
              <a:off x="4942699" y="1232756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4" name="Bild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5708" y="2569066"/>
            <a:ext cx="640080" cy="701040"/>
          </a:xfrm>
          <a:prstGeom prst="rect">
            <a:avLst/>
          </a:prstGeom>
        </p:spPr>
      </p:pic>
      <p:grpSp>
        <p:nvGrpSpPr>
          <p:cNvPr id="35" name="Gruppieren 34"/>
          <p:cNvGrpSpPr/>
          <p:nvPr/>
        </p:nvGrpSpPr>
        <p:grpSpPr>
          <a:xfrm>
            <a:off x="1835696" y="2564904"/>
            <a:ext cx="583548" cy="669198"/>
            <a:chOff x="1979712" y="1808820"/>
            <a:chExt cx="3348794" cy="3840311"/>
          </a:xfrm>
        </p:grpSpPr>
        <p:pic>
          <p:nvPicPr>
            <p:cNvPr id="3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9712" y="1808820"/>
              <a:ext cx="3348794" cy="3840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7" name="Freihandform 36"/>
            <p:cNvSpPr/>
            <p:nvPr/>
          </p:nvSpPr>
          <p:spPr>
            <a:xfrm>
              <a:off x="3131840" y="2375514"/>
              <a:ext cx="910065" cy="549430"/>
            </a:xfrm>
            <a:custGeom>
              <a:avLst/>
              <a:gdLst>
                <a:gd name="connsiteX0" fmla="*/ 873458 w 910065"/>
                <a:gd name="connsiteY0" fmla="*/ 104278 h 549430"/>
                <a:gd name="connsiteX1" fmla="*/ 568658 w 910065"/>
                <a:gd name="connsiteY1" fmla="*/ 2678 h 549430"/>
                <a:gd name="connsiteX2" fmla="*/ 104201 w 910065"/>
                <a:gd name="connsiteY2" fmla="*/ 191363 h 549430"/>
                <a:gd name="connsiteX3" fmla="*/ 60658 w 910065"/>
                <a:gd name="connsiteY3" fmla="*/ 539706 h 549430"/>
                <a:gd name="connsiteX4" fmla="*/ 815401 w 910065"/>
                <a:gd name="connsiteY4" fmla="*/ 423592 h 549430"/>
                <a:gd name="connsiteX5" fmla="*/ 873458 w 910065"/>
                <a:gd name="connsiteY5" fmla="*/ 104278 h 5494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0065" h="549430">
                  <a:moveTo>
                    <a:pt x="873458" y="104278"/>
                  </a:moveTo>
                  <a:cubicBezTo>
                    <a:pt x="832334" y="34126"/>
                    <a:pt x="696867" y="-11836"/>
                    <a:pt x="568658" y="2678"/>
                  </a:cubicBezTo>
                  <a:cubicBezTo>
                    <a:pt x="440449" y="17192"/>
                    <a:pt x="188868" y="101858"/>
                    <a:pt x="104201" y="191363"/>
                  </a:cubicBezTo>
                  <a:cubicBezTo>
                    <a:pt x="19534" y="280868"/>
                    <a:pt x="-57875" y="501001"/>
                    <a:pt x="60658" y="539706"/>
                  </a:cubicBezTo>
                  <a:cubicBezTo>
                    <a:pt x="179191" y="578411"/>
                    <a:pt x="682353" y="493744"/>
                    <a:pt x="815401" y="423592"/>
                  </a:cubicBezTo>
                  <a:cubicBezTo>
                    <a:pt x="948449" y="353440"/>
                    <a:pt x="914582" y="174430"/>
                    <a:pt x="873458" y="10427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Text Box 28"/>
          <p:cNvSpPr txBox="1">
            <a:spLocks noChangeArrowheads="1"/>
          </p:cNvSpPr>
          <p:nvPr/>
        </p:nvSpPr>
        <p:spPr bwMode="auto">
          <a:xfrm>
            <a:off x="3744269" y="3170079"/>
            <a:ext cx="1611018" cy="2462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dirty="0" smtClean="0"/>
              <a:t>   key exchange   </a:t>
            </a:r>
            <a:endParaRPr lang="en-US" sz="1600" dirty="0"/>
          </a:p>
        </p:txBody>
      </p:sp>
      <p:sp>
        <p:nvSpPr>
          <p:cNvPr id="38" name="Line 31"/>
          <p:cNvSpPr>
            <a:spLocks noChangeShapeType="1"/>
          </p:cNvSpPr>
          <p:nvPr/>
        </p:nvSpPr>
        <p:spPr bwMode="auto">
          <a:xfrm>
            <a:off x="3203848" y="5263431"/>
            <a:ext cx="2665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9" name="Text Box 32"/>
          <p:cNvSpPr txBox="1">
            <a:spLocks noChangeArrowheads="1"/>
          </p:cNvSpPr>
          <p:nvPr/>
        </p:nvSpPr>
        <p:spPr bwMode="auto">
          <a:xfrm>
            <a:off x="3875045" y="4966568"/>
            <a:ext cx="137858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dirty="0"/>
              <a:t>c</a:t>
            </a:r>
            <a:r>
              <a:rPr lang="en-US" sz="1600" dirty="0" smtClean="0"/>
              <a:t>ommunication</a:t>
            </a:r>
            <a:endParaRPr lang="en-US" sz="1600" dirty="0"/>
          </a:p>
        </p:txBody>
      </p:sp>
      <p:sp>
        <p:nvSpPr>
          <p:cNvPr id="40" name="Textfeld 39"/>
          <p:cNvSpPr txBox="1"/>
          <p:nvPr/>
        </p:nvSpPr>
        <p:spPr>
          <a:xfrm>
            <a:off x="251520" y="548680"/>
            <a:ext cx="83342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The </a:t>
            </a:r>
            <a:r>
              <a:rPr lang="de-DE" sz="2800" dirty="0"/>
              <a:t>B</a:t>
            </a:r>
            <a:r>
              <a:rPr lang="de-DE" sz="2800" dirty="0" smtClean="0"/>
              <a:t>asics </a:t>
            </a:r>
            <a:r>
              <a:rPr lang="de-DE" sz="2800" dirty="0" err="1" smtClean="0"/>
              <a:t>of</a:t>
            </a:r>
            <a:r>
              <a:rPr lang="de-DE" sz="2800" dirty="0" smtClean="0"/>
              <a:t> </a:t>
            </a:r>
            <a:r>
              <a:rPr lang="de-DE" sz="2800" dirty="0" smtClean="0"/>
              <a:t>Key Exchange </a:t>
            </a:r>
            <a:r>
              <a:rPr lang="de-DE" sz="2800" dirty="0" smtClean="0"/>
              <a:t>(Diffie-Hellman, 1976)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58057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59259E-6 L -0.00035 0.270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13519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07407E-6 L 3.05556E-6 0.262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 animBg="1"/>
      <p:bldP spid="13" grpId="0" animBg="1"/>
      <p:bldP spid="14" grpId="0"/>
      <p:bldP spid="15" grpId="0"/>
      <p:bldP spid="16" grpId="0"/>
      <p:bldP spid="17" grpId="0" animBg="1"/>
      <p:bldP spid="18" grpId="0" animBg="1"/>
      <p:bldP spid="19" grpId="0" animBg="1"/>
      <p:bldP spid="20" grpId="0" animBg="1"/>
      <p:bldP spid="21" grpId="0"/>
      <p:bldP spid="25" grpId="0" animBg="1"/>
      <p:bldP spid="26" grpId="0"/>
      <p:bldP spid="24" grpId="0" animBg="1"/>
      <p:bldP spid="38" grpId="0" animBg="1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7"/>
          <p:cNvSpPr>
            <a:spLocks noChangeArrowheads="1"/>
          </p:cNvSpPr>
          <p:nvPr/>
        </p:nvSpPr>
        <p:spPr bwMode="auto">
          <a:xfrm rot="5400000">
            <a:off x="4229894" y="3771106"/>
            <a:ext cx="647700" cy="2916238"/>
          </a:xfrm>
          <a:prstGeom prst="can">
            <a:avLst>
              <a:gd name="adj" fmla="val 65431"/>
            </a:avLst>
          </a:prstGeom>
          <a:gradFill rotWithShape="1">
            <a:gsLst>
              <a:gs pos="0">
                <a:srgbClr val="B2B2B2"/>
              </a:gs>
              <a:gs pos="50000">
                <a:schemeClr val="bg1"/>
              </a:gs>
              <a:gs pos="100000">
                <a:srgbClr val="B2B2B2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327150" y="2947988"/>
            <a:ext cx="438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/>
              <a:t>Alice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7380288" y="2992438"/>
            <a:ext cx="3603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/>
              <a:t>Bob</a:t>
            </a:r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3216275" y="3465513"/>
            <a:ext cx="2665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flipH="1">
            <a:off x="3216275" y="3681413"/>
            <a:ext cx="2665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1563688" y="4812258"/>
            <a:ext cx="12192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/>
              <a:t>cryptographic</a:t>
            </a:r>
            <a:br>
              <a:rPr lang="en-US" sz="1600"/>
            </a:br>
            <a:r>
              <a:rPr lang="en-US" sz="1600"/>
              <a:t>key K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6500813" y="4777333"/>
            <a:ext cx="12192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/>
              <a:t>cryptographic</a:t>
            </a:r>
          </a:p>
          <a:p>
            <a:pPr algn="ctr"/>
            <a:r>
              <a:rPr lang="en-US" sz="1600"/>
              <a:t>key K</a:t>
            </a:r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3853007" y="5561013"/>
            <a:ext cx="14475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dirty="0" smtClean="0"/>
              <a:t>secure channel </a:t>
            </a:r>
          </a:p>
          <a:p>
            <a:pPr algn="ctr"/>
            <a:r>
              <a:rPr lang="en-US" sz="1600" dirty="0" smtClean="0"/>
              <a:t>via key </a:t>
            </a:r>
            <a:r>
              <a:rPr lang="en-US" sz="1600" dirty="0"/>
              <a:t>K</a:t>
            </a:r>
          </a:p>
        </p:txBody>
      </p:sp>
      <p:sp>
        <p:nvSpPr>
          <p:cNvPr id="17" name="Line 20"/>
          <p:cNvSpPr>
            <a:spLocks noChangeShapeType="1"/>
          </p:cNvSpPr>
          <p:nvPr/>
        </p:nvSpPr>
        <p:spPr bwMode="auto">
          <a:xfrm>
            <a:off x="3216275" y="3897313"/>
            <a:ext cx="2665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" name="Line 21"/>
          <p:cNvSpPr>
            <a:spLocks noChangeShapeType="1"/>
          </p:cNvSpPr>
          <p:nvPr/>
        </p:nvSpPr>
        <p:spPr bwMode="auto">
          <a:xfrm flipH="1">
            <a:off x="3216275" y="4113213"/>
            <a:ext cx="2665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" name="Line 22"/>
          <p:cNvSpPr>
            <a:spLocks noChangeShapeType="1"/>
          </p:cNvSpPr>
          <p:nvPr/>
        </p:nvSpPr>
        <p:spPr bwMode="auto">
          <a:xfrm>
            <a:off x="7092950" y="4343945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Line 23"/>
          <p:cNvSpPr>
            <a:spLocks noChangeShapeType="1"/>
          </p:cNvSpPr>
          <p:nvPr/>
        </p:nvSpPr>
        <p:spPr bwMode="auto">
          <a:xfrm>
            <a:off x="2160588" y="4393158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" name="Text Box 24"/>
          <p:cNvSpPr txBox="1">
            <a:spLocks noChangeArrowheads="1"/>
          </p:cNvSpPr>
          <p:nvPr/>
        </p:nvSpPr>
        <p:spPr bwMode="auto">
          <a:xfrm>
            <a:off x="4171950" y="2492896"/>
            <a:ext cx="8461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dirty="0"/>
              <a:t>key K???</a:t>
            </a:r>
          </a:p>
        </p:txBody>
      </p:sp>
      <p:sp>
        <p:nvSpPr>
          <p:cNvPr id="22" name="Text Box 25"/>
          <p:cNvSpPr txBox="1">
            <a:spLocks noChangeArrowheads="1"/>
          </p:cNvSpPr>
          <p:nvPr/>
        </p:nvSpPr>
        <p:spPr bwMode="auto">
          <a:xfrm>
            <a:off x="4986338" y="1700213"/>
            <a:ext cx="275431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/>
              <a:t>eavesdrops on communication</a:t>
            </a:r>
          </a:p>
        </p:txBody>
      </p:sp>
      <p:sp>
        <p:nvSpPr>
          <p:cNvPr id="23" name="Text Box 26"/>
          <p:cNvSpPr txBox="1">
            <a:spLocks noChangeArrowheads="1"/>
          </p:cNvSpPr>
          <p:nvPr/>
        </p:nvSpPr>
        <p:spPr bwMode="auto">
          <a:xfrm>
            <a:off x="3898900" y="1700213"/>
            <a:ext cx="3492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/>
              <a:t>Eve</a:t>
            </a:r>
          </a:p>
        </p:txBody>
      </p:sp>
      <p:sp>
        <p:nvSpPr>
          <p:cNvPr id="26" name="Text Box 32"/>
          <p:cNvSpPr txBox="1">
            <a:spLocks noChangeArrowheads="1"/>
          </p:cNvSpPr>
          <p:nvPr/>
        </p:nvSpPr>
        <p:spPr bwMode="auto">
          <a:xfrm>
            <a:off x="3887472" y="3143250"/>
            <a:ext cx="137858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dirty="0"/>
              <a:t>c</a:t>
            </a:r>
            <a:r>
              <a:rPr lang="en-US" sz="1600" dirty="0" smtClean="0"/>
              <a:t>ommunication</a:t>
            </a:r>
            <a:endParaRPr lang="en-US" sz="1600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4240212" y="1679655"/>
            <a:ext cx="647447" cy="741233"/>
            <a:chOff x="2411760" y="1232756"/>
            <a:chExt cx="4007406" cy="4587896"/>
          </a:xfrm>
        </p:grpSpPr>
        <p:grpSp>
          <p:nvGrpSpPr>
            <p:cNvPr id="28" name="Gruppieren 27"/>
            <p:cNvGrpSpPr/>
            <p:nvPr/>
          </p:nvGrpSpPr>
          <p:grpSpPr>
            <a:xfrm rot="21304386">
              <a:off x="5454313" y="2458471"/>
              <a:ext cx="964853" cy="2301499"/>
              <a:chOff x="5508104" y="2376463"/>
              <a:chExt cx="964853" cy="2301499"/>
            </a:xfrm>
          </p:grpSpPr>
          <p:sp>
            <p:nvSpPr>
              <p:cNvPr id="32" name="Freihandform 31"/>
              <p:cNvSpPr/>
              <p:nvPr/>
            </p:nvSpPr>
            <p:spPr>
              <a:xfrm rot="21009206">
                <a:off x="5895925" y="2376463"/>
                <a:ext cx="373548" cy="591636"/>
              </a:xfrm>
              <a:custGeom>
                <a:avLst/>
                <a:gdLst>
                  <a:gd name="connsiteX0" fmla="*/ 221499 w 384308"/>
                  <a:gd name="connsiteY0" fmla="*/ 465336 h 472026"/>
                  <a:gd name="connsiteX1" fmla="*/ 3784 w 384308"/>
                  <a:gd name="connsiteY1" fmla="*/ 392764 h 472026"/>
                  <a:gd name="connsiteX2" fmla="*/ 105384 w 384308"/>
                  <a:gd name="connsiteY2" fmla="*/ 879 h 472026"/>
                  <a:gd name="connsiteX3" fmla="*/ 381156 w 384308"/>
                  <a:gd name="connsiteY3" fmla="*/ 291164 h 472026"/>
                  <a:gd name="connsiteX4" fmla="*/ 221499 w 384308"/>
                  <a:gd name="connsiteY4" fmla="*/ 465336 h 472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4308" h="472026">
                    <a:moveTo>
                      <a:pt x="221499" y="465336"/>
                    </a:moveTo>
                    <a:cubicBezTo>
                      <a:pt x="158604" y="482269"/>
                      <a:pt x="23136" y="470174"/>
                      <a:pt x="3784" y="392764"/>
                    </a:cubicBezTo>
                    <a:cubicBezTo>
                      <a:pt x="-15569" y="315354"/>
                      <a:pt x="42489" y="17812"/>
                      <a:pt x="105384" y="879"/>
                    </a:cubicBezTo>
                    <a:cubicBezTo>
                      <a:pt x="168279" y="-16054"/>
                      <a:pt x="356966" y="216174"/>
                      <a:pt x="381156" y="291164"/>
                    </a:cubicBezTo>
                    <a:cubicBezTo>
                      <a:pt x="405346" y="366154"/>
                      <a:pt x="284394" y="448403"/>
                      <a:pt x="221499" y="465336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ihandform 32"/>
              <p:cNvSpPr/>
              <p:nvPr/>
            </p:nvSpPr>
            <p:spPr>
              <a:xfrm>
                <a:off x="5508104" y="2865941"/>
                <a:ext cx="964853" cy="1812021"/>
              </a:xfrm>
              <a:custGeom>
                <a:avLst/>
                <a:gdLst>
                  <a:gd name="connsiteX0" fmla="*/ 682399 w 964853"/>
                  <a:gd name="connsiteY0" fmla="*/ 45693 h 1812021"/>
                  <a:gd name="connsiteX1" fmla="*/ 958170 w 964853"/>
                  <a:gd name="connsiteY1" fmla="*/ 698835 h 1812021"/>
                  <a:gd name="connsiteX2" fmla="*/ 363085 w 964853"/>
                  <a:gd name="connsiteY2" fmla="*/ 1119750 h 1812021"/>
                  <a:gd name="connsiteX3" fmla="*/ 232456 w 964853"/>
                  <a:gd name="connsiteY3" fmla="*/ 1729350 h 1812021"/>
                  <a:gd name="connsiteX4" fmla="*/ 227 w 964853"/>
                  <a:gd name="connsiteY4" fmla="*/ 1729350 h 1812021"/>
                  <a:gd name="connsiteX5" fmla="*/ 203427 w 964853"/>
                  <a:gd name="connsiteY5" fmla="*/ 1018150 h 1812021"/>
                  <a:gd name="connsiteX6" fmla="*/ 813027 w 964853"/>
                  <a:gd name="connsiteY6" fmla="*/ 655293 h 1812021"/>
                  <a:gd name="connsiteX7" fmla="*/ 667885 w 964853"/>
                  <a:gd name="connsiteY7" fmla="*/ 118264 h 1812021"/>
                  <a:gd name="connsiteX8" fmla="*/ 682399 w 964853"/>
                  <a:gd name="connsiteY8" fmla="*/ 45693 h 1812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64853" h="1812021">
                    <a:moveTo>
                      <a:pt x="682399" y="45693"/>
                    </a:moveTo>
                    <a:cubicBezTo>
                      <a:pt x="730780" y="142455"/>
                      <a:pt x="1011389" y="519825"/>
                      <a:pt x="958170" y="698835"/>
                    </a:cubicBezTo>
                    <a:cubicBezTo>
                      <a:pt x="904951" y="877845"/>
                      <a:pt x="484037" y="947998"/>
                      <a:pt x="363085" y="1119750"/>
                    </a:cubicBezTo>
                    <a:cubicBezTo>
                      <a:pt x="242133" y="1291502"/>
                      <a:pt x="292932" y="1627750"/>
                      <a:pt x="232456" y="1729350"/>
                    </a:cubicBezTo>
                    <a:cubicBezTo>
                      <a:pt x="171980" y="1830950"/>
                      <a:pt x="5065" y="1847883"/>
                      <a:pt x="227" y="1729350"/>
                    </a:cubicBezTo>
                    <a:cubicBezTo>
                      <a:pt x="-4611" y="1610817"/>
                      <a:pt x="67960" y="1197160"/>
                      <a:pt x="203427" y="1018150"/>
                    </a:cubicBezTo>
                    <a:cubicBezTo>
                      <a:pt x="338894" y="839141"/>
                      <a:pt x="735617" y="805274"/>
                      <a:pt x="813027" y="655293"/>
                    </a:cubicBezTo>
                    <a:cubicBezTo>
                      <a:pt x="890437" y="505312"/>
                      <a:pt x="689656" y="215026"/>
                      <a:pt x="667885" y="118264"/>
                    </a:cubicBezTo>
                    <a:cubicBezTo>
                      <a:pt x="646114" y="21502"/>
                      <a:pt x="634018" y="-51069"/>
                      <a:pt x="682399" y="45693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29" name="Bild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11760" y="1591249"/>
              <a:ext cx="3689479" cy="4229403"/>
            </a:xfrm>
            <a:prstGeom prst="rect">
              <a:avLst/>
            </a:prstGeom>
          </p:spPr>
        </p:pic>
        <p:sp>
          <p:nvSpPr>
            <p:cNvPr id="30" name="Freihandform 29"/>
            <p:cNvSpPr/>
            <p:nvPr/>
          </p:nvSpPr>
          <p:spPr>
            <a:xfrm>
              <a:off x="3275856" y="1232771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ihandform 30"/>
            <p:cNvSpPr/>
            <p:nvPr/>
          </p:nvSpPr>
          <p:spPr>
            <a:xfrm flipH="1">
              <a:off x="4942699" y="1232756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4" name="Bild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5708" y="2569066"/>
            <a:ext cx="640080" cy="701040"/>
          </a:xfrm>
          <a:prstGeom prst="rect">
            <a:avLst/>
          </a:prstGeom>
        </p:spPr>
      </p:pic>
      <p:grpSp>
        <p:nvGrpSpPr>
          <p:cNvPr id="35" name="Gruppieren 34"/>
          <p:cNvGrpSpPr/>
          <p:nvPr/>
        </p:nvGrpSpPr>
        <p:grpSpPr>
          <a:xfrm>
            <a:off x="1835696" y="2564904"/>
            <a:ext cx="583548" cy="669198"/>
            <a:chOff x="1979712" y="1808820"/>
            <a:chExt cx="3348794" cy="3840311"/>
          </a:xfrm>
        </p:grpSpPr>
        <p:pic>
          <p:nvPicPr>
            <p:cNvPr id="3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9712" y="1808820"/>
              <a:ext cx="3348794" cy="3840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7" name="Freihandform 36"/>
            <p:cNvSpPr/>
            <p:nvPr/>
          </p:nvSpPr>
          <p:spPr>
            <a:xfrm>
              <a:off x="3131840" y="2375514"/>
              <a:ext cx="910065" cy="549430"/>
            </a:xfrm>
            <a:custGeom>
              <a:avLst/>
              <a:gdLst>
                <a:gd name="connsiteX0" fmla="*/ 873458 w 910065"/>
                <a:gd name="connsiteY0" fmla="*/ 104278 h 549430"/>
                <a:gd name="connsiteX1" fmla="*/ 568658 w 910065"/>
                <a:gd name="connsiteY1" fmla="*/ 2678 h 549430"/>
                <a:gd name="connsiteX2" fmla="*/ 104201 w 910065"/>
                <a:gd name="connsiteY2" fmla="*/ 191363 h 549430"/>
                <a:gd name="connsiteX3" fmla="*/ 60658 w 910065"/>
                <a:gd name="connsiteY3" fmla="*/ 539706 h 549430"/>
                <a:gd name="connsiteX4" fmla="*/ 815401 w 910065"/>
                <a:gd name="connsiteY4" fmla="*/ 423592 h 549430"/>
                <a:gd name="connsiteX5" fmla="*/ 873458 w 910065"/>
                <a:gd name="connsiteY5" fmla="*/ 104278 h 5494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0065" h="549430">
                  <a:moveTo>
                    <a:pt x="873458" y="104278"/>
                  </a:moveTo>
                  <a:cubicBezTo>
                    <a:pt x="832334" y="34126"/>
                    <a:pt x="696867" y="-11836"/>
                    <a:pt x="568658" y="2678"/>
                  </a:cubicBezTo>
                  <a:cubicBezTo>
                    <a:pt x="440449" y="17192"/>
                    <a:pt x="188868" y="101858"/>
                    <a:pt x="104201" y="191363"/>
                  </a:cubicBezTo>
                  <a:cubicBezTo>
                    <a:pt x="19534" y="280868"/>
                    <a:pt x="-57875" y="501001"/>
                    <a:pt x="60658" y="539706"/>
                  </a:cubicBezTo>
                  <a:cubicBezTo>
                    <a:pt x="179191" y="578411"/>
                    <a:pt x="682353" y="493744"/>
                    <a:pt x="815401" y="423592"/>
                  </a:cubicBezTo>
                  <a:cubicBezTo>
                    <a:pt x="948449" y="353440"/>
                    <a:pt x="914582" y="174430"/>
                    <a:pt x="873458" y="10427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Text Box 28"/>
          <p:cNvSpPr txBox="1">
            <a:spLocks noChangeArrowheads="1"/>
          </p:cNvSpPr>
          <p:nvPr/>
        </p:nvSpPr>
        <p:spPr bwMode="auto">
          <a:xfrm>
            <a:off x="3744269" y="3170079"/>
            <a:ext cx="1611018" cy="2462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dirty="0" smtClean="0"/>
              <a:t>   key exchange   </a:t>
            </a:r>
            <a:endParaRPr lang="en-US" sz="1600" dirty="0"/>
          </a:p>
        </p:txBody>
      </p:sp>
      <p:sp>
        <p:nvSpPr>
          <p:cNvPr id="38" name="Line 31"/>
          <p:cNvSpPr>
            <a:spLocks noChangeShapeType="1"/>
          </p:cNvSpPr>
          <p:nvPr/>
        </p:nvSpPr>
        <p:spPr bwMode="auto">
          <a:xfrm>
            <a:off x="3203848" y="5263431"/>
            <a:ext cx="2665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9" name="Text Box 32"/>
          <p:cNvSpPr txBox="1">
            <a:spLocks noChangeArrowheads="1"/>
          </p:cNvSpPr>
          <p:nvPr/>
        </p:nvSpPr>
        <p:spPr bwMode="auto">
          <a:xfrm>
            <a:off x="3875045" y="5008379"/>
            <a:ext cx="137858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dirty="0"/>
              <a:t>c</a:t>
            </a:r>
            <a:r>
              <a:rPr lang="en-US" sz="1600" dirty="0" smtClean="0"/>
              <a:t>ommunication</a:t>
            </a:r>
            <a:endParaRPr lang="en-US" sz="1600" dirty="0"/>
          </a:p>
        </p:txBody>
      </p:sp>
      <p:sp>
        <p:nvSpPr>
          <p:cNvPr id="40" name="Textfeld 39"/>
          <p:cNvSpPr txBox="1"/>
          <p:nvPr/>
        </p:nvSpPr>
        <p:spPr>
          <a:xfrm>
            <a:off x="251520" y="548680"/>
            <a:ext cx="498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A </a:t>
            </a:r>
            <a:r>
              <a:rPr lang="de-DE" sz="2800" dirty="0" err="1" smtClean="0"/>
              <a:t>Plethora</a:t>
            </a:r>
            <a:r>
              <a:rPr lang="de-DE" sz="2800" dirty="0" smtClean="0"/>
              <a:t> </a:t>
            </a:r>
            <a:r>
              <a:rPr lang="de-DE" sz="2800" dirty="0" err="1" smtClean="0"/>
              <a:t>of</a:t>
            </a:r>
            <a:r>
              <a:rPr lang="de-DE" sz="2800" dirty="0" smtClean="0"/>
              <a:t> Security Models</a:t>
            </a:r>
            <a:endParaRPr lang="de-DE" sz="2800" dirty="0"/>
          </a:p>
        </p:txBody>
      </p:sp>
      <p:sp>
        <p:nvSpPr>
          <p:cNvPr id="2" name="Abgerundete rechteckige Legende 1"/>
          <p:cNvSpPr/>
          <p:nvPr/>
        </p:nvSpPr>
        <p:spPr>
          <a:xfrm>
            <a:off x="5119140" y="2171144"/>
            <a:ext cx="2028651" cy="860267"/>
          </a:xfrm>
          <a:prstGeom prst="wedgeRoundRectCallout">
            <a:avLst>
              <a:gd name="adj1" fmla="val -40866"/>
              <a:gd name="adj2" fmla="val 97931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Shoup</a:t>
            </a:r>
            <a:endParaRPr lang="de-DE" dirty="0" smtClean="0"/>
          </a:p>
        </p:txBody>
      </p:sp>
      <p:sp>
        <p:nvSpPr>
          <p:cNvPr id="41" name="Abgerundete rechteckige Legende 40"/>
          <p:cNvSpPr/>
          <p:nvPr/>
        </p:nvSpPr>
        <p:spPr>
          <a:xfrm>
            <a:off x="1679253" y="2132856"/>
            <a:ext cx="2028651" cy="860267"/>
          </a:xfrm>
          <a:prstGeom prst="wedgeRoundRectCallout">
            <a:avLst>
              <a:gd name="adj1" fmla="val 54291"/>
              <a:gd name="adj2" fmla="val 74310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Bellare-Rogaway</a:t>
            </a:r>
            <a:endParaRPr lang="de-DE" dirty="0" smtClean="0"/>
          </a:p>
        </p:txBody>
      </p:sp>
      <p:sp>
        <p:nvSpPr>
          <p:cNvPr id="42" name="Abgerundete rechteckige Legende 41"/>
          <p:cNvSpPr/>
          <p:nvPr/>
        </p:nvSpPr>
        <p:spPr>
          <a:xfrm>
            <a:off x="6675708" y="3538259"/>
            <a:ext cx="2268137" cy="860267"/>
          </a:xfrm>
          <a:prstGeom prst="wedgeRoundRectCallout">
            <a:avLst>
              <a:gd name="adj1" fmla="val -77821"/>
              <a:gd name="adj2" fmla="val -2755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UC</a:t>
            </a:r>
          </a:p>
          <a:p>
            <a:pPr algn="ctr"/>
            <a:r>
              <a:rPr lang="de-DE" dirty="0" smtClean="0"/>
              <a:t>(Canetti-Krawczyk)</a:t>
            </a:r>
          </a:p>
        </p:txBody>
      </p:sp>
      <p:sp>
        <p:nvSpPr>
          <p:cNvPr id="43" name="Abgerundete rechteckige Legende 42"/>
          <p:cNvSpPr/>
          <p:nvPr/>
        </p:nvSpPr>
        <p:spPr>
          <a:xfrm>
            <a:off x="531899" y="3645024"/>
            <a:ext cx="2028651" cy="860267"/>
          </a:xfrm>
          <a:prstGeom prst="wedgeRoundRectCallout">
            <a:avLst>
              <a:gd name="adj1" fmla="val 79332"/>
              <a:gd name="adj2" fmla="val -39364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eCK</a:t>
            </a:r>
            <a:endParaRPr lang="de-DE" dirty="0" smtClean="0"/>
          </a:p>
          <a:p>
            <a:pPr algn="ctr"/>
            <a:r>
              <a:rPr lang="de-DE" dirty="0" smtClean="0"/>
              <a:t>(</a:t>
            </a:r>
            <a:r>
              <a:rPr lang="de-DE" dirty="0" err="1" smtClean="0"/>
              <a:t>LaMacchia</a:t>
            </a:r>
            <a:r>
              <a:rPr lang="de-DE" dirty="0" smtClean="0"/>
              <a:t>-Lauter-</a:t>
            </a:r>
            <a:r>
              <a:rPr lang="de-DE" dirty="0" err="1" smtClean="0"/>
              <a:t>Mityagin</a:t>
            </a:r>
            <a:r>
              <a:rPr lang="de-DE" dirty="0" smtClean="0"/>
              <a:t>)</a:t>
            </a:r>
          </a:p>
        </p:txBody>
      </p:sp>
      <p:sp>
        <p:nvSpPr>
          <p:cNvPr id="44" name="Abgerundete rechteckige Legende 43"/>
          <p:cNvSpPr/>
          <p:nvPr/>
        </p:nvSpPr>
        <p:spPr>
          <a:xfrm>
            <a:off x="3603803" y="3983985"/>
            <a:ext cx="2028651" cy="860267"/>
          </a:xfrm>
          <a:prstGeom prst="wedgeRoundRectCallout">
            <a:avLst>
              <a:gd name="adj1" fmla="val -5182"/>
              <a:gd name="adj2" fmla="val -105796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…</a:t>
            </a:r>
          </a:p>
        </p:txBody>
      </p:sp>
      <p:sp>
        <p:nvSpPr>
          <p:cNvPr id="45" name="Textfeld 44"/>
          <p:cNvSpPr txBox="1"/>
          <p:nvPr/>
        </p:nvSpPr>
        <p:spPr>
          <a:xfrm>
            <a:off x="5004048" y="538185"/>
            <a:ext cx="27045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chemeClr val="accent4"/>
                </a:solidFill>
              </a:rPr>
              <a:t>…</a:t>
            </a:r>
            <a:r>
              <a:rPr lang="de-DE" sz="2800" dirty="0" err="1" smtClean="0">
                <a:solidFill>
                  <a:schemeClr val="accent4"/>
                </a:solidFill>
              </a:rPr>
              <a:t>is</a:t>
            </a:r>
            <a:r>
              <a:rPr lang="de-DE" sz="2800" dirty="0" smtClean="0">
                <a:solidFill>
                  <a:schemeClr val="accent4"/>
                </a:solidFill>
              </a:rPr>
              <a:t> not </a:t>
            </a:r>
            <a:r>
              <a:rPr lang="de-DE" sz="2800" dirty="0" err="1" smtClean="0">
                <a:solidFill>
                  <a:schemeClr val="accent4"/>
                </a:solidFill>
              </a:rPr>
              <a:t>enough</a:t>
            </a:r>
            <a:endParaRPr lang="de-DE" sz="28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506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1" grpId="0" animBg="1"/>
      <p:bldP spid="42" grpId="0" animBg="1"/>
      <p:bldP spid="43" grpId="0" animBg="1"/>
      <p:bldP spid="44" grpId="0" animBg="1"/>
      <p:bldP spid="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AutoShape 27"/>
          <p:cNvSpPr>
            <a:spLocks noChangeArrowheads="1"/>
          </p:cNvSpPr>
          <p:nvPr/>
        </p:nvSpPr>
        <p:spPr bwMode="auto">
          <a:xfrm rot="5400000">
            <a:off x="4320530" y="3016798"/>
            <a:ext cx="432048" cy="2916238"/>
          </a:xfrm>
          <a:prstGeom prst="can">
            <a:avLst>
              <a:gd name="adj" fmla="val 65431"/>
            </a:avLst>
          </a:prstGeom>
          <a:gradFill rotWithShape="1">
            <a:gsLst>
              <a:gs pos="0">
                <a:schemeClr val="bg1">
                  <a:lumMod val="95000"/>
                </a:schemeClr>
              </a:gs>
              <a:gs pos="50000">
                <a:schemeClr val="bg1"/>
              </a:gs>
              <a:gs pos="100000">
                <a:srgbClr val="B2B2B2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3" name="AutoShape 27"/>
          <p:cNvSpPr>
            <a:spLocks noChangeArrowheads="1"/>
          </p:cNvSpPr>
          <p:nvPr/>
        </p:nvSpPr>
        <p:spPr bwMode="auto">
          <a:xfrm rot="5400000">
            <a:off x="4229894" y="3771106"/>
            <a:ext cx="647700" cy="2916238"/>
          </a:xfrm>
          <a:prstGeom prst="can">
            <a:avLst>
              <a:gd name="adj" fmla="val 65431"/>
            </a:avLst>
          </a:prstGeom>
          <a:gradFill rotWithShape="1">
            <a:gsLst>
              <a:gs pos="0">
                <a:srgbClr val="B2B2B2"/>
              </a:gs>
              <a:gs pos="50000">
                <a:schemeClr val="bg1"/>
              </a:gs>
              <a:gs pos="100000">
                <a:srgbClr val="B2B2B2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327150" y="2947988"/>
            <a:ext cx="438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/>
              <a:t>Alice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7380288" y="2992438"/>
            <a:ext cx="3603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/>
              <a:t>Bob</a:t>
            </a:r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3216275" y="3465513"/>
            <a:ext cx="2665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flipH="1">
            <a:off x="3216275" y="3681413"/>
            <a:ext cx="2665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1563688" y="4812258"/>
            <a:ext cx="12192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dirty="0"/>
              <a:t>cryptographic</a:t>
            </a:r>
            <a:br>
              <a:rPr lang="en-US" sz="1600" dirty="0"/>
            </a:br>
            <a:r>
              <a:rPr lang="en-US" sz="1600" dirty="0"/>
              <a:t>key K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6500813" y="4777333"/>
            <a:ext cx="12192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/>
              <a:t>cryptographic</a:t>
            </a:r>
          </a:p>
          <a:p>
            <a:pPr algn="ctr"/>
            <a:r>
              <a:rPr lang="en-US" sz="1600"/>
              <a:t>key K</a:t>
            </a:r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3853007" y="5561013"/>
            <a:ext cx="14475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dirty="0" smtClean="0"/>
              <a:t>secure channel </a:t>
            </a:r>
          </a:p>
          <a:p>
            <a:pPr algn="ctr"/>
            <a:r>
              <a:rPr lang="en-US" sz="1600" dirty="0" smtClean="0"/>
              <a:t>via key </a:t>
            </a:r>
            <a:r>
              <a:rPr lang="en-US" sz="1600" dirty="0"/>
              <a:t>K</a:t>
            </a:r>
          </a:p>
        </p:txBody>
      </p:sp>
      <p:sp>
        <p:nvSpPr>
          <p:cNvPr id="17" name="Line 20"/>
          <p:cNvSpPr>
            <a:spLocks noChangeShapeType="1"/>
          </p:cNvSpPr>
          <p:nvPr/>
        </p:nvSpPr>
        <p:spPr bwMode="auto">
          <a:xfrm>
            <a:off x="3216275" y="3897313"/>
            <a:ext cx="2665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" name="Line 21"/>
          <p:cNvSpPr>
            <a:spLocks noChangeShapeType="1"/>
          </p:cNvSpPr>
          <p:nvPr/>
        </p:nvSpPr>
        <p:spPr bwMode="auto">
          <a:xfrm flipH="1">
            <a:off x="3216275" y="4113213"/>
            <a:ext cx="2665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" name="Text Box 24"/>
          <p:cNvSpPr txBox="1">
            <a:spLocks noChangeArrowheads="1"/>
          </p:cNvSpPr>
          <p:nvPr/>
        </p:nvSpPr>
        <p:spPr bwMode="auto">
          <a:xfrm>
            <a:off x="4171950" y="2492896"/>
            <a:ext cx="8461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dirty="0"/>
              <a:t>key K???</a:t>
            </a:r>
          </a:p>
        </p:txBody>
      </p:sp>
      <p:sp>
        <p:nvSpPr>
          <p:cNvPr id="22" name="Text Box 25"/>
          <p:cNvSpPr txBox="1">
            <a:spLocks noChangeArrowheads="1"/>
          </p:cNvSpPr>
          <p:nvPr/>
        </p:nvSpPr>
        <p:spPr bwMode="auto">
          <a:xfrm>
            <a:off x="4986338" y="1700213"/>
            <a:ext cx="275431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/>
              <a:t>eavesdrops on communication</a:t>
            </a:r>
          </a:p>
        </p:txBody>
      </p:sp>
      <p:sp>
        <p:nvSpPr>
          <p:cNvPr id="23" name="Text Box 26"/>
          <p:cNvSpPr txBox="1">
            <a:spLocks noChangeArrowheads="1"/>
          </p:cNvSpPr>
          <p:nvPr/>
        </p:nvSpPr>
        <p:spPr bwMode="auto">
          <a:xfrm>
            <a:off x="3898900" y="1700213"/>
            <a:ext cx="3492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/>
              <a:t>Eve</a:t>
            </a:r>
          </a:p>
        </p:txBody>
      </p:sp>
      <p:sp>
        <p:nvSpPr>
          <p:cNvPr id="26" name="Text Box 32"/>
          <p:cNvSpPr txBox="1">
            <a:spLocks noChangeArrowheads="1"/>
          </p:cNvSpPr>
          <p:nvPr/>
        </p:nvSpPr>
        <p:spPr bwMode="auto">
          <a:xfrm>
            <a:off x="3887472" y="3143250"/>
            <a:ext cx="137858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dirty="0"/>
              <a:t>c</a:t>
            </a:r>
            <a:r>
              <a:rPr lang="en-US" sz="1600" dirty="0" smtClean="0"/>
              <a:t>ommunication</a:t>
            </a:r>
            <a:endParaRPr lang="en-US" sz="1600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4240212" y="1679655"/>
            <a:ext cx="647447" cy="741233"/>
            <a:chOff x="2411760" y="1232756"/>
            <a:chExt cx="4007406" cy="4587896"/>
          </a:xfrm>
        </p:grpSpPr>
        <p:grpSp>
          <p:nvGrpSpPr>
            <p:cNvPr id="28" name="Gruppieren 27"/>
            <p:cNvGrpSpPr/>
            <p:nvPr/>
          </p:nvGrpSpPr>
          <p:grpSpPr>
            <a:xfrm rot="21304386">
              <a:off x="5454313" y="2458471"/>
              <a:ext cx="964853" cy="2301499"/>
              <a:chOff x="5508104" y="2376463"/>
              <a:chExt cx="964853" cy="2301499"/>
            </a:xfrm>
          </p:grpSpPr>
          <p:sp>
            <p:nvSpPr>
              <p:cNvPr id="32" name="Freihandform 31"/>
              <p:cNvSpPr/>
              <p:nvPr/>
            </p:nvSpPr>
            <p:spPr>
              <a:xfrm rot="21009206">
                <a:off x="5895925" y="2376463"/>
                <a:ext cx="373548" cy="591636"/>
              </a:xfrm>
              <a:custGeom>
                <a:avLst/>
                <a:gdLst>
                  <a:gd name="connsiteX0" fmla="*/ 221499 w 384308"/>
                  <a:gd name="connsiteY0" fmla="*/ 465336 h 472026"/>
                  <a:gd name="connsiteX1" fmla="*/ 3784 w 384308"/>
                  <a:gd name="connsiteY1" fmla="*/ 392764 h 472026"/>
                  <a:gd name="connsiteX2" fmla="*/ 105384 w 384308"/>
                  <a:gd name="connsiteY2" fmla="*/ 879 h 472026"/>
                  <a:gd name="connsiteX3" fmla="*/ 381156 w 384308"/>
                  <a:gd name="connsiteY3" fmla="*/ 291164 h 472026"/>
                  <a:gd name="connsiteX4" fmla="*/ 221499 w 384308"/>
                  <a:gd name="connsiteY4" fmla="*/ 465336 h 472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4308" h="472026">
                    <a:moveTo>
                      <a:pt x="221499" y="465336"/>
                    </a:moveTo>
                    <a:cubicBezTo>
                      <a:pt x="158604" y="482269"/>
                      <a:pt x="23136" y="470174"/>
                      <a:pt x="3784" y="392764"/>
                    </a:cubicBezTo>
                    <a:cubicBezTo>
                      <a:pt x="-15569" y="315354"/>
                      <a:pt x="42489" y="17812"/>
                      <a:pt x="105384" y="879"/>
                    </a:cubicBezTo>
                    <a:cubicBezTo>
                      <a:pt x="168279" y="-16054"/>
                      <a:pt x="356966" y="216174"/>
                      <a:pt x="381156" y="291164"/>
                    </a:cubicBezTo>
                    <a:cubicBezTo>
                      <a:pt x="405346" y="366154"/>
                      <a:pt x="284394" y="448403"/>
                      <a:pt x="221499" y="465336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ihandform 32"/>
              <p:cNvSpPr/>
              <p:nvPr/>
            </p:nvSpPr>
            <p:spPr>
              <a:xfrm>
                <a:off x="5508104" y="2865941"/>
                <a:ext cx="964853" cy="1812021"/>
              </a:xfrm>
              <a:custGeom>
                <a:avLst/>
                <a:gdLst>
                  <a:gd name="connsiteX0" fmla="*/ 682399 w 964853"/>
                  <a:gd name="connsiteY0" fmla="*/ 45693 h 1812021"/>
                  <a:gd name="connsiteX1" fmla="*/ 958170 w 964853"/>
                  <a:gd name="connsiteY1" fmla="*/ 698835 h 1812021"/>
                  <a:gd name="connsiteX2" fmla="*/ 363085 w 964853"/>
                  <a:gd name="connsiteY2" fmla="*/ 1119750 h 1812021"/>
                  <a:gd name="connsiteX3" fmla="*/ 232456 w 964853"/>
                  <a:gd name="connsiteY3" fmla="*/ 1729350 h 1812021"/>
                  <a:gd name="connsiteX4" fmla="*/ 227 w 964853"/>
                  <a:gd name="connsiteY4" fmla="*/ 1729350 h 1812021"/>
                  <a:gd name="connsiteX5" fmla="*/ 203427 w 964853"/>
                  <a:gd name="connsiteY5" fmla="*/ 1018150 h 1812021"/>
                  <a:gd name="connsiteX6" fmla="*/ 813027 w 964853"/>
                  <a:gd name="connsiteY6" fmla="*/ 655293 h 1812021"/>
                  <a:gd name="connsiteX7" fmla="*/ 667885 w 964853"/>
                  <a:gd name="connsiteY7" fmla="*/ 118264 h 1812021"/>
                  <a:gd name="connsiteX8" fmla="*/ 682399 w 964853"/>
                  <a:gd name="connsiteY8" fmla="*/ 45693 h 1812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64853" h="1812021">
                    <a:moveTo>
                      <a:pt x="682399" y="45693"/>
                    </a:moveTo>
                    <a:cubicBezTo>
                      <a:pt x="730780" y="142455"/>
                      <a:pt x="1011389" y="519825"/>
                      <a:pt x="958170" y="698835"/>
                    </a:cubicBezTo>
                    <a:cubicBezTo>
                      <a:pt x="904951" y="877845"/>
                      <a:pt x="484037" y="947998"/>
                      <a:pt x="363085" y="1119750"/>
                    </a:cubicBezTo>
                    <a:cubicBezTo>
                      <a:pt x="242133" y="1291502"/>
                      <a:pt x="292932" y="1627750"/>
                      <a:pt x="232456" y="1729350"/>
                    </a:cubicBezTo>
                    <a:cubicBezTo>
                      <a:pt x="171980" y="1830950"/>
                      <a:pt x="5065" y="1847883"/>
                      <a:pt x="227" y="1729350"/>
                    </a:cubicBezTo>
                    <a:cubicBezTo>
                      <a:pt x="-4611" y="1610817"/>
                      <a:pt x="67960" y="1197160"/>
                      <a:pt x="203427" y="1018150"/>
                    </a:cubicBezTo>
                    <a:cubicBezTo>
                      <a:pt x="338894" y="839141"/>
                      <a:pt x="735617" y="805274"/>
                      <a:pt x="813027" y="655293"/>
                    </a:cubicBezTo>
                    <a:cubicBezTo>
                      <a:pt x="890437" y="505312"/>
                      <a:pt x="689656" y="215026"/>
                      <a:pt x="667885" y="118264"/>
                    </a:cubicBezTo>
                    <a:cubicBezTo>
                      <a:pt x="646114" y="21502"/>
                      <a:pt x="634018" y="-51069"/>
                      <a:pt x="682399" y="45693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29" name="Bild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11760" y="1591249"/>
              <a:ext cx="3689479" cy="4229403"/>
            </a:xfrm>
            <a:prstGeom prst="rect">
              <a:avLst/>
            </a:prstGeom>
          </p:spPr>
        </p:pic>
        <p:sp>
          <p:nvSpPr>
            <p:cNvPr id="30" name="Freihandform 29"/>
            <p:cNvSpPr/>
            <p:nvPr/>
          </p:nvSpPr>
          <p:spPr>
            <a:xfrm>
              <a:off x="3275856" y="1232771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ihandform 30"/>
            <p:cNvSpPr/>
            <p:nvPr/>
          </p:nvSpPr>
          <p:spPr>
            <a:xfrm flipH="1">
              <a:off x="4942699" y="1232756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4" name="Bild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5708" y="2569066"/>
            <a:ext cx="640080" cy="701040"/>
          </a:xfrm>
          <a:prstGeom prst="rect">
            <a:avLst/>
          </a:prstGeom>
        </p:spPr>
      </p:pic>
      <p:grpSp>
        <p:nvGrpSpPr>
          <p:cNvPr id="35" name="Gruppieren 34"/>
          <p:cNvGrpSpPr/>
          <p:nvPr/>
        </p:nvGrpSpPr>
        <p:grpSpPr>
          <a:xfrm>
            <a:off x="1835696" y="2564904"/>
            <a:ext cx="583548" cy="669198"/>
            <a:chOff x="1979712" y="1808820"/>
            <a:chExt cx="3348794" cy="3840311"/>
          </a:xfrm>
        </p:grpSpPr>
        <p:pic>
          <p:nvPicPr>
            <p:cNvPr id="3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9712" y="1808820"/>
              <a:ext cx="3348794" cy="3840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7" name="Freihandform 36"/>
            <p:cNvSpPr/>
            <p:nvPr/>
          </p:nvSpPr>
          <p:spPr>
            <a:xfrm>
              <a:off x="3131840" y="2375514"/>
              <a:ext cx="910065" cy="549430"/>
            </a:xfrm>
            <a:custGeom>
              <a:avLst/>
              <a:gdLst>
                <a:gd name="connsiteX0" fmla="*/ 873458 w 910065"/>
                <a:gd name="connsiteY0" fmla="*/ 104278 h 549430"/>
                <a:gd name="connsiteX1" fmla="*/ 568658 w 910065"/>
                <a:gd name="connsiteY1" fmla="*/ 2678 h 549430"/>
                <a:gd name="connsiteX2" fmla="*/ 104201 w 910065"/>
                <a:gd name="connsiteY2" fmla="*/ 191363 h 549430"/>
                <a:gd name="connsiteX3" fmla="*/ 60658 w 910065"/>
                <a:gd name="connsiteY3" fmla="*/ 539706 h 549430"/>
                <a:gd name="connsiteX4" fmla="*/ 815401 w 910065"/>
                <a:gd name="connsiteY4" fmla="*/ 423592 h 549430"/>
                <a:gd name="connsiteX5" fmla="*/ 873458 w 910065"/>
                <a:gd name="connsiteY5" fmla="*/ 104278 h 5494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0065" h="549430">
                  <a:moveTo>
                    <a:pt x="873458" y="104278"/>
                  </a:moveTo>
                  <a:cubicBezTo>
                    <a:pt x="832334" y="34126"/>
                    <a:pt x="696867" y="-11836"/>
                    <a:pt x="568658" y="2678"/>
                  </a:cubicBezTo>
                  <a:cubicBezTo>
                    <a:pt x="440449" y="17192"/>
                    <a:pt x="188868" y="101858"/>
                    <a:pt x="104201" y="191363"/>
                  </a:cubicBezTo>
                  <a:cubicBezTo>
                    <a:pt x="19534" y="280868"/>
                    <a:pt x="-57875" y="501001"/>
                    <a:pt x="60658" y="539706"/>
                  </a:cubicBezTo>
                  <a:cubicBezTo>
                    <a:pt x="179191" y="578411"/>
                    <a:pt x="682353" y="493744"/>
                    <a:pt x="815401" y="423592"/>
                  </a:cubicBezTo>
                  <a:cubicBezTo>
                    <a:pt x="948449" y="353440"/>
                    <a:pt x="914582" y="174430"/>
                    <a:pt x="873458" y="10427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Text Box 28"/>
          <p:cNvSpPr txBox="1">
            <a:spLocks noChangeArrowheads="1"/>
          </p:cNvSpPr>
          <p:nvPr/>
        </p:nvSpPr>
        <p:spPr bwMode="auto">
          <a:xfrm>
            <a:off x="3744269" y="3170079"/>
            <a:ext cx="1611018" cy="2462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dirty="0" smtClean="0"/>
              <a:t>   key exchange   </a:t>
            </a:r>
            <a:endParaRPr lang="en-US" sz="1600" dirty="0"/>
          </a:p>
        </p:txBody>
      </p:sp>
      <p:sp>
        <p:nvSpPr>
          <p:cNvPr id="38" name="Line 31"/>
          <p:cNvSpPr>
            <a:spLocks noChangeShapeType="1"/>
          </p:cNvSpPr>
          <p:nvPr/>
        </p:nvSpPr>
        <p:spPr bwMode="auto">
          <a:xfrm>
            <a:off x="3203848" y="5263431"/>
            <a:ext cx="2665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9" name="Text Box 32"/>
          <p:cNvSpPr txBox="1">
            <a:spLocks noChangeArrowheads="1"/>
          </p:cNvSpPr>
          <p:nvPr/>
        </p:nvSpPr>
        <p:spPr bwMode="auto">
          <a:xfrm>
            <a:off x="3875045" y="5008379"/>
            <a:ext cx="137858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dirty="0"/>
              <a:t>c</a:t>
            </a:r>
            <a:r>
              <a:rPr lang="en-US" sz="1600" dirty="0" smtClean="0"/>
              <a:t>ommunication</a:t>
            </a:r>
            <a:endParaRPr lang="en-US" sz="1600" dirty="0"/>
          </a:p>
        </p:txBody>
      </p:sp>
      <p:sp>
        <p:nvSpPr>
          <p:cNvPr id="40" name="Textfeld 39"/>
          <p:cNvSpPr txBox="1"/>
          <p:nvPr/>
        </p:nvSpPr>
        <p:spPr>
          <a:xfrm>
            <a:off x="251520" y="548680"/>
            <a:ext cx="63626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 smtClean="0"/>
              <a:t>Example</a:t>
            </a:r>
            <a:r>
              <a:rPr lang="de-DE" sz="2800" dirty="0" smtClean="0"/>
              <a:t> #1: Multi-stage </a:t>
            </a:r>
            <a:r>
              <a:rPr lang="de-DE" sz="2800" dirty="0" err="1" smtClean="0"/>
              <a:t>key</a:t>
            </a:r>
            <a:r>
              <a:rPr lang="de-DE" sz="2800" dirty="0" smtClean="0"/>
              <a:t> </a:t>
            </a:r>
            <a:r>
              <a:rPr lang="de-DE" sz="2800" dirty="0" err="1" smtClean="0"/>
              <a:t>exchange</a:t>
            </a:r>
            <a:endParaRPr lang="de-DE" sz="2800" dirty="0"/>
          </a:p>
        </p:txBody>
      </p:sp>
      <p:sp>
        <p:nvSpPr>
          <p:cNvPr id="46" name="Line 20"/>
          <p:cNvSpPr>
            <a:spLocks noChangeShapeType="1"/>
          </p:cNvSpPr>
          <p:nvPr/>
        </p:nvSpPr>
        <p:spPr bwMode="auto">
          <a:xfrm>
            <a:off x="3216548" y="4352528"/>
            <a:ext cx="2665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7" name="Line 21"/>
          <p:cNvSpPr>
            <a:spLocks noChangeShapeType="1"/>
          </p:cNvSpPr>
          <p:nvPr/>
        </p:nvSpPr>
        <p:spPr bwMode="auto">
          <a:xfrm flipH="1">
            <a:off x="3216548" y="4568428"/>
            <a:ext cx="2665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8" name="Text Box 14"/>
          <p:cNvSpPr txBox="1">
            <a:spLocks noChangeArrowheads="1"/>
          </p:cNvSpPr>
          <p:nvPr/>
        </p:nvSpPr>
        <p:spPr bwMode="auto">
          <a:xfrm>
            <a:off x="1331640" y="3717032"/>
            <a:ext cx="166552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dirty="0" smtClean="0"/>
              <a:t>intermediate key k</a:t>
            </a:r>
            <a:endParaRPr lang="en-US" sz="1600" dirty="0"/>
          </a:p>
        </p:txBody>
      </p:sp>
      <p:sp>
        <p:nvSpPr>
          <p:cNvPr id="49" name="Text Box 14"/>
          <p:cNvSpPr txBox="1">
            <a:spLocks noChangeArrowheads="1"/>
          </p:cNvSpPr>
          <p:nvPr/>
        </p:nvSpPr>
        <p:spPr bwMode="auto">
          <a:xfrm>
            <a:off x="6362863" y="3717032"/>
            <a:ext cx="166552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dirty="0" smtClean="0"/>
              <a:t>intermediate key k</a:t>
            </a:r>
            <a:endParaRPr lang="en-US" sz="1600" dirty="0"/>
          </a:p>
        </p:txBody>
      </p:sp>
      <p:sp>
        <p:nvSpPr>
          <p:cNvPr id="50" name="AutoShape 27"/>
          <p:cNvSpPr>
            <a:spLocks noChangeArrowheads="1"/>
          </p:cNvSpPr>
          <p:nvPr/>
        </p:nvSpPr>
        <p:spPr bwMode="auto">
          <a:xfrm rot="5400000">
            <a:off x="4338017" y="2527855"/>
            <a:ext cx="432048" cy="2916238"/>
          </a:xfrm>
          <a:prstGeom prst="can">
            <a:avLst>
              <a:gd name="adj" fmla="val 65431"/>
            </a:avLst>
          </a:prstGeom>
          <a:gradFill rotWithShape="1">
            <a:gsLst>
              <a:gs pos="0">
                <a:schemeClr val="bg1">
                  <a:lumMod val="95000"/>
                </a:schemeClr>
              </a:gs>
              <a:gs pos="50000">
                <a:schemeClr val="bg1"/>
              </a:gs>
              <a:gs pos="100000">
                <a:srgbClr val="B2B2B2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51" name="Line 31"/>
          <p:cNvSpPr>
            <a:spLocks noChangeShapeType="1"/>
          </p:cNvSpPr>
          <p:nvPr/>
        </p:nvSpPr>
        <p:spPr bwMode="auto">
          <a:xfrm>
            <a:off x="3204145" y="4066523"/>
            <a:ext cx="2665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" name="Text Box 32"/>
          <p:cNvSpPr txBox="1">
            <a:spLocks noChangeArrowheads="1"/>
          </p:cNvSpPr>
          <p:nvPr/>
        </p:nvSpPr>
        <p:spPr bwMode="auto">
          <a:xfrm>
            <a:off x="3887472" y="3830851"/>
            <a:ext cx="137858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dirty="0"/>
              <a:t>c</a:t>
            </a:r>
            <a:r>
              <a:rPr lang="en-US" sz="1600" dirty="0" smtClean="0"/>
              <a:t>ommunication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32509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96296E-6 L 4.16667E-6 0.0664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1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48148E-6 L 4.16667E-6 0.0664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17" grpId="0" animBg="1"/>
      <p:bldP spid="18" grpId="0" animBg="1"/>
      <p:bldP spid="46" grpId="0" animBg="1"/>
      <p:bldP spid="47" grpId="0" animBg="1"/>
      <p:bldP spid="48" grpId="0"/>
      <p:bldP spid="49" grpId="0"/>
      <p:bldP spid="50" grpId="0" animBg="1"/>
      <p:bldP spid="51" grpId="0" animBg="1"/>
      <p:bldP spid="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827584" y="1025972"/>
            <a:ext cx="7200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i="1" dirty="0"/>
              <a:t>Marc Fischlin, Felix </a:t>
            </a:r>
            <a:r>
              <a:rPr lang="en-US" i="1" dirty="0" err="1"/>
              <a:t>Günther</a:t>
            </a:r>
            <a:r>
              <a:rPr lang="en-US" i="1" dirty="0"/>
              <a:t>: 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Multi-Stage </a:t>
            </a:r>
            <a:r>
              <a:rPr lang="en-US" i="1" dirty="0"/>
              <a:t>Key Exchange and the Case of Google's QUIC Protocol</a:t>
            </a:r>
            <a:r>
              <a:rPr lang="en-US" i="1" dirty="0" smtClean="0"/>
              <a:t>.</a:t>
            </a:r>
          </a:p>
          <a:p>
            <a:pPr algn="r"/>
            <a:r>
              <a:rPr lang="en-US" i="1" dirty="0" smtClean="0"/>
              <a:t>CCS 2014.</a:t>
            </a:r>
            <a:endParaRPr lang="de-DE" i="1" dirty="0"/>
          </a:p>
        </p:txBody>
      </p:sp>
      <p:sp>
        <p:nvSpPr>
          <p:cNvPr id="4" name="Textfeld 3"/>
          <p:cNvSpPr txBox="1"/>
          <p:nvPr/>
        </p:nvSpPr>
        <p:spPr>
          <a:xfrm>
            <a:off x="323528" y="3100318"/>
            <a:ext cx="746390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400" dirty="0" err="1" smtClean="0"/>
              <a:t>define</a:t>
            </a:r>
            <a:r>
              <a:rPr lang="de-DE" sz="2400" dirty="0" smtClean="0"/>
              <a:t> </a:t>
            </a:r>
            <a:r>
              <a:rPr lang="de-DE" sz="2400" dirty="0" err="1" smtClean="0"/>
              <a:t>security</a:t>
            </a:r>
            <a:r>
              <a:rPr lang="de-DE" sz="2400" dirty="0" smtClean="0"/>
              <a:t> </a:t>
            </a:r>
            <a:r>
              <a:rPr lang="de-DE" sz="2400" dirty="0" err="1" smtClean="0"/>
              <a:t>model</a:t>
            </a:r>
            <a:r>
              <a:rPr lang="de-DE" sz="2400" dirty="0" smtClean="0"/>
              <a:t> </a:t>
            </a:r>
            <a:r>
              <a:rPr lang="de-DE" sz="2400" dirty="0" err="1" smtClean="0"/>
              <a:t>for</a:t>
            </a:r>
            <a:r>
              <a:rPr lang="de-DE" sz="2400" dirty="0" smtClean="0"/>
              <a:t> multi-stage </a:t>
            </a:r>
            <a:r>
              <a:rPr lang="de-DE" sz="2400" dirty="0" err="1" smtClean="0"/>
              <a:t>key</a:t>
            </a:r>
            <a:r>
              <a:rPr lang="de-DE" sz="2400" dirty="0" smtClean="0"/>
              <a:t> </a:t>
            </a:r>
            <a:r>
              <a:rPr lang="de-DE" sz="2400" dirty="0" err="1" smtClean="0"/>
              <a:t>exchange</a:t>
            </a:r>
            <a:endParaRPr lang="de-DE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400" dirty="0" err="1" smtClean="0"/>
              <a:t>discuss</a:t>
            </a:r>
            <a:r>
              <a:rPr lang="de-DE" sz="2400" dirty="0" smtClean="0"/>
              <a:t> </a:t>
            </a:r>
            <a:r>
              <a:rPr lang="de-DE" sz="2400" dirty="0" err="1" smtClean="0"/>
              <a:t>compositional</a:t>
            </a:r>
            <a:r>
              <a:rPr lang="de-DE" sz="2400" dirty="0" smtClean="0"/>
              <a:t> </a:t>
            </a:r>
            <a:r>
              <a:rPr lang="de-DE" sz="2400" dirty="0" err="1" smtClean="0"/>
              <a:t>security</a:t>
            </a:r>
            <a:endParaRPr lang="de-DE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400" dirty="0" err="1" smtClean="0"/>
              <a:t>analyze</a:t>
            </a:r>
            <a:r>
              <a:rPr lang="de-DE" sz="2400" dirty="0" smtClean="0"/>
              <a:t> </a:t>
            </a:r>
            <a:r>
              <a:rPr lang="de-DE" sz="2400" dirty="0" err="1" smtClean="0"/>
              <a:t>Google‘s</a:t>
            </a:r>
            <a:r>
              <a:rPr lang="de-DE" sz="2400" dirty="0" smtClean="0"/>
              <a:t> QUIC </a:t>
            </a:r>
            <a:r>
              <a:rPr lang="de-DE" sz="2400" dirty="0" err="1" smtClean="0"/>
              <a:t>protocol</a:t>
            </a:r>
            <a:endParaRPr lang="de-DE" sz="2400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9709" y="1052736"/>
            <a:ext cx="894779" cy="894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03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7"/>
          <p:cNvSpPr>
            <a:spLocks noChangeArrowheads="1"/>
          </p:cNvSpPr>
          <p:nvPr/>
        </p:nvSpPr>
        <p:spPr bwMode="auto">
          <a:xfrm rot="5400000">
            <a:off x="4139803" y="3861196"/>
            <a:ext cx="827881" cy="2916238"/>
          </a:xfrm>
          <a:prstGeom prst="can">
            <a:avLst>
              <a:gd name="adj" fmla="val 51624"/>
            </a:avLst>
          </a:prstGeom>
          <a:gradFill rotWithShape="1">
            <a:gsLst>
              <a:gs pos="0">
                <a:srgbClr val="B2B2B2"/>
              </a:gs>
              <a:gs pos="50000">
                <a:schemeClr val="bg1"/>
              </a:gs>
              <a:gs pos="100000">
                <a:srgbClr val="B2B2B2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327150" y="2947988"/>
            <a:ext cx="438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/>
              <a:t>Alice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7380288" y="2992438"/>
            <a:ext cx="3603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/>
              <a:t>Bob</a:t>
            </a:r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3216275" y="3465513"/>
            <a:ext cx="2665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1563688" y="3535933"/>
            <a:ext cx="12192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dirty="0"/>
              <a:t>cryptographic</a:t>
            </a:r>
            <a:br>
              <a:rPr lang="en-US" sz="1600" dirty="0"/>
            </a:br>
            <a:r>
              <a:rPr lang="en-US" sz="1600" dirty="0"/>
              <a:t>key K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6500813" y="3501008"/>
            <a:ext cx="12192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dirty="0"/>
              <a:t>cryptographic</a:t>
            </a:r>
          </a:p>
          <a:p>
            <a:pPr algn="ctr"/>
            <a:r>
              <a:rPr lang="en-US" sz="1600" dirty="0"/>
              <a:t>key K</a:t>
            </a:r>
          </a:p>
        </p:txBody>
      </p:sp>
      <p:sp>
        <p:nvSpPr>
          <p:cNvPr id="21" name="Text Box 24"/>
          <p:cNvSpPr txBox="1">
            <a:spLocks noChangeArrowheads="1"/>
          </p:cNvSpPr>
          <p:nvPr/>
        </p:nvSpPr>
        <p:spPr bwMode="auto">
          <a:xfrm>
            <a:off x="4171950" y="2492896"/>
            <a:ext cx="8461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dirty="0"/>
              <a:t>key K???</a:t>
            </a:r>
          </a:p>
        </p:txBody>
      </p:sp>
      <p:sp>
        <p:nvSpPr>
          <p:cNvPr id="22" name="Text Box 25"/>
          <p:cNvSpPr txBox="1">
            <a:spLocks noChangeArrowheads="1"/>
          </p:cNvSpPr>
          <p:nvPr/>
        </p:nvSpPr>
        <p:spPr bwMode="auto">
          <a:xfrm>
            <a:off x="4986338" y="1700213"/>
            <a:ext cx="275431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/>
              <a:t>eavesdrops on communication</a:t>
            </a:r>
          </a:p>
        </p:txBody>
      </p:sp>
      <p:sp>
        <p:nvSpPr>
          <p:cNvPr id="23" name="Text Box 26"/>
          <p:cNvSpPr txBox="1">
            <a:spLocks noChangeArrowheads="1"/>
          </p:cNvSpPr>
          <p:nvPr/>
        </p:nvSpPr>
        <p:spPr bwMode="auto">
          <a:xfrm>
            <a:off x="3898900" y="1700213"/>
            <a:ext cx="3492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/>
              <a:t>Eve</a:t>
            </a:r>
          </a:p>
        </p:txBody>
      </p:sp>
      <p:sp>
        <p:nvSpPr>
          <p:cNvPr id="26" name="Text Box 32"/>
          <p:cNvSpPr txBox="1">
            <a:spLocks noChangeArrowheads="1"/>
          </p:cNvSpPr>
          <p:nvPr/>
        </p:nvSpPr>
        <p:spPr bwMode="auto">
          <a:xfrm>
            <a:off x="3887472" y="3143250"/>
            <a:ext cx="137858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dirty="0"/>
              <a:t>c</a:t>
            </a:r>
            <a:r>
              <a:rPr lang="en-US" sz="1600" dirty="0" smtClean="0"/>
              <a:t>ommunication</a:t>
            </a:r>
            <a:endParaRPr lang="en-US" sz="1600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4240212" y="1679655"/>
            <a:ext cx="647447" cy="741233"/>
            <a:chOff x="2411760" y="1232756"/>
            <a:chExt cx="4007406" cy="4587896"/>
          </a:xfrm>
        </p:grpSpPr>
        <p:grpSp>
          <p:nvGrpSpPr>
            <p:cNvPr id="28" name="Gruppieren 27"/>
            <p:cNvGrpSpPr/>
            <p:nvPr/>
          </p:nvGrpSpPr>
          <p:grpSpPr>
            <a:xfrm rot="21304386">
              <a:off x="5454313" y="2458471"/>
              <a:ext cx="964853" cy="2301499"/>
              <a:chOff x="5508104" y="2376463"/>
              <a:chExt cx="964853" cy="2301499"/>
            </a:xfrm>
          </p:grpSpPr>
          <p:sp>
            <p:nvSpPr>
              <p:cNvPr id="32" name="Freihandform 31"/>
              <p:cNvSpPr/>
              <p:nvPr/>
            </p:nvSpPr>
            <p:spPr>
              <a:xfrm rot="21009206">
                <a:off x="5895925" y="2376463"/>
                <a:ext cx="373548" cy="591636"/>
              </a:xfrm>
              <a:custGeom>
                <a:avLst/>
                <a:gdLst>
                  <a:gd name="connsiteX0" fmla="*/ 221499 w 384308"/>
                  <a:gd name="connsiteY0" fmla="*/ 465336 h 472026"/>
                  <a:gd name="connsiteX1" fmla="*/ 3784 w 384308"/>
                  <a:gd name="connsiteY1" fmla="*/ 392764 h 472026"/>
                  <a:gd name="connsiteX2" fmla="*/ 105384 w 384308"/>
                  <a:gd name="connsiteY2" fmla="*/ 879 h 472026"/>
                  <a:gd name="connsiteX3" fmla="*/ 381156 w 384308"/>
                  <a:gd name="connsiteY3" fmla="*/ 291164 h 472026"/>
                  <a:gd name="connsiteX4" fmla="*/ 221499 w 384308"/>
                  <a:gd name="connsiteY4" fmla="*/ 465336 h 472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4308" h="472026">
                    <a:moveTo>
                      <a:pt x="221499" y="465336"/>
                    </a:moveTo>
                    <a:cubicBezTo>
                      <a:pt x="158604" y="482269"/>
                      <a:pt x="23136" y="470174"/>
                      <a:pt x="3784" y="392764"/>
                    </a:cubicBezTo>
                    <a:cubicBezTo>
                      <a:pt x="-15569" y="315354"/>
                      <a:pt x="42489" y="17812"/>
                      <a:pt x="105384" y="879"/>
                    </a:cubicBezTo>
                    <a:cubicBezTo>
                      <a:pt x="168279" y="-16054"/>
                      <a:pt x="356966" y="216174"/>
                      <a:pt x="381156" y="291164"/>
                    </a:cubicBezTo>
                    <a:cubicBezTo>
                      <a:pt x="405346" y="366154"/>
                      <a:pt x="284394" y="448403"/>
                      <a:pt x="221499" y="465336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ihandform 32"/>
              <p:cNvSpPr/>
              <p:nvPr/>
            </p:nvSpPr>
            <p:spPr>
              <a:xfrm>
                <a:off x="5508104" y="2865941"/>
                <a:ext cx="964853" cy="1812021"/>
              </a:xfrm>
              <a:custGeom>
                <a:avLst/>
                <a:gdLst>
                  <a:gd name="connsiteX0" fmla="*/ 682399 w 964853"/>
                  <a:gd name="connsiteY0" fmla="*/ 45693 h 1812021"/>
                  <a:gd name="connsiteX1" fmla="*/ 958170 w 964853"/>
                  <a:gd name="connsiteY1" fmla="*/ 698835 h 1812021"/>
                  <a:gd name="connsiteX2" fmla="*/ 363085 w 964853"/>
                  <a:gd name="connsiteY2" fmla="*/ 1119750 h 1812021"/>
                  <a:gd name="connsiteX3" fmla="*/ 232456 w 964853"/>
                  <a:gd name="connsiteY3" fmla="*/ 1729350 h 1812021"/>
                  <a:gd name="connsiteX4" fmla="*/ 227 w 964853"/>
                  <a:gd name="connsiteY4" fmla="*/ 1729350 h 1812021"/>
                  <a:gd name="connsiteX5" fmla="*/ 203427 w 964853"/>
                  <a:gd name="connsiteY5" fmla="*/ 1018150 h 1812021"/>
                  <a:gd name="connsiteX6" fmla="*/ 813027 w 964853"/>
                  <a:gd name="connsiteY6" fmla="*/ 655293 h 1812021"/>
                  <a:gd name="connsiteX7" fmla="*/ 667885 w 964853"/>
                  <a:gd name="connsiteY7" fmla="*/ 118264 h 1812021"/>
                  <a:gd name="connsiteX8" fmla="*/ 682399 w 964853"/>
                  <a:gd name="connsiteY8" fmla="*/ 45693 h 1812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64853" h="1812021">
                    <a:moveTo>
                      <a:pt x="682399" y="45693"/>
                    </a:moveTo>
                    <a:cubicBezTo>
                      <a:pt x="730780" y="142455"/>
                      <a:pt x="1011389" y="519825"/>
                      <a:pt x="958170" y="698835"/>
                    </a:cubicBezTo>
                    <a:cubicBezTo>
                      <a:pt x="904951" y="877845"/>
                      <a:pt x="484037" y="947998"/>
                      <a:pt x="363085" y="1119750"/>
                    </a:cubicBezTo>
                    <a:cubicBezTo>
                      <a:pt x="242133" y="1291502"/>
                      <a:pt x="292932" y="1627750"/>
                      <a:pt x="232456" y="1729350"/>
                    </a:cubicBezTo>
                    <a:cubicBezTo>
                      <a:pt x="171980" y="1830950"/>
                      <a:pt x="5065" y="1847883"/>
                      <a:pt x="227" y="1729350"/>
                    </a:cubicBezTo>
                    <a:cubicBezTo>
                      <a:pt x="-4611" y="1610817"/>
                      <a:pt x="67960" y="1197160"/>
                      <a:pt x="203427" y="1018150"/>
                    </a:cubicBezTo>
                    <a:cubicBezTo>
                      <a:pt x="338894" y="839141"/>
                      <a:pt x="735617" y="805274"/>
                      <a:pt x="813027" y="655293"/>
                    </a:cubicBezTo>
                    <a:cubicBezTo>
                      <a:pt x="890437" y="505312"/>
                      <a:pt x="689656" y="215026"/>
                      <a:pt x="667885" y="118264"/>
                    </a:cubicBezTo>
                    <a:cubicBezTo>
                      <a:pt x="646114" y="21502"/>
                      <a:pt x="634018" y="-51069"/>
                      <a:pt x="682399" y="45693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29" name="Bild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11760" y="1591249"/>
              <a:ext cx="3689479" cy="4229403"/>
            </a:xfrm>
            <a:prstGeom prst="rect">
              <a:avLst/>
            </a:prstGeom>
          </p:spPr>
        </p:pic>
        <p:sp>
          <p:nvSpPr>
            <p:cNvPr id="30" name="Freihandform 29"/>
            <p:cNvSpPr/>
            <p:nvPr/>
          </p:nvSpPr>
          <p:spPr>
            <a:xfrm>
              <a:off x="3275856" y="1232771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ihandform 30"/>
            <p:cNvSpPr/>
            <p:nvPr/>
          </p:nvSpPr>
          <p:spPr>
            <a:xfrm flipH="1">
              <a:off x="4942699" y="1232756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4" name="Bild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5708" y="2569066"/>
            <a:ext cx="640080" cy="701040"/>
          </a:xfrm>
          <a:prstGeom prst="rect">
            <a:avLst/>
          </a:prstGeom>
        </p:spPr>
      </p:pic>
      <p:grpSp>
        <p:nvGrpSpPr>
          <p:cNvPr id="35" name="Gruppieren 34"/>
          <p:cNvGrpSpPr/>
          <p:nvPr/>
        </p:nvGrpSpPr>
        <p:grpSpPr>
          <a:xfrm>
            <a:off x="1835696" y="2564904"/>
            <a:ext cx="583548" cy="669198"/>
            <a:chOff x="1979712" y="1808820"/>
            <a:chExt cx="3348794" cy="3840311"/>
          </a:xfrm>
        </p:grpSpPr>
        <p:pic>
          <p:nvPicPr>
            <p:cNvPr id="3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9712" y="1808820"/>
              <a:ext cx="3348794" cy="3840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7" name="Freihandform 36"/>
            <p:cNvSpPr/>
            <p:nvPr/>
          </p:nvSpPr>
          <p:spPr>
            <a:xfrm>
              <a:off x="3131840" y="2375514"/>
              <a:ext cx="910065" cy="549430"/>
            </a:xfrm>
            <a:custGeom>
              <a:avLst/>
              <a:gdLst>
                <a:gd name="connsiteX0" fmla="*/ 873458 w 910065"/>
                <a:gd name="connsiteY0" fmla="*/ 104278 h 549430"/>
                <a:gd name="connsiteX1" fmla="*/ 568658 w 910065"/>
                <a:gd name="connsiteY1" fmla="*/ 2678 h 549430"/>
                <a:gd name="connsiteX2" fmla="*/ 104201 w 910065"/>
                <a:gd name="connsiteY2" fmla="*/ 191363 h 549430"/>
                <a:gd name="connsiteX3" fmla="*/ 60658 w 910065"/>
                <a:gd name="connsiteY3" fmla="*/ 539706 h 549430"/>
                <a:gd name="connsiteX4" fmla="*/ 815401 w 910065"/>
                <a:gd name="connsiteY4" fmla="*/ 423592 h 549430"/>
                <a:gd name="connsiteX5" fmla="*/ 873458 w 910065"/>
                <a:gd name="connsiteY5" fmla="*/ 104278 h 5494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0065" h="549430">
                  <a:moveTo>
                    <a:pt x="873458" y="104278"/>
                  </a:moveTo>
                  <a:cubicBezTo>
                    <a:pt x="832334" y="34126"/>
                    <a:pt x="696867" y="-11836"/>
                    <a:pt x="568658" y="2678"/>
                  </a:cubicBezTo>
                  <a:cubicBezTo>
                    <a:pt x="440449" y="17192"/>
                    <a:pt x="188868" y="101858"/>
                    <a:pt x="104201" y="191363"/>
                  </a:cubicBezTo>
                  <a:cubicBezTo>
                    <a:pt x="19534" y="280868"/>
                    <a:pt x="-57875" y="501001"/>
                    <a:pt x="60658" y="539706"/>
                  </a:cubicBezTo>
                  <a:cubicBezTo>
                    <a:pt x="179191" y="578411"/>
                    <a:pt x="682353" y="493744"/>
                    <a:pt x="815401" y="423592"/>
                  </a:cubicBezTo>
                  <a:cubicBezTo>
                    <a:pt x="948449" y="353440"/>
                    <a:pt x="914582" y="174430"/>
                    <a:pt x="873458" y="10427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Text Box 28"/>
          <p:cNvSpPr txBox="1">
            <a:spLocks noChangeArrowheads="1"/>
          </p:cNvSpPr>
          <p:nvPr/>
        </p:nvSpPr>
        <p:spPr bwMode="auto">
          <a:xfrm>
            <a:off x="3744269" y="3170079"/>
            <a:ext cx="1611018" cy="2462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dirty="0" smtClean="0"/>
              <a:t>   key exchange   </a:t>
            </a:r>
            <a:endParaRPr lang="en-US" sz="1600" dirty="0"/>
          </a:p>
        </p:txBody>
      </p:sp>
      <p:sp>
        <p:nvSpPr>
          <p:cNvPr id="38" name="Line 31"/>
          <p:cNvSpPr>
            <a:spLocks noChangeShapeType="1"/>
          </p:cNvSpPr>
          <p:nvPr/>
        </p:nvSpPr>
        <p:spPr bwMode="auto">
          <a:xfrm>
            <a:off x="3203848" y="5263431"/>
            <a:ext cx="2665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9" name="Text Box 32"/>
          <p:cNvSpPr txBox="1">
            <a:spLocks noChangeArrowheads="1"/>
          </p:cNvSpPr>
          <p:nvPr/>
        </p:nvSpPr>
        <p:spPr bwMode="auto">
          <a:xfrm>
            <a:off x="3875045" y="5008379"/>
            <a:ext cx="137858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dirty="0"/>
              <a:t>c</a:t>
            </a:r>
            <a:r>
              <a:rPr lang="en-US" sz="1600" dirty="0" smtClean="0"/>
              <a:t>ommunication</a:t>
            </a:r>
            <a:endParaRPr lang="en-US" sz="1600" dirty="0"/>
          </a:p>
        </p:txBody>
      </p:sp>
      <p:sp>
        <p:nvSpPr>
          <p:cNvPr id="40" name="Textfeld 39"/>
          <p:cNvSpPr txBox="1"/>
          <p:nvPr/>
        </p:nvSpPr>
        <p:spPr>
          <a:xfrm>
            <a:off x="251520" y="548680"/>
            <a:ext cx="78993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 smtClean="0"/>
              <a:t>Example</a:t>
            </a:r>
            <a:r>
              <a:rPr lang="de-DE" sz="2800" dirty="0" smtClean="0"/>
              <a:t> #2: </a:t>
            </a:r>
            <a:r>
              <a:rPr lang="de-DE" sz="2800" dirty="0" err="1" smtClean="0"/>
              <a:t>Atomic</a:t>
            </a:r>
            <a:r>
              <a:rPr lang="de-DE" sz="2800" dirty="0" smtClean="0"/>
              <a:t> vs. Stream-</a:t>
            </a:r>
            <a:r>
              <a:rPr lang="de-DE" sz="2800" dirty="0" err="1" smtClean="0"/>
              <a:t>based</a:t>
            </a:r>
            <a:r>
              <a:rPr lang="de-DE" sz="2800" dirty="0" smtClean="0"/>
              <a:t> Channels</a:t>
            </a:r>
            <a:endParaRPr lang="de-DE" sz="2800" dirty="0"/>
          </a:p>
        </p:txBody>
      </p:sp>
      <p:sp>
        <p:nvSpPr>
          <p:cNvPr id="2" name="Rechteck 1"/>
          <p:cNvSpPr/>
          <p:nvPr/>
        </p:nvSpPr>
        <p:spPr>
          <a:xfrm>
            <a:off x="3373718" y="5373216"/>
            <a:ext cx="576064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m1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1" name="Rechteck 40"/>
          <p:cNvSpPr/>
          <p:nvPr/>
        </p:nvSpPr>
        <p:spPr>
          <a:xfrm>
            <a:off x="4152879" y="5381600"/>
            <a:ext cx="576064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m2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2" name="Rechteck 41"/>
          <p:cNvSpPr/>
          <p:nvPr/>
        </p:nvSpPr>
        <p:spPr>
          <a:xfrm>
            <a:off x="4932040" y="5389984"/>
            <a:ext cx="576064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m3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02348" y="4299063"/>
            <a:ext cx="2125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 smtClean="0"/>
              <a:t>„send m1, m2, m3“</a:t>
            </a:r>
          </a:p>
        </p:txBody>
      </p:sp>
      <p:sp>
        <p:nvSpPr>
          <p:cNvPr id="43" name="Textfeld 42"/>
          <p:cNvSpPr txBox="1"/>
          <p:nvPr/>
        </p:nvSpPr>
        <p:spPr>
          <a:xfrm>
            <a:off x="6255473" y="4299063"/>
            <a:ext cx="2492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 smtClean="0"/>
              <a:t>„</a:t>
            </a:r>
            <a:r>
              <a:rPr lang="de-DE" dirty="0" err="1" smtClean="0"/>
              <a:t>received</a:t>
            </a:r>
            <a:r>
              <a:rPr lang="de-DE" dirty="0" smtClean="0"/>
              <a:t> m1, m2, m3“</a:t>
            </a:r>
          </a:p>
        </p:txBody>
      </p:sp>
      <p:sp>
        <p:nvSpPr>
          <p:cNvPr id="44" name="Textfeld 43"/>
          <p:cNvSpPr txBox="1"/>
          <p:nvPr/>
        </p:nvSpPr>
        <p:spPr>
          <a:xfrm>
            <a:off x="3604249" y="4293096"/>
            <a:ext cx="1864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b="1" dirty="0" err="1" smtClean="0">
                <a:solidFill>
                  <a:schemeClr val="accent4"/>
                </a:solidFill>
              </a:rPr>
              <a:t>atomic</a:t>
            </a:r>
            <a:r>
              <a:rPr lang="de-DE" b="1" dirty="0" smtClean="0">
                <a:solidFill>
                  <a:schemeClr val="accent4"/>
                </a:solidFill>
              </a:rPr>
              <a:t> </a:t>
            </a:r>
            <a:r>
              <a:rPr lang="de-DE" b="1" dirty="0" err="1" smtClean="0">
                <a:solidFill>
                  <a:schemeClr val="accent4"/>
                </a:solidFill>
              </a:rPr>
              <a:t>channel</a:t>
            </a:r>
            <a:endParaRPr lang="de-DE" b="1" dirty="0" smtClean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341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1" grpId="0" animBg="1"/>
      <p:bldP spid="42" grpId="0" animBg="1"/>
      <p:bldP spid="4" grpId="0"/>
      <p:bldP spid="43" grpId="0"/>
      <p:bldP spid="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7"/>
          <p:cNvSpPr>
            <a:spLocks noChangeArrowheads="1"/>
          </p:cNvSpPr>
          <p:nvPr/>
        </p:nvSpPr>
        <p:spPr bwMode="auto">
          <a:xfrm rot="5400000">
            <a:off x="4139803" y="3861196"/>
            <a:ext cx="827881" cy="2916238"/>
          </a:xfrm>
          <a:prstGeom prst="can">
            <a:avLst>
              <a:gd name="adj" fmla="val 51624"/>
            </a:avLst>
          </a:prstGeom>
          <a:gradFill rotWithShape="1">
            <a:gsLst>
              <a:gs pos="0">
                <a:srgbClr val="B2B2B2"/>
              </a:gs>
              <a:gs pos="50000">
                <a:schemeClr val="bg1"/>
              </a:gs>
              <a:gs pos="100000">
                <a:srgbClr val="B2B2B2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327150" y="2947988"/>
            <a:ext cx="438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/>
              <a:t>Alice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7380288" y="2992438"/>
            <a:ext cx="3603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/>
              <a:t>Bob</a:t>
            </a:r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3216275" y="3465513"/>
            <a:ext cx="2665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1563688" y="3535933"/>
            <a:ext cx="12192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dirty="0"/>
              <a:t>cryptographic</a:t>
            </a:r>
            <a:br>
              <a:rPr lang="en-US" sz="1600" dirty="0"/>
            </a:br>
            <a:r>
              <a:rPr lang="en-US" sz="1600" dirty="0"/>
              <a:t>key K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6500813" y="3501008"/>
            <a:ext cx="12192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dirty="0"/>
              <a:t>cryptographic</a:t>
            </a:r>
          </a:p>
          <a:p>
            <a:pPr algn="ctr"/>
            <a:r>
              <a:rPr lang="en-US" sz="1600" dirty="0"/>
              <a:t>key K</a:t>
            </a:r>
          </a:p>
        </p:txBody>
      </p:sp>
      <p:sp>
        <p:nvSpPr>
          <p:cNvPr id="21" name="Text Box 24"/>
          <p:cNvSpPr txBox="1">
            <a:spLocks noChangeArrowheads="1"/>
          </p:cNvSpPr>
          <p:nvPr/>
        </p:nvSpPr>
        <p:spPr bwMode="auto">
          <a:xfrm>
            <a:off x="4171950" y="2492896"/>
            <a:ext cx="8461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dirty="0"/>
              <a:t>key K???</a:t>
            </a:r>
          </a:p>
        </p:txBody>
      </p:sp>
      <p:sp>
        <p:nvSpPr>
          <p:cNvPr id="22" name="Text Box 25"/>
          <p:cNvSpPr txBox="1">
            <a:spLocks noChangeArrowheads="1"/>
          </p:cNvSpPr>
          <p:nvPr/>
        </p:nvSpPr>
        <p:spPr bwMode="auto">
          <a:xfrm>
            <a:off x="4986338" y="1700213"/>
            <a:ext cx="275431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/>
              <a:t>eavesdrops on communication</a:t>
            </a:r>
          </a:p>
        </p:txBody>
      </p:sp>
      <p:sp>
        <p:nvSpPr>
          <p:cNvPr id="23" name="Text Box 26"/>
          <p:cNvSpPr txBox="1">
            <a:spLocks noChangeArrowheads="1"/>
          </p:cNvSpPr>
          <p:nvPr/>
        </p:nvSpPr>
        <p:spPr bwMode="auto">
          <a:xfrm>
            <a:off x="3898900" y="1700213"/>
            <a:ext cx="3492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/>
              <a:t>Eve</a:t>
            </a:r>
          </a:p>
        </p:txBody>
      </p:sp>
      <p:sp>
        <p:nvSpPr>
          <p:cNvPr id="26" name="Text Box 32"/>
          <p:cNvSpPr txBox="1">
            <a:spLocks noChangeArrowheads="1"/>
          </p:cNvSpPr>
          <p:nvPr/>
        </p:nvSpPr>
        <p:spPr bwMode="auto">
          <a:xfrm>
            <a:off x="3887472" y="3143250"/>
            <a:ext cx="137858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dirty="0"/>
              <a:t>c</a:t>
            </a:r>
            <a:r>
              <a:rPr lang="en-US" sz="1600" dirty="0" smtClean="0"/>
              <a:t>ommunication</a:t>
            </a:r>
            <a:endParaRPr lang="en-US" sz="1600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4240212" y="1679655"/>
            <a:ext cx="647447" cy="741233"/>
            <a:chOff x="2411760" y="1232756"/>
            <a:chExt cx="4007406" cy="4587896"/>
          </a:xfrm>
        </p:grpSpPr>
        <p:grpSp>
          <p:nvGrpSpPr>
            <p:cNvPr id="28" name="Gruppieren 27"/>
            <p:cNvGrpSpPr/>
            <p:nvPr/>
          </p:nvGrpSpPr>
          <p:grpSpPr>
            <a:xfrm rot="21304386">
              <a:off x="5454313" y="2458471"/>
              <a:ext cx="964853" cy="2301499"/>
              <a:chOff x="5508104" y="2376463"/>
              <a:chExt cx="964853" cy="2301499"/>
            </a:xfrm>
          </p:grpSpPr>
          <p:sp>
            <p:nvSpPr>
              <p:cNvPr id="32" name="Freihandform 31"/>
              <p:cNvSpPr/>
              <p:nvPr/>
            </p:nvSpPr>
            <p:spPr>
              <a:xfrm rot="21009206">
                <a:off x="5895925" y="2376463"/>
                <a:ext cx="373548" cy="591636"/>
              </a:xfrm>
              <a:custGeom>
                <a:avLst/>
                <a:gdLst>
                  <a:gd name="connsiteX0" fmla="*/ 221499 w 384308"/>
                  <a:gd name="connsiteY0" fmla="*/ 465336 h 472026"/>
                  <a:gd name="connsiteX1" fmla="*/ 3784 w 384308"/>
                  <a:gd name="connsiteY1" fmla="*/ 392764 h 472026"/>
                  <a:gd name="connsiteX2" fmla="*/ 105384 w 384308"/>
                  <a:gd name="connsiteY2" fmla="*/ 879 h 472026"/>
                  <a:gd name="connsiteX3" fmla="*/ 381156 w 384308"/>
                  <a:gd name="connsiteY3" fmla="*/ 291164 h 472026"/>
                  <a:gd name="connsiteX4" fmla="*/ 221499 w 384308"/>
                  <a:gd name="connsiteY4" fmla="*/ 465336 h 472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4308" h="472026">
                    <a:moveTo>
                      <a:pt x="221499" y="465336"/>
                    </a:moveTo>
                    <a:cubicBezTo>
                      <a:pt x="158604" y="482269"/>
                      <a:pt x="23136" y="470174"/>
                      <a:pt x="3784" y="392764"/>
                    </a:cubicBezTo>
                    <a:cubicBezTo>
                      <a:pt x="-15569" y="315354"/>
                      <a:pt x="42489" y="17812"/>
                      <a:pt x="105384" y="879"/>
                    </a:cubicBezTo>
                    <a:cubicBezTo>
                      <a:pt x="168279" y="-16054"/>
                      <a:pt x="356966" y="216174"/>
                      <a:pt x="381156" y="291164"/>
                    </a:cubicBezTo>
                    <a:cubicBezTo>
                      <a:pt x="405346" y="366154"/>
                      <a:pt x="284394" y="448403"/>
                      <a:pt x="221499" y="465336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ihandform 32"/>
              <p:cNvSpPr/>
              <p:nvPr/>
            </p:nvSpPr>
            <p:spPr>
              <a:xfrm>
                <a:off x="5508104" y="2865941"/>
                <a:ext cx="964853" cy="1812021"/>
              </a:xfrm>
              <a:custGeom>
                <a:avLst/>
                <a:gdLst>
                  <a:gd name="connsiteX0" fmla="*/ 682399 w 964853"/>
                  <a:gd name="connsiteY0" fmla="*/ 45693 h 1812021"/>
                  <a:gd name="connsiteX1" fmla="*/ 958170 w 964853"/>
                  <a:gd name="connsiteY1" fmla="*/ 698835 h 1812021"/>
                  <a:gd name="connsiteX2" fmla="*/ 363085 w 964853"/>
                  <a:gd name="connsiteY2" fmla="*/ 1119750 h 1812021"/>
                  <a:gd name="connsiteX3" fmla="*/ 232456 w 964853"/>
                  <a:gd name="connsiteY3" fmla="*/ 1729350 h 1812021"/>
                  <a:gd name="connsiteX4" fmla="*/ 227 w 964853"/>
                  <a:gd name="connsiteY4" fmla="*/ 1729350 h 1812021"/>
                  <a:gd name="connsiteX5" fmla="*/ 203427 w 964853"/>
                  <a:gd name="connsiteY5" fmla="*/ 1018150 h 1812021"/>
                  <a:gd name="connsiteX6" fmla="*/ 813027 w 964853"/>
                  <a:gd name="connsiteY6" fmla="*/ 655293 h 1812021"/>
                  <a:gd name="connsiteX7" fmla="*/ 667885 w 964853"/>
                  <a:gd name="connsiteY7" fmla="*/ 118264 h 1812021"/>
                  <a:gd name="connsiteX8" fmla="*/ 682399 w 964853"/>
                  <a:gd name="connsiteY8" fmla="*/ 45693 h 1812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64853" h="1812021">
                    <a:moveTo>
                      <a:pt x="682399" y="45693"/>
                    </a:moveTo>
                    <a:cubicBezTo>
                      <a:pt x="730780" y="142455"/>
                      <a:pt x="1011389" y="519825"/>
                      <a:pt x="958170" y="698835"/>
                    </a:cubicBezTo>
                    <a:cubicBezTo>
                      <a:pt x="904951" y="877845"/>
                      <a:pt x="484037" y="947998"/>
                      <a:pt x="363085" y="1119750"/>
                    </a:cubicBezTo>
                    <a:cubicBezTo>
                      <a:pt x="242133" y="1291502"/>
                      <a:pt x="292932" y="1627750"/>
                      <a:pt x="232456" y="1729350"/>
                    </a:cubicBezTo>
                    <a:cubicBezTo>
                      <a:pt x="171980" y="1830950"/>
                      <a:pt x="5065" y="1847883"/>
                      <a:pt x="227" y="1729350"/>
                    </a:cubicBezTo>
                    <a:cubicBezTo>
                      <a:pt x="-4611" y="1610817"/>
                      <a:pt x="67960" y="1197160"/>
                      <a:pt x="203427" y="1018150"/>
                    </a:cubicBezTo>
                    <a:cubicBezTo>
                      <a:pt x="338894" y="839141"/>
                      <a:pt x="735617" y="805274"/>
                      <a:pt x="813027" y="655293"/>
                    </a:cubicBezTo>
                    <a:cubicBezTo>
                      <a:pt x="890437" y="505312"/>
                      <a:pt x="689656" y="215026"/>
                      <a:pt x="667885" y="118264"/>
                    </a:cubicBezTo>
                    <a:cubicBezTo>
                      <a:pt x="646114" y="21502"/>
                      <a:pt x="634018" y="-51069"/>
                      <a:pt x="682399" y="45693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29" name="Bild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11760" y="1591249"/>
              <a:ext cx="3689479" cy="4229403"/>
            </a:xfrm>
            <a:prstGeom prst="rect">
              <a:avLst/>
            </a:prstGeom>
          </p:spPr>
        </p:pic>
        <p:sp>
          <p:nvSpPr>
            <p:cNvPr id="30" name="Freihandform 29"/>
            <p:cNvSpPr/>
            <p:nvPr/>
          </p:nvSpPr>
          <p:spPr>
            <a:xfrm>
              <a:off x="3275856" y="1232771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ihandform 30"/>
            <p:cNvSpPr/>
            <p:nvPr/>
          </p:nvSpPr>
          <p:spPr>
            <a:xfrm flipH="1">
              <a:off x="4942699" y="1232756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4" name="Bild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5708" y="2569066"/>
            <a:ext cx="640080" cy="701040"/>
          </a:xfrm>
          <a:prstGeom prst="rect">
            <a:avLst/>
          </a:prstGeom>
        </p:spPr>
      </p:pic>
      <p:grpSp>
        <p:nvGrpSpPr>
          <p:cNvPr id="35" name="Gruppieren 34"/>
          <p:cNvGrpSpPr/>
          <p:nvPr/>
        </p:nvGrpSpPr>
        <p:grpSpPr>
          <a:xfrm>
            <a:off x="1835696" y="2564904"/>
            <a:ext cx="583548" cy="669198"/>
            <a:chOff x="1979712" y="1808820"/>
            <a:chExt cx="3348794" cy="3840311"/>
          </a:xfrm>
        </p:grpSpPr>
        <p:pic>
          <p:nvPicPr>
            <p:cNvPr id="3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9712" y="1808820"/>
              <a:ext cx="3348794" cy="3840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7" name="Freihandform 36"/>
            <p:cNvSpPr/>
            <p:nvPr/>
          </p:nvSpPr>
          <p:spPr>
            <a:xfrm>
              <a:off x="3131840" y="2375514"/>
              <a:ext cx="910065" cy="549430"/>
            </a:xfrm>
            <a:custGeom>
              <a:avLst/>
              <a:gdLst>
                <a:gd name="connsiteX0" fmla="*/ 873458 w 910065"/>
                <a:gd name="connsiteY0" fmla="*/ 104278 h 549430"/>
                <a:gd name="connsiteX1" fmla="*/ 568658 w 910065"/>
                <a:gd name="connsiteY1" fmla="*/ 2678 h 549430"/>
                <a:gd name="connsiteX2" fmla="*/ 104201 w 910065"/>
                <a:gd name="connsiteY2" fmla="*/ 191363 h 549430"/>
                <a:gd name="connsiteX3" fmla="*/ 60658 w 910065"/>
                <a:gd name="connsiteY3" fmla="*/ 539706 h 549430"/>
                <a:gd name="connsiteX4" fmla="*/ 815401 w 910065"/>
                <a:gd name="connsiteY4" fmla="*/ 423592 h 549430"/>
                <a:gd name="connsiteX5" fmla="*/ 873458 w 910065"/>
                <a:gd name="connsiteY5" fmla="*/ 104278 h 5494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0065" h="549430">
                  <a:moveTo>
                    <a:pt x="873458" y="104278"/>
                  </a:moveTo>
                  <a:cubicBezTo>
                    <a:pt x="832334" y="34126"/>
                    <a:pt x="696867" y="-11836"/>
                    <a:pt x="568658" y="2678"/>
                  </a:cubicBezTo>
                  <a:cubicBezTo>
                    <a:pt x="440449" y="17192"/>
                    <a:pt x="188868" y="101858"/>
                    <a:pt x="104201" y="191363"/>
                  </a:cubicBezTo>
                  <a:cubicBezTo>
                    <a:pt x="19534" y="280868"/>
                    <a:pt x="-57875" y="501001"/>
                    <a:pt x="60658" y="539706"/>
                  </a:cubicBezTo>
                  <a:cubicBezTo>
                    <a:pt x="179191" y="578411"/>
                    <a:pt x="682353" y="493744"/>
                    <a:pt x="815401" y="423592"/>
                  </a:cubicBezTo>
                  <a:cubicBezTo>
                    <a:pt x="948449" y="353440"/>
                    <a:pt x="914582" y="174430"/>
                    <a:pt x="873458" y="10427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Text Box 28"/>
          <p:cNvSpPr txBox="1">
            <a:spLocks noChangeArrowheads="1"/>
          </p:cNvSpPr>
          <p:nvPr/>
        </p:nvSpPr>
        <p:spPr bwMode="auto">
          <a:xfrm>
            <a:off x="3744269" y="3170079"/>
            <a:ext cx="1611018" cy="2462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dirty="0" smtClean="0"/>
              <a:t>   key exchange   </a:t>
            </a:r>
            <a:endParaRPr lang="en-US" sz="1600" dirty="0"/>
          </a:p>
        </p:txBody>
      </p:sp>
      <p:sp>
        <p:nvSpPr>
          <p:cNvPr id="38" name="Line 31"/>
          <p:cNvSpPr>
            <a:spLocks noChangeShapeType="1"/>
          </p:cNvSpPr>
          <p:nvPr/>
        </p:nvSpPr>
        <p:spPr bwMode="auto">
          <a:xfrm>
            <a:off x="3203848" y="5263431"/>
            <a:ext cx="2665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9" name="Text Box 32"/>
          <p:cNvSpPr txBox="1">
            <a:spLocks noChangeArrowheads="1"/>
          </p:cNvSpPr>
          <p:nvPr/>
        </p:nvSpPr>
        <p:spPr bwMode="auto">
          <a:xfrm>
            <a:off x="3875045" y="5008379"/>
            <a:ext cx="137858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dirty="0"/>
              <a:t>c</a:t>
            </a:r>
            <a:r>
              <a:rPr lang="en-US" sz="1600" dirty="0" smtClean="0"/>
              <a:t>ommunication</a:t>
            </a:r>
            <a:endParaRPr lang="en-US" sz="1600" dirty="0"/>
          </a:p>
        </p:txBody>
      </p:sp>
      <p:sp>
        <p:nvSpPr>
          <p:cNvPr id="40" name="Textfeld 39"/>
          <p:cNvSpPr txBox="1"/>
          <p:nvPr/>
        </p:nvSpPr>
        <p:spPr>
          <a:xfrm>
            <a:off x="251520" y="548680"/>
            <a:ext cx="78993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 smtClean="0"/>
              <a:t>Example</a:t>
            </a:r>
            <a:r>
              <a:rPr lang="de-DE" sz="2800" dirty="0" smtClean="0"/>
              <a:t> #2: </a:t>
            </a:r>
            <a:r>
              <a:rPr lang="de-DE" sz="2800" dirty="0" err="1" smtClean="0"/>
              <a:t>Atomic</a:t>
            </a:r>
            <a:r>
              <a:rPr lang="de-DE" sz="2800" dirty="0" smtClean="0"/>
              <a:t> vs. Stream-</a:t>
            </a:r>
            <a:r>
              <a:rPr lang="de-DE" sz="2800" dirty="0" err="1" smtClean="0"/>
              <a:t>based</a:t>
            </a:r>
            <a:r>
              <a:rPr lang="de-DE" sz="2800" dirty="0" smtClean="0"/>
              <a:t> Channels</a:t>
            </a:r>
            <a:endParaRPr lang="de-DE" sz="2800" dirty="0"/>
          </a:p>
        </p:txBody>
      </p:sp>
      <p:sp>
        <p:nvSpPr>
          <p:cNvPr id="2" name="Rechteck 1"/>
          <p:cNvSpPr/>
          <p:nvPr/>
        </p:nvSpPr>
        <p:spPr>
          <a:xfrm>
            <a:off x="3373718" y="5373216"/>
            <a:ext cx="576064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m1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1" name="Rechteck 40"/>
          <p:cNvSpPr/>
          <p:nvPr/>
        </p:nvSpPr>
        <p:spPr>
          <a:xfrm>
            <a:off x="4152879" y="5381600"/>
            <a:ext cx="576064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m2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2" name="Rechteck 41"/>
          <p:cNvSpPr/>
          <p:nvPr/>
        </p:nvSpPr>
        <p:spPr>
          <a:xfrm>
            <a:off x="4932040" y="5389984"/>
            <a:ext cx="576064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m3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02348" y="4305933"/>
            <a:ext cx="2125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 smtClean="0"/>
              <a:t>„send m1, m2, m3“</a:t>
            </a:r>
          </a:p>
        </p:txBody>
      </p:sp>
      <p:sp>
        <p:nvSpPr>
          <p:cNvPr id="43" name="Textfeld 42"/>
          <p:cNvSpPr txBox="1"/>
          <p:nvPr/>
        </p:nvSpPr>
        <p:spPr>
          <a:xfrm>
            <a:off x="6255473" y="4305933"/>
            <a:ext cx="2492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 smtClean="0"/>
              <a:t>„</a:t>
            </a:r>
            <a:r>
              <a:rPr lang="de-DE" dirty="0" err="1" smtClean="0"/>
              <a:t>received</a:t>
            </a:r>
            <a:r>
              <a:rPr lang="de-DE" dirty="0" smtClean="0"/>
              <a:t> m1, m2, m3“</a:t>
            </a:r>
          </a:p>
        </p:txBody>
      </p:sp>
      <p:sp>
        <p:nvSpPr>
          <p:cNvPr id="6" name="Freihandform 5"/>
          <p:cNvSpPr/>
          <p:nvPr/>
        </p:nvSpPr>
        <p:spPr>
          <a:xfrm>
            <a:off x="5080000" y="2298700"/>
            <a:ext cx="460421" cy="3035300"/>
          </a:xfrm>
          <a:custGeom>
            <a:avLst/>
            <a:gdLst>
              <a:gd name="connsiteX0" fmla="*/ 0 w 460421"/>
              <a:gd name="connsiteY0" fmla="*/ 0 h 3035300"/>
              <a:gd name="connsiteX1" fmla="*/ 457200 w 460421"/>
              <a:gd name="connsiteY1" fmla="*/ 1587500 h 3035300"/>
              <a:gd name="connsiteX2" fmla="*/ 215900 w 460421"/>
              <a:gd name="connsiteY2" fmla="*/ 3035300 h 3035300"/>
              <a:gd name="connsiteX3" fmla="*/ 215900 w 460421"/>
              <a:gd name="connsiteY3" fmla="*/ 3035300 h 3035300"/>
              <a:gd name="connsiteX4" fmla="*/ 215900 w 460421"/>
              <a:gd name="connsiteY4" fmla="*/ 3035300 h 303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0421" h="3035300">
                <a:moveTo>
                  <a:pt x="0" y="0"/>
                </a:moveTo>
                <a:cubicBezTo>
                  <a:pt x="210608" y="540808"/>
                  <a:pt x="421217" y="1081617"/>
                  <a:pt x="457200" y="1587500"/>
                </a:cubicBezTo>
                <a:cubicBezTo>
                  <a:pt x="493183" y="2093383"/>
                  <a:pt x="215900" y="3035300"/>
                  <a:pt x="215900" y="3035300"/>
                </a:cubicBezTo>
                <a:lnTo>
                  <a:pt x="215900" y="3035300"/>
                </a:lnTo>
                <a:lnTo>
                  <a:pt x="215900" y="3035300"/>
                </a:lnTo>
              </a:path>
            </a:pathLst>
          </a:custGeom>
          <a:noFill/>
          <a:ln>
            <a:solidFill>
              <a:schemeClr val="accent4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Rechteck 43"/>
          <p:cNvSpPr/>
          <p:nvPr/>
        </p:nvSpPr>
        <p:spPr>
          <a:xfrm>
            <a:off x="4932040" y="5389984"/>
            <a:ext cx="576064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accent4"/>
                </a:solidFill>
              </a:rPr>
              <a:t>m3*</a:t>
            </a:r>
            <a:endParaRPr lang="de-DE" dirty="0">
              <a:solidFill>
                <a:schemeClr val="accent4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8226707" y="4293233"/>
            <a:ext cx="521757" cy="3788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6427153" y="4841370"/>
            <a:ext cx="2472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>
                <a:solidFill>
                  <a:schemeClr val="accent4"/>
                </a:solidFill>
              </a:rPr>
              <a:t>and</a:t>
            </a:r>
            <a:r>
              <a:rPr lang="de-DE" dirty="0" smtClean="0">
                <a:solidFill>
                  <a:schemeClr val="accent4"/>
                </a:solidFill>
              </a:rPr>
              <a:t> </a:t>
            </a:r>
            <a:r>
              <a:rPr lang="de-DE" dirty="0" err="1" smtClean="0">
                <a:solidFill>
                  <a:schemeClr val="accent4"/>
                </a:solidFill>
              </a:rPr>
              <a:t>found</a:t>
            </a:r>
            <a:r>
              <a:rPr lang="de-DE" dirty="0" smtClean="0">
                <a:solidFill>
                  <a:schemeClr val="accent4"/>
                </a:solidFill>
              </a:rPr>
              <a:t> </a:t>
            </a:r>
            <a:r>
              <a:rPr lang="de-DE" dirty="0" err="1" smtClean="0">
                <a:solidFill>
                  <a:schemeClr val="accent4"/>
                </a:solidFill>
              </a:rPr>
              <a:t>error</a:t>
            </a:r>
            <a:r>
              <a:rPr lang="de-DE" dirty="0" smtClean="0">
                <a:solidFill>
                  <a:schemeClr val="accent4"/>
                </a:solidFill>
              </a:rPr>
              <a:t> in m3“</a:t>
            </a:r>
            <a:endParaRPr lang="de-DE" dirty="0">
              <a:solidFill>
                <a:schemeClr val="accent4"/>
              </a:solidFill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3604249" y="4293096"/>
            <a:ext cx="1864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b="1" dirty="0" err="1" smtClean="0">
                <a:solidFill>
                  <a:schemeClr val="accent4"/>
                </a:solidFill>
              </a:rPr>
              <a:t>atomic</a:t>
            </a:r>
            <a:r>
              <a:rPr lang="de-DE" b="1" dirty="0" smtClean="0">
                <a:solidFill>
                  <a:schemeClr val="accent4"/>
                </a:solidFill>
              </a:rPr>
              <a:t> </a:t>
            </a:r>
            <a:r>
              <a:rPr lang="de-DE" b="1" dirty="0" err="1" smtClean="0">
                <a:solidFill>
                  <a:schemeClr val="accent4"/>
                </a:solidFill>
              </a:rPr>
              <a:t>channel</a:t>
            </a:r>
            <a:endParaRPr lang="de-DE" b="1" dirty="0" smtClean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642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4" grpId="0" animBg="1"/>
      <p:bldP spid="7" grpId="0" animBg="1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7"/>
          <p:cNvSpPr>
            <a:spLocks noChangeArrowheads="1"/>
          </p:cNvSpPr>
          <p:nvPr/>
        </p:nvSpPr>
        <p:spPr bwMode="auto">
          <a:xfrm rot="5400000">
            <a:off x="4139803" y="3861196"/>
            <a:ext cx="827881" cy="2916238"/>
          </a:xfrm>
          <a:prstGeom prst="can">
            <a:avLst>
              <a:gd name="adj" fmla="val 51624"/>
            </a:avLst>
          </a:prstGeom>
          <a:gradFill rotWithShape="1">
            <a:gsLst>
              <a:gs pos="0">
                <a:srgbClr val="B2B2B2"/>
              </a:gs>
              <a:gs pos="50000">
                <a:schemeClr val="bg1"/>
              </a:gs>
              <a:gs pos="100000">
                <a:srgbClr val="B2B2B2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327150" y="2947988"/>
            <a:ext cx="438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/>
              <a:t>Alice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7380288" y="2992438"/>
            <a:ext cx="3603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/>
              <a:t>Bob</a:t>
            </a:r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3216275" y="3465513"/>
            <a:ext cx="2665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1563688" y="3535933"/>
            <a:ext cx="12192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dirty="0"/>
              <a:t>cryptographic</a:t>
            </a:r>
            <a:br>
              <a:rPr lang="en-US" sz="1600" dirty="0"/>
            </a:br>
            <a:r>
              <a:rPr lang="en-US" sz="1600" dirty="0"/>
              <a:t>key K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6500813" y="3501008"/>
            <a:ext cx="12192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dirty="0"/>
              <a:t>cryptographic</a:t>
            </a:r>
          </a:p>
          <a:p>
            <a:pPr algn="ctr"/>
            <a:r>
              <a:rPr lang="en-US" sz="1600" dirty="0"/>
              <a:t>key K</a:t>
            </a:r>
          </a:p>
        </p:txBody>
      </p:sp>
      <p:sp>
        <p:nvSpPr>
          <p:cNvPr id="21" name="Text Box 24"/>
          <p:cNvSpPr txBox="1">
            <a:spLocks noChangeArrowheads="1"/>
          </p:cNvSpPr>
          <p:nvPr/>
        </p:nvSpPr>
        <p:spPr bwMode="auto">
          <a:xfrm>
            <a:off x="4171950" y="2492896"/>
            <a:ext cx="8461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dirty="0"/>
              <a:t>key K???</a:t>
            </a:r>
          </a:p>
        </p:txBody>
      </p:sp>
      <p:sp>
        <p:nvSpPr>
          <p:cNvPr id="22" name="Text Box 25"/>
          <p:cNvSpPr txBox="1">
            <a:spLocks noChangeArrowheads="1"/>
          </p:cNvSpPr>
          <p:nvPr/>
        </p:nvSpPr>
        <p:spPr bwMode="auto">
          <a:xfrm>
            <a:off x="4986338" y="1700213"/>
            <a:ext cx="275431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/>
              <a:t>eavesdrops on communication</a:t>
            </a:r>
          </a:p>
        </p:txBody>
      </p:sp>
      <p:sp>
        <p:nvSpPr>
          <p:cNvPr id="23" name="Text Box 26"/>
          <p:cNvSpPr txBox="1">
            <a:spLocks noChangeArrowheads="1"/>
          </p:cNvSpPr>
          <p:nvPr/>
        </p:nvSpPr>
        <p:spPr bwMode="auto">
          <a:xfrm>
            <a:off x="3898900" y="1700213"/>
            <a:ext cx="3492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/>
              <a:t>Eve</a:t>
            </a:r>
          </a:p>
        </p:txBody>
      </p:sp>
      <p:sp>
        <p:nvSpPr>
          <p:cNvPr id="26" name="Text Box 32"/>
          <p:cNvSpPr txBox="1">
            <a:spLocks noChangeArrowheads="1"/>
          </p:cNvSpPr>
          <p:nvPr/>
        </p:nvSpPr>
        <p:spPr bwMode="auto">
          <a:xfrm>
            <a:off x="3887472" y="3143250"/>
            <a:ext cx="137858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dirty="0"/>
              <a:t>c</a:t>
            </a:r>
            <a:r>
              <a:rPr lang="en-US" sz="1600" dirty="0" smtClean="0"/>
              <a:t>ommunication</a:t>
            </a:r>
            <a:endParaRPr lang="en-US" sz="1600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4240212" y="1679655"/>
            <a:ext cx="647447" cy="741233"/>
            <a:chOff x="2411760" y="1232756"/>
            <a:chExt cx="4007406" cy="4587896"/>
          </a:xfrm>
        </p:grpSpPr>
        <p:grpSp>
          <p:nvGrpSpPr>
            <p:cNvPr id="28" name="Gruppieren 27"/>
            <p:cNvGrpSpPr/>
            <p:nvPr/>
          </p:nvGrpSpPr>
          <p:grpSpPr>
            <a:xfrm rot="21304386">
              <a:off x="5454313" y="2458471"/>
              <a:ext cx="964853" cy="2301499"/>
              <a:chOff x="5508104" y="2376463"/>
              <a:chExt cx="964853" cy="2301499"/>
            </a:xfrm>
          </p:grpSpPr>
          <p:sp>
            <p:nvSpPr>
              <p:cNvPr id="32" name="Freihandform 31"/>
              <p:cNvSpPr/>
              <p:nvPr/>
            </p:nvSpPr>
            <p:spPr>
              <a:xfrm rot="21009206">
                <a:off x="5895925" y="2376463"/>
                <a:ext cx="373548" cy="591636"/>
              </a:xfrm>
              <a:custGeom>
                <a:avLst/>
                <a:gdLst>
                  <a:gd name="connsiteX0" fmla="*/ 221499 w 384308"/>
                  <a:gd name="connsiteY0" fmla="*/ 465336 h 472026"/>
                  <a:gd name="connsiteX1" fmla="*/ 3784 w 384308"/>
                  <a:gd name="connsiteY1" fmla="*/ 392764 h 472026"/>
                  <a:gd name="connsiteX2" fmla="*/ 105384 w 384308"/>
                  <a:gd name="connsiteY2" fmla="*/ 879 h 472026"/>
                  <a:gd name="connsiteX3" fmla="*/ 381156 w 384308"/>
                  <a:gd name="connsiteY3" fmla="*/ 291164 h 472026"/>
                  <a:gd name="connsiteX4" fmla="*/ 221499 w 384308"/>
                  <a:gd name="connsiteY4" fmla="*/ 465336 h 472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4308" h="472026">
                    <a:moveTo>
                      <a:pt x="221499" y="465336"/>
                    </a:moveTo>
                    <a:cubicBezTo>
                      <a:pt x="158604" y="482269"/>
                      <a:pt x="23136" y="470174"/>
                      <a:pt x="3784" y="392764"/>
                    </a:cubicBezTo>
                    <a:cubicBezTo>
                      <a:pt x="-15569" y="315354"/>
                      <a:pt x="42489" y="17812"/>
                      <a:pt x="105384" y="879"/>
                    </a:cubicBezTo>
                    <a:cubicBezTo>
                      <a:pt x="168279" y="-16054"/>
                      <a:pt x="356966" y="216174"/>
                      <a:pt x="381156" y="291164"/>
                    </a:cubicBezTo>
                    <a:cubicBezTo>
                      <a:pt x="405346" y="366154"/>
                      <a:pt x="284394" y="448403"/>
                      <a:pt x="221499" y="465336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ihandform 32"/>
              <p:cNvSpPr/>
              <p:nvPr/>
            </p:nvSpPr>
            <p:spPr>
              <a:xfrm>
                <a:off x="5508104" y="2865941"/>
                <a:ext cx="964853" cy="1812021"/>
              </a:xfrm>
              <a:custGeom>
                <a:avLst/>
                <a:gdLst>
                  <a:gd name="connsiteX0" fmla="*/ 682399 w 964853"/>
                  <a:gd name="connsiteY0" fmla="*/ 45693 h 1812021"/>
                  <a:gd name="connsiteX1" fmla="*/ 958170 w 964853"/>
                  <a:gd name="connsiteY1" fmla="*/ 698835 h 1812021"/>
                  <a:gd name="connsiteX2" fmla="*/ 363085 w 964853"/>
                  <a:gd name="connsiteY2" fmla="*/ 1119750 h 1812021"/>
                  <a:gd name="connsiteX3" fmla="*/ 232456 w 964853"/>
                  <a:gd name="connsiteY3" fmla="*/ 1729350 h 1812021"/>
                  <a:gd name="connsiteX4" fmla="*/ 227 w 964853"/>
                  <a:gd name="connsiteY4" fmla="*/ 1729350 h 1812021"/>
                  <a:gd name="connsiteX5" fmla="*/ 203427 w 964853"/>
                  <a:gd name="connsiteY5" fmla="*/ 1018150 h 1812021"/>
                  <a:gd name="connsiteX6" fmla="*/ 813027 w 964853"/>
                  <a:gd name="connsiteY6" fmla="*/ 655293 h 1812021"/>
                  <a:gd name="connsiteX7" fmla="*/ 667885 w 964853"/>
                  <a:gd name="connsiteY7" fmla="*/ 118264 h 1812021"/>
                  <a:gd name="connsiteX8" fmla="*/ 682399 w 964853"/>
                  <a:gd name="connsiteY8" fmla="*/ 45693 h 1812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64853" h="1812021">
                    <a:moveTo>
                      <a:pt x="682399" y="45693"/>
                    </a:moveTo>
                    <a:cubicBezTo>
                      <a:pt x="730780" y="142455"/>
                      <a:pt x="1011389" y="519825"/>
                      <a:pt x="958170" y="698835"/>
                    </a:cubicBezTo>
                    <a:cubicBezTo>
                      <a:pt x="904951" y="877845"/>
                      <a:pt x="484037" y="947998"/>
                      <a:pt x="363085" y="1119750"/>
                    </a:cubicBezTo>
                    <a:cubicBezTo>
                      <a:pt x="242133" y="1291502"/>
                      <a:pt x="292932" y="1627750"/>
                      <a:pt x="232456" y="1729350"/>
                    </a:cubicBezTo>
                    <a:cubicBezTo>
                      <a:pt x="171980" y="1830950"/>
                      <a:pt x="5065" y="1847883"/>
                      <a:pt x="227" y="1729350"/>
                    </a:cubicBezTo>
                    <a:cubicBezTo>
                      <a:pt x="-4611" y="1610817"/>
                      <a:pt x="67960" y="1197160"/>
                      <a:pt x="203427" y="1018150"/>
                    </a:cubicBezTo>
                    <a:cubicBezTo>
                      <a:pt x="338894" y="839141"/>
                      <a:pt x="735617" y="805274"/>
                      <a:pt x="813027" y="655293"/>
                    </a:cubicBezTo>
                    <a:cubicBezTo>
                      <a:pt x="890437" y="505312"/>
                      <a:pt x="689656" y="215026"/>
                      <a:pt x="667885" y="118264"/>
                    </a:cubicBezTo>
                    <a:cubicBezTo>
                      <a:pt x="646114" y="21502"/>
                      <a:pt x="634018" y="-51069"/>
                      <a:pt x="682399" y="45693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29" name="Bild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11760" y="1591249"/>
              <a:ext cx="3689479" cy="4229403"/>
            </a:xfrm>
            <a:prstGeom prst="rect">
              <a:avLst/>
            </a:prstGeom>
          </p:spPr>
        </p:pic>
        <p:sp>
          <p:nvSpPr>
            <p:cNvPr id="30" name="Freihandform 29"/>
            <p:cNvSpPr/>
            <p:nvPr/>
          </p:nvSpPr>
          <p:spPr>
            <a:xfrm>
              <a:off x="3275856" y="1232771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ihandform 30"/>
            <p:cNvSpPr/>
            <p:nvPr/>
          </p:nvSpPr>
          <p:spPr>
            <a:xfrm flipH="1">
              <a:off x="4942699" y="1232756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4" name="Bild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5708" y="2569066"/>
            <a:ext cx="640080" cy="701040"/>
          </a:xfrm>
          <a:prstGeom prst="rect">
            <a:avLst/>
          </a:prstGeom>
        </p:spPr>
      </p:pic>
      <p:grpSp>
        <p:nvGrpSpPr>
          <p:cNvPr id="35" name="Gruppieren 34"/>
          <p:cNvGrpSpPr/>
          <p:nvPr/>
        </p:nvGrpSpPr>
        <p:grpSpPr>
          <a:xfrm>
            <a:off x="1835696" y="2564904"/>
            <a:ext cx="583548" cy="669198"/>
            <a:chOff x="1979712" y="1808820"/>
            <a:chExt cx="3348794" cy="3840311"/>
          </a:xfrm>
        </p:grpSpPr>
        <p:pic>
          <p:nvPicPr>
            <p:cNvPr id="3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9712" y="1808820"/>
              <a:ext cx="3348794" cy="3840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7" name="Freihandform 36"/>
            <p:cNvSpPr/>
            <p:nvPr/>
          </p:nvSpPr>
          <p:spPr>
            <a:xfrm>
              <a:off x="3131840" y="2375514"/>
              <a:ext cx="910065" cy="549430"/>
            </a:xfrm>
            <a:custGeom>
              <a:avLst/>
              <a:gdLst>
                <a:gd name="connsiteX0" fmla="*/ 873458 w 910065"/>
                <a:gd name="connsiteY0" fmla="*/ 104278 h 549430"/>
                <a:gd name="connsiteX1" fmla="*/ 568658 w 910065"/>
                <a:gd name="connsiteY1" fmla="*/ 2678 h 549430"/>
                <a:gd name="connsiteX2" fmla="*/ 104201 w 910065"/>
                <a:gd name="connsiteY2" fmla="*/ 191363 h 549430"/>
                <a:gd name="connsiteX3" fmla="*/ 60658 w 910065"/>
                <a:gd name="connsiteY3" fmla="*/ 539706 h 549430"/>
                <a:gd name="connsiteX4" fmla="*/ 815401 w 910065"/>
                <a:gd name="connsiteY4" fmla="*/ 423592 h 549430"/>
                <a:gd name="connsiteX5" fmla="*/ 873458 w 910065"/>
                <a:gd name="connsiteY5" fmla="*/ 104278 h 5494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0065" h="549430">
                  <a:moveTo>
                    <a:pt x="873458" y="104278"/>
                  </a:moveTo>
                  <a:cubicBezTo>
                    <a:pt x="832334" y="34126"/>
                    <a:pt x="696867" y="-11836"/>
                    <a:pt x="568658" y="2678"/>
                  </a:cubicBezTo>
                  <a:cubicBezTo>
                    <a:pt x="440449" y="17192"/>
                    <a:pt x="188868" y="101858"/>
                    <a:pt x="104201" y="191363"/>
                  </a:cubicBezTo>
                  <a:cubicBezTo>
                    <a:pt x="19534" y="280868"/>
                    <a:pt x="-57875" y="501001"/>
                    <a:pt x="60658" y="539706"/>
                  </a:cubicBezTo>
                  <a:cubicBezTo>
                    <a:pt x="179191" y="578411"/>
                    <a:pt x="682353" y="493744"/>
                    <a:pt x="815401" y="423592"/>
                  </a:cubicBezTo>
                  <a:cubicBezTo>
                    <a:pt x="948449" y="353440"/>
                    <a:pt x="914582" y="174430"/>
                    <a:pt x="873458" y="10427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Text Box 28"/>
          <p:cNvSpPr txBox="1">
            <a:spLocks noChangeArrowheads="1"/>
          </p:cNvSpPr>
          <p:nvPr/>
        </p:nvSpPr>
        <p:spPr bwMode="auto">
          <a:xfrm>
            <a:off x="3744269" y="3170079"/>
            <a:ext cx="1611018" cy="2462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dirty="0" smtClean="0"/>
              <a:t>   key exchange   </a:t>
            </a:r>
            <a:endParaRPr lang="en-US" sz="1600" dirty="0"/>
          </a:p>
        </p:txBody>
      </p:sp>
      <p:sp>
        <p:nvSpPr>
          <p:cNvPr id="38" name="Line 31"/>
          <p:cNvSpPr>
            <a:spLocks noChangeShapeType="1"/>
          </p:cNvSpPr>
          <p:nvPr/>
        </p:nvSpPr>
        <p:spPr bwMode="auto">
          <a:xfrm>
            <a:off x="3203848" y="5263431"/>
            <a:ext cx="2665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9" name="Text Box 32"/>
          <p:cNvSpPr txBox="1">
            <a:spLocks noChangeArrowheads="1"/>
          </p:cNvSpPr>
          <p:nvPr/>
        </p:nvSpPr>
        <p:spPr bwMode="auto">
          <a:xfrm>
            <a:off x="3875045" y="5008379"/>
            <a:ext cx="137858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dirty="0"/>
              <a:t>c</a:t>
            </a:r>
            <a:r>
              <a:rPr lang="en-US" sz="1600" dirty="0" smtClean="0"/>
              <a:t>ommunication</a:t>
            </a:r>
            <a:endParaRPr lang="en-US" sz="1600" dirty="0"/>
          </a:p>
        </p:txBody>
      </p:sp>
      <p:sp>
        <p:nvSpPr>
          <p:cNvPr id="40" name="Textfeld 39"/>
          <p:cNvSpPr txBox="1"/>
          <p:nvPr/>
        </p:nvSpPr>
        <p:spPr>
          <a:xfrm>
            <a:off x="251520" y="548680"/>
            <a:ext cx="78993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 smtClean="0"/>
              <a:t>Example</a:t>
            </a:r>
            <a:r>
              <a:rPr lang="de-DE" sz="2800" dirty="0" smtClean="0"/>
              <a:t> #2: </a:t>
            </a:r>
            <a:r>
              <a:rPr lang="de-DE" sz="2800" dirty="0" err="1" smtClean="0"/>
              <a:t>Atomic</a:t>
            </a:r>
            <a:r>
              <a:rPr lang="de-DE" sz="2800" dirty="0" smtClean="0"/>
              <a:t> vs. Stream-</a:t>
            </a:r>
            <a:r>
              <a:rPr lang="de-DE" sz="2800" dirty="0" err="1" smtClean="0"/>
              <a:t>based</a:t>
            </a:r>
            <a:r>
              <a:rPr lang="de-DE" sz="2800" dirty="0" smtClean="0"/>
              <a:t> Channels</a:t>
            </a:r>
            <a:endParaRPr lang="de-DE" sz="2800" dirty="0"/>
          </a:p>
        </p:txBody>
      </p:sp>
      <p:sp>
        <p:nvSpPr>
          <p:cNvPr id="4" name="Textfeld 3"/>
          <p:cNvSpPr txBox="1"/>
          <p:nvPr/>
        </p:nvSpPr>
        <p:spPr>
          <a:xfrm>
            <a:off x="702348" y="4305933"/>
            <a:ext cx="2125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 smtClean="0"/>
              <a:t>„send m1, m2, m3“</a:t>
            </a:r>
          </a:p>
        </p:txBody>
      </p:sp>
      <p:sp>
        <p:nvSpPr>
          <p:cNvPr id="43" name="Textfeld 42"/>
          <p:cNvSpPr txBox="1"/>
          <p:nvPr/>
        </p:nvSpPr>
        <p:spPr>
          <a:xfrm>
            <a:off x="6159295" y="4305933"/>
            <a:ext cx="2685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 smtClean="0"/>
              <a:t>„</a:t>
            </a:r>
            <a:r>
              <a:rPr lang="de-DE" dirty="0" err="1" smtClean="0"/>
              <a:t>received</a:t>
            </a:r>
            <a:r>
              <a:rPr lang="de-DE" dirty="0" smtClean="0"/>
              <a:t> m1, m2 so </a:t>
            </a:r>
            <a:r>
              <a:rPr lang="de-DE" dirty="0" err="1" smtClean="0"/>
              <a:t>far</a:t>
            </a:r>
            <a:r>
              <a:rPr lang="de-DE" dirty="0" smtClean="0"/>
              <a:t>“</a:t>
            </a:r>
          </a:p>
        </p:txBody>
      </p:sp>
      <p:sp>
        <p:nvSpPr>
          <p:cNvPr id="45" name="Rechteck 44"/>
          <p:cNvSpPr/>
          <p:nvPr/>
        </p:nvSpPr>
        <p:spPr>
          <a:xfrm>
            <a:off x="981914" y="5361891"/>
            <a:ext cx="1526837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m1  m2  m3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Freihandform 12"/>
          <p:cNvSpPr/>
          <p:nvPr/>
        </p:nvSpPr>
        <p:spPr>
          <a:xfrm>
            <a:off x="1327150" y="5361891"/>
            <a:ext cx="133369" cy="288032"/>
          </a:xfrm>
          <a:custGeom>
            <a:avLst/>
            <a:gdLst>
              <a:gd name="connsiteX0" fmla="*/ 0 w 203219"/>
              <a:gd name="connsiteY0" fmla="*/ 0 h 1054100"/>
              <a:gd name="connsiteX1" fmla="*/ 203200 w 203219"/>
              <a:gd name="connsiteY1" fmla="*/ 469900 h 1054100"/>
              <a:gd name="connsiteX2" fmla="*/ 12700 w 203219"/>
              <a:gd name="connsiteY2" fmla="*/ 711200 h 1054100"/>
              <a:gd name="connsiteX3" fmla="*/ 88900 w 203219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219" h="1054100">
                <a:moveTo>
                  <a:pt x="0" y="0"/>
                </a:moveTo>
                <a:cubicBezTo>
                  <a:pt x="100541" y="175683"/>
                  <a:pt x="201083" y="351367"/>
                  <a:pt x="203200" y="469900"/>
                </a:cubicBezTo>
                <a:cubicBezTo>
                  <a:pt x="205317" y="588433"/>
                  <a:pt x="31750" y="613833"/>
                  <a:pt x="12700" y="711200"/>
                </a:cubicBezTo>
                <a:cubicBezTo>
                  <a:pt x="-6350" y="808567"/>
                  <a:pt x="41275" y="931333"/>
                  <a:pt x="88900" y="1054100"/>
                </a:cubicBezTo>
              </a:path>
            </a:pathLst>
          </a:cu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Freihandform 45"/>
          <p:cNvSpPr/>
          <p:nvPr/>
        </p:nvSpPr>
        <p:spPr>
          <a:xfrm>
            <a:off x="1990359" y="5363471"/>
            <a:ext cx="133369" cy="288032"/>
          </a:xfrm>
          <a:custGeom>
            <a:avLst/>
            <a:gdLst>
              <a:gd name="connsiteX0" fmla="*/ 0 w 203219"/>
              <a:gd name="connsiteY0" fmla="*/ 0 h 1054100"/>
              <a:gd name="connsiteX1" fmla="*/ 203200 w 203219"/>
              <a:gd name="connsiteY1" fmla="*/ 469900 h 1054100"/>
              <a:gd name="connsiteX2" fmla="*/ 12700 w 203219"/>
              <a:gd name="connsiteY2" fmla="*/ 711200 h 1054100"/>
              <a:gd name="connsiteX3" fmla="*/ 88900 w 203219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219" h="1054100">
                <a:moveTo>
                  <a:pt x="0" y="0"/>
                </a:moveTo>
                <a:cubicBezTo>
                  <a:pt x="100541" y="175683"/>
                  <a:pt x="201083" y="351367"/>
                  <a:pt x="203200" y="469900"/>
                </a:cubicBezTo>
                <a:cubicBezTo>
                  <a:pt x="205317" y="588433"/>
                  <a:pt x="31750" y="613833"/>
                  <a:pt x="12700" y="711200"/>
                </a:cubicBezTo>
                <a:cubicBezTo>
                  <a:pt x="-6350" y="808567"/>
                  <a:pt x="41275" y="931333"/>
                  <a:pt x="88900" y="1054100"/>
                </a:cubicBezTo>
              </a:path>
            </a:pathLst>
          </a:cu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Freihandform 15"/>
          <p:cNvSpPr/>
          <p:nvPr/>
        </p:nvSpPr>
        <p:spPr>
          <a:xfrm>
            <a:off x="3225800" y="5410185"/>
            <a:ext cx="2590800" cy="254029"/>
          </a:xfrm>
          <a:custGeom>
            <a:avLst/>
            <a:gdLst>
              <a:gd name="connsiteX0" fmla="*/ 0 w 2590800"/>
              <a:gd name="connsiteY0" fmla="*/ 203215 h 254029"/>
              <a:gd name="connsiteX1" fmla="*/ 406400 w 2590800"/>
              <a:gd name="connsiteY1" fmla="*/ 12715 h 254029"/>
              <a:gd name="connsiteX2" fmla="*/ 762000 w 2590800"/>
              <a:gd name="connsiteY2" fmla="*/ 254015 h 254029"/>
              <a:gd name="connsiteX3" fmla="*/ 1282700 w 2590800"/>
              <a:gd name="connsiteY3" fmla="*/ 25415 h 254029"/>
              <a:gd name="connsiteX4" fmla="*/ 1676400 w 2590800"/>
              <a:gd name="connsiteY4" fmla="*/ 215915 h 254029"/>
              <a:gd name="connsiteX5" fmla="*/ 2082800 w 2590800"/>
              <a:gd name="connsiteY5" fmla="*/ 15 h 254029"/>
              <a:gd name="connsiteX6" fmla="*/ 2425700 w 2590800"/>
              <a:gd name="connsiteY6" fmla="*/ 228615 h 254029"/>
              <a:gd name="connsiteX7" fmla="*/ 2590800 w 2590800"/>
              <a:gd name="connsiteY7" fmla="*/ 114315 h 254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90800" h="254029">
                <a:moveTo>
                  <a:pt x="0" y="203215"/>
                </a:moveTo>
                <a:cubicBezTo>
                  <a:pt x="139700" y="103731"/>
                  <a:pt x="279400" y="4248"/>
                  <a:pt x="406400" y="12715"/>
                </a:cubicBezTo>
                <a:cubicBezTo>
                  <a:pt x="533400" y="21182"/>
                  <a:pt x="615950" y="251898"/>
                  <a:pt x="762000" y="254015"/>
                </a:cubicBezTo>
                <a:cubicBezTo>
                  <a:pt x="908050" y="256132"/>
                  <a:pt x="1130300" y="31765"/>
                  <a:pt x="1282700" y="25415"/>
                </a:cubicBezTo>
                <a:cubicBezTo>
                  <a:pt x="1435100" y="19065"/>
                  <a:pt x="1543050" y="220148"/>
                  <a:pt x="1676400" y="215915"/>
                </a:cubicBezTo>
                <a:cubicBezTo>
                  <a:pt x="1809750" y="211682"/>
                  <a:pt x="1957917" y="-2102"/>
                  <a:pt x="2082800" y="15"/>
                </a:cubicBezTo>
                <a:cubicBezTo>
                  <a:pt x="2207683" y="2132"/>
                  <a:pt x="2341033" y="209565"/>
                  <a:pt x="2425700" y="228615"/>
                </a:cubicBezTo>
                <a:cubicBezTo>
                  <a:pt x="2510367" y="247665"/>
                  <a:pt x="2550583" y="180990"/>
                  <a:pt x="2590800" y="114315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Rechteck 46"/>
          <p:cNvSpPr/>
          <p:nvPr/>
        </p:nvSpPr>
        <p:spPr>
          <a:xfrm>
            <a:off x="6501547" y="5376171"/>
            <a:ext cx="1526837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m1  m2  </a:t>
            </a:r>
            <a:r>
              <a:rPr lang="de-DE" dirty="0" smtClean="0">
                <a:solidFill>
                  <a:schemeClr val="bg1"/>
                </a:solidFill>
              </a:rPr>
              <a:t>m3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48" name="Freihandform 47"/>
          <p:cNvSpPr/>
          <p:nvPr/>
        </p:nvSpPr>
        <p:spPr>
          <a:xfrm>
            <a:off x="6846783" y="5376171"/>
            <a:ext cx="133369" cy="288032"/>
          </a:xfrm>
          <a:custGeom>
            <a:avLst/>
            <a:gdLst>
              <a:gd name="connsiteX0" fmla="*/ 0 w 203219"/>
              <a:gd name="connsiteY0" fmla="*/ 0 h 1054100"/>
              <a:gd name="connsiteX1" fmla="*/ 203200 w 203219"/>
              <a:gd name="connsiteY1" fmla="*/ 469900 h 1054100"/>
              <a:gd name="connsiteX2" fmla="*/ 12700 w 203219"/>
              <a:gd name="connsiteY2" fmla="*/ 711200 h 1054100"/>
              <a:gd name="connsiteX3" fmla="*/ 88900 w 203219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219" h="1054100">
                <a:moveTo>
                  <a:pt x="0" y="0"/>
                </a:moveTo>
                <a:cubicBezTo>
                  <a:pt x="100541" y="175683"/>
                  <a:pt x="201083" y="351367"/>
                  <a:pt x="203200" y="469900"/>
                </a:cubicBezTo>
                <a:cubicBezTo>
                  <a:pt x="205317" y="588433"/>
                  <a:pt x="31750" y="613833"/>
                  <a:pt x="12700" y="711200"/>
                </a:cubicBezTo>
                <a:cubicBezTo>
                  <a:pt x="-6350" y="808567"/>
                  <a:pt x="41275" y="931333"/>
                  <a:pt x="88900" y="1054100"/>
                </a:cubicBezTo>
              </a:path>
            </a:pathLst>
          </a:cu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Freihandform 48"/>
          <p:cNvSpPr/>
          <p:nvPr/>
        </p:nvSpPr>
        <p:spPr>
          <a:xfrm>
            <a:off x="7509992" y="5377751"/>
            <a:ext cx="133369" cy="288032"/>
          </a:xfrm>
          <a:custGeom>
            <a:avLst/>
            <a:gdLst>
              <a:gd name="connsiteX0" fmla="*/ 0 w 203219"/>
              <a:gd name="connsiteY0" fmla="*/ 0 h 1054100"/>
              <a:gd name="connsiteX1" fmla="*/ 203200 w 203219"/>
              <a:gd name="connsiteY1" fmla="*/ 469900 h 1054100"/>
              <a:gd name="connsiteX2" fmla="*/ 12700 w 203219"/>
              <a:gd name="connsiteY2" fmla="*/ 711200 h 1054100"/>
              <a:gd name="connsiteX3" fmla="*/ 88900 w 203219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219" h="1054100">
                <a:moveTo>
                  <a:pt x="0" y="0"/>
                </a:moveTo>
                <a:cubicBezTo>
                  <a:pt x="100541" y="175683"/>
                  <a:pt x="201083" y="351367"/>
                  <a:pt x="203200" y="469900"/>
                </a:cubicBezTo>
                <a:cubicBezTo>
                  <a:pt x="205317" y="588433"/>
                  <a:pt x="31750" y="613833"/>
                  <a:pt x="12700" y="711200"/>
                </a:cubicBezTo>
                <a:cubicBezTo>
                  <a:pt x="-6350" y="808567"/>
                  <a:pt x="41275" y="931333"/>
                  <a:pt x="88900" y="1054100"/>
                </a:cubicBezTo>
              </a:path>
            </a:pathLst>
          </a:cu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Rechteck 18"/>
          <p:cNvSpPr/>
          <p:nvPr/>
        </p:nvSpPr>
        <p:spPr>
          <a:xfrm>
            <a:off x="7509992" y="5344732"/>
            <a:ext cx="950440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 49"/>
          <p:cNvSpPr/>
          <p:nvPr/>
        </p:nvSpPr>
        <p:spPr>
          <a:xfrm>
            <a:off x="7596336" y="5646680"/>
            <a:ext cx="950440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hteck 50"/>
          <p:cNvSpPr/>
          <p:nvPr/>
        </p:nvSpPr>
        <p:spPr>
          <a:xfrm rot="5222068">
            <a:off x="7760550" y="5283425"/>
            <a:ext cx="652272" cy="268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Textfeld 53"/>
          <p:cNvSpPr txBox="1"/>
          <p:nvPr/>
        </p:nvSpPr>
        <p:spPr>
          <a:xfrm>
            <a:off x="3604249" y="4293096"/>
            <a:ext cx="1864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b="1" dirty="0" err="1" smtClean="0">
                <a:solidFill>
                  <a:schemeClr val="accent4"/>
                </a:solidFill>
              </a:rPr>
              <a:t>atomic</a:t>
            </a:r>
            <a:r>
              <a:rPr lang="de-DE" b="1" dirty="0" smtClean="0">
                <a:solidFill>
                  <a:schemeClr val="accent4"/>
                </a:solidFill>
              </a:rPr>
              <a:t> </a:t>
            </a:r>
            <a:r>
              <a:rPr lang="de-DE" b="1" dirty="0" err="1" smtClean="0">
                <a:solidFill>
                  <a:schemeClr val="accent4"/>
                </a:solidFill>
              </a:rPr>
              <a:t>channel</a:t>
            </a:r>
            <a:endParaRPr lang="de-DE" b="1" dirty="0" smtClean="0">
              <a:solidFill>
                <a:schemeClr val="accent4"/>
              </a:solidFill>
            </a:endParaRPr>
          </a:p>
        </p:txBody>
      </p:sp>
      <p:sp>
        <p:nvSpPr>
          <p:cNvPr id="55" name="Textfeld 54"/>
          <p:cNvSpPr txBox="1"/>
          <p:nvPr/>
        </p:nvSpPr>
        <p:spPr>
          <a:xfrm>
            <a:off x="3244992" y="5836047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b="1" dirty="0" err="1" smtClean="0">
                <a:solidFill>
                  <a:schemeClr val="accent4"/>
                </a:solidFill>
              </a:rPr>
              <a:t>stream-based</a:t>
            </a:r>
            <a:r>
              <a:rPr lang="de-DE" b="1" dirty="0" smtClean="0">
                <a:solidFill>
                  <a:schemeClr val="accent4"/>
                </a:solidFill>
              </a:rPr>
              <a:t> </a:t>
            </a:r>
            <a:r>
              <a:rPr lang="de-DE" b="1" dirty="0" err="1" smtClean="0">
                <a:solidFill>
                  <a:schemeClr val="accent4"/>
                </a:solidFill>
              </a:rPr>
              <a:t>channel</a:t>
            </a:r>
            <a:endParaRPr lang="de-DE" b="1" dirty="0" smtClean="0">
              <a:solidFill>
                <a:schemeClr val="accent4"/>
              </a:solidFill>
            </a:endParaRPr>
          </a:p>
        </p:txBody>
      </p:sp>
      <p:cxnSp>
        <p:nvCxnSpPr>
          <p:cNvPr id="25" name="Gerader Verbinder 24"/>
          <p:cNvCxnSpPr/>
          <p:nvPr/>
        </p:nvCxnSpPr>
        <p:spPr>
          <a:xfrm>
            <a:off x="323528" y="4797152"/>
            <a:ext cx="864096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2464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3" grpId="0"/>
      <p:bldP spid="45" grpId="0" animBg="1"/>
      <p:bldP spid="13" grpId="0" animBg="1"/>
      <p:bldP spid="46" grpId="0" animBg="1"/>
      <p:bldP spid="16" grpId="0" animBg="1"/>
      <p:bldP spid="47" grpId="0" animBg="1"/>
      <p:bldP spid="48" grpId="0" animBg="1"/>
      <p:bldP spid="49" grpId="0" animBg="1"/>
      <p:bldP spid="19" grpId="0" animBg="1"/>
      <p:bldP spid="50" grpId="0" animBg="1"/>
      <p:bldP spid="5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7"/>
          <p:cNvSpPr>
            <a:spLocks noChangeArrowheads="1"/>
          </p:cNvSpPr>
          <p:nvPr/>
        </p:nvSpPr>
        <p:spPr bwMode="auto">
          <a:xfrm rot="5400000">
            <a:off x="4139803" y="3861196"/>
            <a:ext cx="827881" cy="2916238"/>
          </a:xfrm>
          <a:prstGeom prst="can">
            <a:avLst>
              <a:gd name="adj" fmla="val 51624"/>
            </a:avLst>
          </a:prstGeom>
          <a:gradFill rotWithShape="1">
            <a:gsLst>
              <a:gs pos="0">
                <a:srgbClr val="B2B2B2"/>
              </a:gs>
              <a:gs pos="50000">
                <a:schemeClr val="bg1"/>
              </a:gs>
              <a:gs pos="100000">
                <a:srgbClr val="B2B2B2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327150" y="2947988"/>
            <a:ext cx="438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/>
              <a:t>Alice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7380288" y="2992438"/>
            <a:ext cx="3603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/>
              <a:t>Bob</a:t>
            </a:r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3216275" y="3465513"/>
            <a:ext cx="2665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1563688" y="3535933"/>
            <a:ext cx="12192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dirty="0"/>
              <a:t>cryptographic</a:t>
            </a:r>
            <a:br>
              <a:rPr lang="en-US" sz="1600" dirty="0"/>
            </a:br>
            <a:r>
              <a:rPr lang="en-US" sz="1600" dirty="0"/>
              <a:t>key K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6500813" y="3501008"/>
            <a:ext cx="12192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dirty="0"/>
              <a:t>cryptographic</a:t>
            </a:r>
          </a:p>
          <a:p>
            <a:pPr algn="ctr"/>
            <a:r>
              <a:rPr lang="en-US" sz="1600" dirty="0"/>
              <a:t>key K</a:t>
            </a:r>
          </a:p>
        </p:txBody>
      </p:sp>
      <p:sp>
        <p:nvSpPr>
          <p:cNvPr id="21" name="Text Box 24"/>
          <p:cNvSpPr txBox="1">
            <a:spLocks noChangeArrowheads="1"/>
          </p:cNvSpPr>
          <p:nvPr/>
        </p:nvSpPr>
        <p:spPr bwMode="auto">
          <a:xfrm>
            <a:off x="4171950" y="2492896"/>
            <a:ext cx="8461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dirty="0"/>
              <a:t>key K???</a:t>
            </a:r>
          </a:p>
        </p:txBody>
      </p:sp>
      <p:sp>
        <p:nvSpPr>
          <p:cNvPr id="22" name="Text Box 25"/>
          <p:cNvSpPr txBox="1">
            <a:spLocks noChangeArrowheads="1"/>
          </p:cNvSpPr>
          <p:nvPr/>
        </p:nvSpPr>
        <p:spPr bwMode="auto">
          <a:xfrm>
            <a:off x="4986338" y="1700213"/>
            <a:ext cx="275431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/>
              <a:t>eavesdrops on communication</a:t>
            </a:r>
          </a:p>
        </p:txBody>
      </p:sp>
      <p:sp>
        <p:nvSpPr>
          <p:cNvPr id="23" name="Text Box 26"/>
          <p:cNvSpPr txBox="1">
            <a:spLocks noChangeArrowheads="1"/>
          </p:cNvSpPr>
          <p:nvPr/>
        </p:nvSpPr>
        <p:spPr bwMode="auto">
          <a:xfrm>
            <a:off x="3898900" y="1700213"/>
            <a:ext cx="3492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/>
              <a:t>Eve</a:t>
            </a:r>
          </a:p>
        </p:txBody>
      </p:sp>
      <p:sp>
        <p:nvSpPr>
          <p:cNvPr id="26" name="Text Box 32"/>
          <p:cNvSpPr txBox="1">
            <a:spLocks noChangeArrowheads="1"/>
          </p:cNvSpPr>
          <p:nvPr/>
        </p:nvSpPr>
        <p:spPr bwMode="auto">
          <a:xfrm>
            <a:off x="3887472" y="3143250"/>
            <a:ext cx="137858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dirty="0"/>
              <a:t>c</a:t>
            </a:r>
            <a:r>
              <a:rPr lang="en-US" sz="1600" dirty="0" smtClean="0"/>
              <a:t>ommunication</a:t>
            </a:r>
            <a:endParaRPr lang="en-US" sz="1600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4240212" y="1679655"/>
            <a:ext cx="647447" cy="741233"/>
            <a:chOff x="2411760" y="1232756"/>
            <a:chExt cx="4007406" cy="4587896"/>
          </a:xfrm>
        </p:grpSpPr>
        <p:grpSp>
          <p:nvGrpSpPr>
            <p:cNvPr id="28" name="Gruppieren 27"/>
            <p:cNvGrpSpPr/>
            <p:nvPr/>
          </p:nvGrpSpPr>
          <p:grpSpPr>
            <a:xfrm rot="21304386">
              <a:off x="5454313" y="2458471"/>
              <a:ext cx="964853" cy="2301499"/>
              <a:chOff x="5508104" y="2376463"/>
              <a:chExt cx="964853" cy="2301499"/>
            </a:xfrm>
          </p:grpSpPr>
          <p:sp>
            <p:nvSpPr>
              <p:cNvPr id="32" name="Freihandform 31"/>
              <p:cNvSpPr/>
              <p:nvPr/>
            </p:nvSpPr>
            <p:spPr>
              <a:xfrm rot="21009206">
                <a:off x="5895925" y="2376463"/>
                <a:ext cx="373548" cy="591636"/>
              </a:xfrm>
              <a:custGeom>
                <a:avLst/>
                <a:gdLst>
                  <a:gd name="connsiteX0" fmla="*/ 221499 w 384308"/>
                  <a:gd name="connsiteY0" fmla="*/ 465336 h 472026"/>
                  <a:gd name="connsiteX1" fmla="*/ 3784 w 384308"/>
                  <a:gd name="connsiteY1" fmla="*/ 392764 h 472026"/>
                  <a:gd name="connsiteX2" fmla="*/ 105384 w 384308"/>
                  <a:gd name="connsiteY2" fmla="*/ 879 h 472026"/>
                  <a:gd name="connsiteX3" fmla="*/ 381156 w 384308"/>
                  <a:gd name="connsiteY3" fmla="*/ 291164 h 472026"/>
                  <a:gd name="connsiteX4" fmla="*/ 221499 w 384308"/>
                  <a:gd name="connsiteY4" fmla="*/ 465336 h 472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4308" h="472026">
                    <a:moveTo>
                      <a:pt x="221499" y="465336"/>
                    </a:moveTo>
                    <a:cubicBezTo>
                      <a:pt x="158604" y="482269"/>
                      <a:pt x="23136" y="470174"/>
                      <a:pt x="3784" y="392764"/>
                    </a:cubicBezTo>
                    <a:cubicBezTo>
                      <a:pt x="-15569" y="315354"/>
                      <a:pt x="42489" y="17812"/>
                      <a:pt x="105384" y="879"/>
                    </a:cubicBezTo>
                    <a:cubicBezTo>
                      <a:pt x="168279" y="-16054"/>
                      <a:pt x="356966" y="216174"/>
                      <a:pt x="381156" y="291164"/>
                    </a:cubicBezTo>
                    <a:cubicBezTo>
                      <a:pt x="405346" y="366154"/>
                      <a:pt x="284394" y="448403"/>
                      <a:pt x="221499" y="465336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ihandform 32"/>
              <p:cNvSpPr/>
              <p:nvPr/>
            </p:nvSpPr>
            <p:spPr>
              <a:xfrm>
                <a:off x="5508104" y="2865941"/>
                <a:ext cx="964853" cy="1812021"/>
              </a:xfrm>
              <a:custGeom>
                <a:avLst/>
                <a:gdLst>
                  <a:gd name="connsiteX0" fmla="*/ 682399 w 964853"/>
                  <a:gd name="connsiteY0" fmla="*/ 45693 h 1812021"/>
                  <a:gd name="connsiteX1" fmla="*/ 958170 w 964853"/>
                  <a:gd name="connsiteY1" fmla="*/ 698835 h 1812021"/>
                  <a:gd name="connsiteX2" fmla="*/ 363085 w 964853"/>
                  <a:gd name="connsiteY2" fmla="*/ 1119750 h 1812021"/>
                  <a:gd name="connsiteX3" fmla="*/ 232456 w 964853"/>
                  <a:gd name="connsiteY3" fmla="*/ 1729350 h 1812021"/>
                  <a:gd name="connsiteX4" fmla="*/ 227 w 964853"/>
                  <a:gd name="connsiteY4" fmla="*/ 1729350 h 1812021"/>
                  <a:gd name="connsiteX5" fmla="*/ 203427 w 964853"/>
                  <a:gd name="connsiteY5" fmla="*/ 1018150 h 1812021"/>
                  <a:gd name="connsiteX6" fmla="*/ 813027 w 964853"/>
                  <a:gd name="connsiteY6" fmla="*/ 655293 h 1812021"/>
                  <a:gd name="connsiteX7" fmla="*/ 667885 w 964853"/>
                  <a:gd name="connsiteY7" fmla="*/ 118264 h 1812021"/>
                  <a:gd name="connsiteX8" fmla="*/ 682399 w 964853"/>
                  <a:gd name="connsiteY8" fmla="*/ 45693 h 1812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64853" h="1812021">
                    <a:moveTo>
                      <a:pt x="682399" y="45693"/>
                    </a:moveTo>
                    <a:cubicBezTo>
                      <a:pt x="730780" y="142455"/>
                      <a:pt x="1011389" y="519825"/>
                      <a:pt x="958170" y="698835"/>
                    </a:cubicBezTo>
                    <a:cubicBezTo>
                      <a:pt x="904951" y="877845"/>
                      <a:pt x="484037" y="947998"/>
                      <a:pt x="363085" y="1119750"/>
                    </a:cubicBezTo>
                    <a:cubicBezTo>
                      <a:pt x="242133" y="1291502"/>
                      <a:pt x="292932" y="1627750"/>
                      <a:pt x="232456" y="1729350"/>
                    </a:cubicBezTo>
                    <a:cubicBezTo>
                      <a:pt x="171980" y="1830950"/>
                      <a:pt x="5065" y="1847883"/>
                      <a:pt x="227" y="1729350"/>
                    </a:cubicBezTo>
                    <a:cubicBezTo>
                      <a:pt x="-4611" y="1610817"/>
                      <a:pt x="67960" y="1197160"/>
                      <a:pt x="203427" y="1018150"/>
                    </a:cubicBezTo>
                    <a:cubicBezTo>
                      <a:pt x="338894" y="839141"/>
                      <a:pt x="735617" y="805274"/>
                      <a:pt x="813027" y="655293"/>
                    </a:cubicBezTo>
                    <a:cubicBezTo>
                      <a:pt x="890437" y="505312"/>
                      <a:pt x="689656" y="215026"/>
                      <a:pt x="667885" y="118264"/>
                    </a:cubicBezTo>
                    <a:cubicBezTo>
                      <a:pt x="646114" y="21502"/>
                      <a:pt x="634018" y="-51069"/>
                      <a:pt x="682399" y="45693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  <a:lumOff val="25000"/>
                </a:schemeClr>
              </a:solidFill>
              <a:ln>
                <a:solidFill>
                  <a:schemeClr val="tx2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29" name="Bild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11760" y="1591249"/>
              <a:ext cx="3689479" cy="4229403"/>
            </a:xfrm>
            <a:prstGeom prst="rect">
              <a:avLst/>
            </a:prstGeom>
          </p:spPr>
        </p:pic>
        <p:sp>
          <p:nvSpPr>
            <p:cNvPr id="30" name="Freihandform 29"/>
            <p:cNvSpPr/>
            <p:nvPr/>
          </p:nvSpPr>
          <p:spPr>
            <a:xfrm>
              <a:off x="3275856" y="1232771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ihandform 30"/>
            <p:cNvSpPr/>
            <p:nvPr/>
          </p:nvSpPr>
          <p:spPr>
            <a:xfrm flipH="1">
              <a:off x="4942699" y="1232756"/>
              <a:ext cx="349381" cy="612083"/>
            </a:xfrm>
            <a:custGeom>
              <a:avLst/>
              <a:gdLst>
                <a:gd name="connsiteX0" fmla="*/ 349381 w 349381"/>
                <a:gd name="connsiteY0" fmla="*/ 449962 h 612083"/>
                <a:gd name="connsiteX1" fmla="*/ 189724 w 349381"/>
                <a:gd name="connsiteY1" fmla="*/ 290305 h 612083"/>
                <a:gd name="connsiteX2" fmla="*/ 117153 w 349381"/>
                <a:gd name="connsiteY2" fmla="*/ 19 h 612083"/>
                <a:gd name="connsiteX3" fmla="*/ 1039 w 349381"/>
                <a:gd name="connsiteY3" fmla="*/ 304819 h 612083"/>
                <a:gd name="connsiteX4" fmla="*/ 189724 w 349381"/>
                <a:gd name="connsiteY4" fmla="*/ 609619 h 612083"/>
                <a:gd name="connsiteX5" fmla="*/ 349381 w 349381"/>
                <a:gd name="connsiteY5" fmla="*/ 449962 h 612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9381" h="612083">
                  <a:moveTo>
                    <a:pt x="349381" y="449962"/>
                  </a:moveTo>
                  <a:cubicBezTo>
                    <a:pt x="349381" y="396743"/>
                    <a:pt x="228429" y="365295"/>
                    <a:pt x="189724" y="290305"/>
                  </a:cubicBezTo>
                  <a:cubicBezTo>
                    <a:pt x="151019" y="215314"/>
                    <a:pt x="148600" y="-2400"/>
                    <a:pt x="117153" y="19"/>
                  </a:cubicBezTo>
                  <a:cubicBezTo>
                    <a:pt x="85705" y="2438"/>
                    <a:pt x="-11056" y="203219"/>
                    <a:pt x="1039" y="304819"/>
                  </a:cubicBezTo>
                  <a:cubicBezTo>
                    <a:pt x="13134" y="406419"/>
                    <a:pt x="138924" y="587848"/>
                    <a:pt x="189724" y="609619"/>
                  </a:cubicBezTo>
                  <a:cubicBezTo>
                    <a:pt x="240524" y="631390"/>
                    <a:pt x="349381" y="503181"/>
                    <a:pt x="349381" y="449962"/>
                  </a:cubicBezTo>
                  <a:close/>
                </a:path>
              </a:pathLst>
            </a:custGeom>
            <a:solidFill>
              <a:schemeClr val="tx2">
                <a:lumMod val="75000"/>
                <a:lumOff val="25000"/>
              </a:schemeClr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4" name="Bild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5708" y="2569066"/>
            <a:ext cx="640080" cy="701040"/>
          </a:xfrm>
          <a:prstGeom prst="rect">
            <a:avLst/>
          </a:prstGeom>
        </p:spPr>
      </p:pic>
      <p:grpSp>
        <p:nvGrpSpPr>
          <p:cNvPr id="35" name="Gruppieren 34"/>
          <p:cNvGrpSpPr/>
          <p:nvPr/>
        </p:nvGrpSpPr>
        <p:grpSpPr>
          <a:xfrm>
            <a:off x="1835696" y="2564904"/>
            <a:ext cx="583548" cy="669198"/>
            <a:chOff x="1979712" y="1808820"/>
            <a:chExt cx="3348794" cy="3840311"/>
          </a:xfrm>
        </p:grpSpPr>
        <p:pic>
          <p:nvPicPr>
            <p:cNvPr id="3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9712" y="1808820"/>
              <a:ext cx="3348794" cy="3840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7" name="Freihandform 36"/>
            <p:cNvSpPr/>
            <p:nvPr/>
          </p:nvSpPr>
          <p:spPr>
            <a:xfrm>
              <a:off x="3131840" y="2375514"/>
              <a:ext cx="910065" cy="549430"/>
            </a:xfrm>
            <a:custGeom>
              <a:avLst/>
              <a:gdLst>
                <a:gd name="connsiteX0" fmla="*/ 873458 w 910065"/>
                <a:gd name="connsiteY0" fmla="*/ 104278 h 549430"/>
                <a:gd name="connsiteX1" fmla="*/ 568658 w 910065"/>
                <a:gd name="connsiteY1" fmla="*/ 2678 h 549430"/>
                <a:gd name="connsiteX2" fmla="*/ 104201 w 910065"/>
                <a:gd name="connsiteY2" fmla="*/ 191363 h 549430"/>
                <a:gd name="connsiteX3" fmla="*/ 60658 w 910065"/>
                <a:gd name="connsiteY3" fmla="*/ 539706 h 549430"/>
                <a:gd name="connsiteX4" fmla="*/ 815401 w 910065"/>
                <a:gd name="connsiteY4" fmla="*/ 423592 h 549430"/>
                <a:gd name="connsiteX5" fmla="*/ 873458 w 910065"/>
                <a:gd name="connsiteY5" fmla="*/ 104278 h 5494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0065" h="549430">
                  <a:moveTo>
                    <a:pt x="873458" y="104278"/>
                  </a:moveTo>
                  <a:cubicBezTo>
                    <a:pt x="832334" y="34126"/>
                    <a:pt x="696867" y="-11836"/>
                    <a:pt x="568658" y="2678"/>
                  </a:cubicBezTo>
                  <a:cubicBezTo>
                    <a:pt x="440449" y="17192"/>
                    <a:pt x="188868" y="101858"/>
                    <a:pt x="104201" y="191363"/>
                  </a:cubicBezTo>
                  <a:cubicBezTo>
                    <a:pt x="19534" y="280868"/>
                    <a:pt x="-57875" y="501001"/>
                    <a:pt x="60658" y="539706"/>
                  </a:cubicBezTo>
                  <a:cubicBezTo>
                    <a:pt x="179191" y="578411"/>
                    <a:pt x="682353" y="493744"/>
                    <a:pt x="815401" y="423592"/>
                  </a:cubicBezTo>
                  <a:cubicBezTo>
                    <a:pt x="948449" y="353440"/>
                    <a:pt x="914582" y="174430"/>
                    <a:pt x="873458" y="10427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Text Box 28"/>
          <p:cNvSpPr txBox="1">
            <a:spLocks noChangeArrowheads="1"/>
          </p:cNvSpPr>
          <p:nvPr/>
        </p:nvSpPr>
        <p:spPr bwMode="auto">
          <a:xfrm>
            <a:off x="3744269" y="3170079"/>
            <a:ext cx="1611018" cy="2462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dirty="0" smtClean="0"/>
              <a:t>   key exchange   </a:t>
            </a:r>
            <a:endParaRPr lang="en-US" sz="1600" dirty="0"/>
          </a:p>
        </p:txBody>
      </p:sp>
      <p:sp>
        <p:nvSpPr>
          <p:cNvPr id="38" name="Line 31"/>
          <p:cNvSpPr>
            <a:spLocks noChangeShapeType="1"/>
          </p:cNvSpPr>
          <p:nvPr/>
        </p:nvSpPr>
        <p:spPr bwMode="auto">
          <a:xfrm>
            <a:off x="3203848" y="5263431"/>
            <a:ext cx="26654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9" name="Text Box 32"/>
          <p:cNvSpPr txBox="1">
            <a:spLocks noChangeArrowheads="1"/>
          </p:cNvSpPr>
          <p:nvPr/>
        </p:nvSpPr>
        <p:spPr bwMode="auto">
          <a:xfrm>
            <a:off x="3875045" y="5008379"/>
            <a:ext cx="137858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dirty="0"/>
              <a:t>c</a:t>
            </a:r>
            <a:r>
              <a:rPr lang="en-US" sz="1600" dirty="0" smtClean="0"/>
              <a:t>ommunication</a:t>
            </a:r>
            <a:endParaRPr lang="en-US" sz="1600" dirty="0"/>
          </a:p>
        </p:txBody>
      </p:sp>
      <p:sp>
        <p:nvSpPr>
          <p:cNvPr id="40" name="Textfeld 39"/>
          <p:cNvSpPr txBox="1"/>
          <p:nvPr/>
        </p:nvSpPr>
        <p:spPr>
          <a:xfrm>
            <a:off x="251520" y="548680"/>
            <a:ext cx="78993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err="1" smtClean="0"/>
              <a:t>Example</a:t>
            </a:r>
            <a:r>
              <a:rPr lang="de-DE" sz="2800" dirty="0" smtClean="0"/>
              <a:t> #2: </a:t>
            </a:r>
            <a:r>
              <a:rPr lang="de-DE" sz="2800" dirty="0" err="1" smtClean="0"/>
              <a:t>Atomic</a:t>
            </a:r>
            <a:r>
              <a:rPr lang="de-DE" sz="2800" dirty="0" smtClean="0"/>
              <a:t> vs. Stream-</a:t>
            </a:r>
            <a:r>
              <a:rPr lang="de-DE" sz="2800" dirty="0" err="1" smtClean="0"/>
              <a:t>based</a:t>
            </a:r>
            <a:r>
              <a:rPr lang="de-DE" sz="2800" dirty="0" smtClean="0"/>
              <a:t> Channels</a:t>
            </a:r>
            <a:endParaRPr lang="de-DE" sz="2800" dirty="0"/>
          </a:p>
        </p:txBody>
      </p:sp>
      <p:sp>
        <p:nvSpPr>
          <p:cNvPr id="4" name="Textfeld 3"/>
          <p:cNvSpPr txBox="1"/>
          <p:nvPr/>
        </p:nvSpPr>
        <p:spPr>
          <a:xfrm>
            <a:off x="702348" y="4305933"/>
            <a:ext cx="2125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 smtClean="0"/>
              <a:t>„send m1, m2, m3“</a:t>
            </a:r>
          </a:p>
        </p:txBody>
      </p:sp>
      <p:sp>
        <p:nvSpPr>
          <p:cNvPr id="43" name="Textfeld 42"/>
          <p:cNvSpPr txBox="1"/>
          <p:nvPr/>
        </p:nvSpPr>
        <p:spPr>
          <a:xfrm>
            <a:off x="6159295" y="4305933"/>
            <a:ext cx="2685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 smtClean="0"/>
              <a:t>„</a:t>
            </a:r>
            <a:r>
              <a:rPr lang="de-DE" dirty="0" err="1" smtClean="0"/>
              <a:t>received</a:t>
            </a:r>
            <a:r>
              <a:rPr lang="de-DE" dirty="0" smtClean="0"/>
              <a:t> m1, m2 so </a:t>
            </a:r>
            <a:r>
              <a:rPr lang="de-DE" dirty="0" err="1" smtClean="0"/>
              <a:t>far</a:t>
            </a:r>
            <a:r>
              <a:rPr lang="de-DE" dirty="0" smtClean="0"/>
              <a:t>“</a:t>
            </a:r>
          </a:p>
        </p:txBody>
      </p:sp>
      <p:sp>
        <p:nvSpPr>
          <p:cNvPr id="45" name="Rechteck 44"/>
          <p:cNvSpPr/>
          <p:nvPr/>
        </p:nvSpPr>
        <p:spPr>
          <a:xfrm>
            <a:off x="981914" y="5361891"/>
            <a:ext cx="1526837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m1  m2  m3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Freihandform 12"/>
          <p:cNvSpPr/>
          <p:nvPr/>
        </p:nvSpPr>
        <p:spPr>
          <a:xfrm>
            <a:off x="1327150" y="5361891"/>
            <a:ext cx="133369" cy="288032"/>
          </a:xfrm>
          <a:custGeom>
            <a:avLst/>
            <a:gdLst>
              <a:gd name="connsiteX0" fmla="*/ 0 w 203219"/>
              <a:gd name="connsiteY0" fmla="*/ 0 h 1054100"/>
              <a:gd name="connsiteX1" fmla="*/ 203200 w 203219"/>
              <a:gd name="connsiteY1" fmla="*/ 469900 h 1054100"/>
              <a:gd name="connsiteX2" fmla="*/ 12700 w 203219"/>
              <a:gd name="connsiteY2" fmla="*/ 711200 h 1054100"/>
              <a:gd name="connsiteX3" fmla="*/ 88900 w 203219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219" h="1054100">
                <a:moveTo>
                  <a:pt x="0" y="0"/>
                </a:moveTo>
                <a:cubicBezTo>
                  <a:pt x="100541" y="175683"/>
                  <a:pt x="201083" y="351367"/>
                  <a:pt x="203200" y="469900"/>
                </a:cubicBezTo>
                <a:cubicBezTo>
                  <a:pt x="205317" y="588433"/>
                  <a:pt x="31750" y="613833"/>
                  <a:pt x="12700" y="711200"/>
                </a:cubicBezTo>
                <a:cubicBezTo>
                  <a:pt x="-6350" y="808567"/>
                  <a:pt x="41275" y="931333"/>
                  <a:pt x="88900" y="1054100"/>
                </a:cubicBezTo>
              </a:path>
            </a:pathLst>
          </a:cu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Freihandform 45"/>
          <p:cNvSpPr/>
          <p:nvPr/>
        </p:nvSpPr>
        <p:spPr>
          <a:xfrm>
            <a:off x="1990359" y="5363471"/>
            <a:ext cx="133369" cy="288032"/>
          </a:xfrm>
          <a:custGeom>
            <a:avLst/>
            <a:gdLst>
              <a:gd name="connsiteX0" fmla="*/ 0 w 203219"/>
              <a:gd name="connsiteY0" fmla="*/ 0 h 1054100"/>
              <a:gd name="connsiteX1" fmla="*/ 203200 w 203219"/>
              <a:gd name="connsiteY1" fmla="*/ 469900 h 1054100"/>
              <a:gd name="connsiteX2" fmla="*/ 12700 w 203219"/>
              <a:gd name="connsiteY2" fmla="*/ 711200 h 1054100"/>
              <a:gd name="connsiteX3" fmla="*/ 88900 w 203219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219" h="1054100">
                <a:moveTo>
                  <a:pt x="0" y="0"/>
                </a:moveTo>
                <a:cubicBezTo>
                  <a:pt x="100541" y="175683"/>
                  <a:pt x="201083" y="351367"/>
                  <a:pt x="203200" y="469900"/>
                </a:cubicBezTo>
                <a:cubicBezTo>
                  <a:pt x="205317" y="588433"/>
                  <a:pt x="31750" y="613833"/>
                  <a:pt x="12700" y="711200"/>
                </a:cubicBezTo>
                <a:cubicBezTo>
                  <a:pt x="-6350" y="808567"/>
                  <a:pt x="41275" y="931333"/>
                  <a:pt x="88900" y="1054100"/>
                </a:cubicBezTo>
              </a:path>
            </a:pathLst>
          </a:cu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Freihandform 15"/>
          <p:cNvSpPr/>
          <p:nvPr/>
        </p:nvSpPr>
        <p:spPr>
          <a:xfrm>
            <a:off x="3225800" y="5410185"/>
            <a:ext cx="2590800" cy="254029"/>
          </a:xfrm>
          <a:custGeom>
            <a:avLst/>
            <a:gdLst>
              <a:gd name="connsiteX0" fmla="*/ 0 w 2590800"/>
              <a:gd name="connsiteY0" fmla="*/ 203215 h 254029"/>
              <a:gd name="connsiteX1" fmla="*/ 406400 w 2590800"/>
              <a:gd name="connsiteY1" fmla="*/ 12715 h 254029"/>
              <a:gd name="connsiteX2" fmla="*/ 762000 w 2590800"/>
              <a:gd name="connsiteY2" fmla="*/ 254015 h 254029"/>
              <a:gd name="connsiteX3" fmla="*/ 1282700 w 2590800"/>
              <a:gd name="connsiteY3" fmla="*/ 25415 h 254029"/>
              <a:gd name="connsiteX4" fmla="*/ 1676400 w 2590800"/>
              <a:gd name="connsiteY4" fmla="*/ 215915 h 254029"/>
              <a:gd name="connsiteX5" fmla="*/ 2082800 w 2590800"/>
              <a:gd name="connsiteY5" fmla="*/ 15 h 254029"/>
              <a:gd name="connsiteX6" fmla="*/ 2425700 w 2590800"/>
              <a:gd name="connsiteY6" fmla="*/ 228615 h 254029"/>
              <a:gd name="connsiteX7" fmla="*/ 2590800 w 2590800"/>
              <a:gd name="connsiteY7" fmla="*/ 114315 h 254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90800" h="254029">
                <a:moveTo>
                  <a:pt x="0" y="203215"/>
                </a:moveTo>
                <a:cubicBezTo>
                  <a:pt x="139700" y="103731"/>
                  <a:pt x="279400" y="4248"/>
                  <a:pt x="406400" y="12715"/>
                </a:cubicBezTo>
                <a:cubicBezTo>
                  <a:pt x="533400" y="21182"/>
                  <a:pt x="615950" y="251898"/>
                  <a:pt x="762000" y="254015"/>
                </a:cubicBezTo>
                <a:cubicBezTo>
                  <a:pt x="908050" y="256132"/>
                  <a:pt x="1130300" y="31765"/>
                  <a:pt x="1282700" y="25415"/>
                </a:cubicBezTo>
                <a:cubicBezTo>
                  <a:pt x="1435100" y="19065"/>
                  <a:pt x="1543050" y="220148"/>
                  <a:pt x="1676400" y="215915"/>
                </a:cubicBezTo>
                <a:cubicBezTo>
                  <a:pt x="1809750" y="211682"/>
                  <a:pt x="1957917" y="-2102"/>
                  <a:pt x="2082800" y="15"/>
                </a:cubicBezTo>
                <a:cubicBezTo>
                  <a:pt x="2207683" y="2132"/>
                  <a:pt x="2341033" y="209565"/>
                  <a:pt x="2425700" y="228615"/>
                </a:cubicBezTo>
                <a:cubicBezTo>
                  <a:pt x="2510367" y="247665"/>
                  <a:pt x="2550583" y="180990"/>
                  <a:pt x="2590800" y="114315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Rechteck 46"/>
          <p:cNvSpPr/>
          <p:nvPr/>
        </p:nvSpPr>
        <p:spPr>
          <a:xfrm>
            <a:off x="6501547" y="5376171"/>
            <a:ext cx="1526837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m1  m2  </a:t>
            </a:r>
            <a:r>
              <a:rPr lang="de-DE" dirty="0" smtClean="0">
                <a:solidFill>
                  <a:schemeClr val="bg1"/>
                </a:solidFill>
              </a:rPr>
              <a:t>m3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48" name="Freihandform 47"/>
          <p:cNvSpPr/>
          <p:nvPr/>
        </p:nvSpPr>
        <p:spPr>
          <a:xfrm>
            <a:off x="6846783" y="5376171"/>
            <a:ext cx="133369" cy="288032"/>
          </a:xfrm>
          <a:custGeom>
            <a:avLst/>
            <a:gdLst>
              <a:gd name="connsiteX0" fmla="*/ 0 w 203219"/>
              <a:gd name="connsiteY0" fmla="*/ 0 h 1054100"/>
              <a:gd name="connsiteX1" fmla="*/ 203200 w 203219"/>
              <a:gd name="connsiteY1" fmla="*/ 469900 h 1054100"/>
              <a:gd name="connsiteX2" fmla="*/ 12700 w 203219"/>
              <a:gd name="connsiteY2" fmla="*/ 711200 h 1054100"/>
              <a:gd name="connsiteX3" fmla="*/ 88900 w 203219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219" h="1054100">
                <a:moveTo>
                  <a:pt x="0" y="0"/>
                </a:moveTo>
                <a:cubicBezTo>
                  <a:pt x="100541" y="175683"/>
                  <a:pt x="201083" y="351367"/>
                  <a:pt x="203200" y="469900"/>
                </a:cubicBezTo>
                <a:cubicBezTo>
                  <a:pt x="205317" y="588433"/>
                  <a:pt x="31750" y="613833"/>
                  <a:pt x="12700" y="711200"/>
                </a:cubicBezTo>
                <a:cubicBezTo>
                  <a:pt x="-6350" y="808567"/>
                  <a:pt x="41275" y="931333"/>
                  <a:pt x="88900" y="1054100"/>
                </a:cubicBezTo>
              </a:path>
            </a:pathLst>
          </a:cu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Freihandform 48"/>
          <p:cNvSpPr/>
          <p:nvPr/>
        </p:nvSpPr>
        <p:spPr>
          <a:xfrm>
            <a:off x="7509992" y="5377751"/>
            <a:ext cx="133369" cy="288032"/>
          </a:xfrm>
          <a:custGeom>
            <a:avLst/>
            <a:gdLst>
              <a:gd name="connsiteX0" fmla="*/ 0 w 203219"/>
              <a:gd name="connsiteY0" fmla="*/ 0 h 1054100"/>
              <a:gd name="connsiteX1" fmla="*/ 203200 w 203219"/>
              <a:gd name="connsiteY1" fmla="*/ 469900 h 1054100"/>
              <a:gd name="connsiteX2" fmla="*/ 12700 w 203219"/>
              <a:gd name="connsiteY2" fmla="*/ 711200 h 1054100"/>
              <a:gd name="connsiteX3" fmla="*/ 88900 w 203219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219" h="1054100">
                <a:moveTo>
                  <a:pt x="0" y="0"/>
                </a:moveTo>
                <a:cubicBezTo>
                  <a:pt x="100541" y="175683"/>
                  <a:pt x="201083" y="351367"/>
                  <a:pt x="203200" y="469900"/>
                </a:cubicBezTo>
                <a:cubicBezTo>
                  <a:pt x="205317" y="588433"/>
                  <a:pt x="31750" y="613833"/>
                  <a:pt x="12700" y="711200"/>
                </a:cubicBezTo>
                <a:cubicBezTo>
                  <a:pt x="-6350" y="808567"/>
                  <a:pt x="41275" y="931333"/>
                  <a:pt x="88900" y="1054100"/>
                </a:cubicBezTo>
              </a:path>
            </a:pathLst>
          </a:cu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Rechteck 18"/>
          <p:cNvSpPr/>
          <p:nvPr/>
        </p:nvSpPr>
        <p:spPr>
          <a:xfrm>
            <a:off x="7509992" y="5344732"/>
            <a:ext cx="950440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 49"/>
          <p:cNvSpPr/>
          <p:nvPr/>
        </p:nvSpPr>
        <p:spPr>
          <a:xfrm>
            <a:off x="7596336" y="5646680"/>
            <a:ext cx="950440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hteck 50"/>
          <p:cNvSpPr/>
          <p:nvPr/>
        </p:nvSpPr>
        <p:spPr>
          <a:xfrm rot="5222068">
            <a:off x="7760550" y="5283425"/>
            <a:ext cx="652272" cy="268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Textfeld 53"/>
          <p:cNvSpPr txBox="1"/>
          <p:nvPr/>
        </p:nvSpPr>
        <p:spPr>
          <a:xfrm>
            <a:off x="3604249" y="4293096"/>
            <a:ext cx="1864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b="1" dirty="0" err="1" smtClean="0">
                <a:solidFill>
                  <a:schemeClr val="accent4"/>
                </a:solidFill>
              </a:rPr>
              <a:t>atomic</a:t>
            </a:r>
            <a:r>
              <a:rPr lang="de-DE" b="1" dirty="0" smtClean="0">
                <a:solidFill>
                  <a:schemeClr val="accent4"/>
                </a:solidFill>
              </a:rPr>
              <a:t> </a:t>
            </a:r>
            <a:r>
              <a:rPr lang="de-DE" b="1" dirty="0" err="1" smtClean="0">
                <a:solidFill>
                  <a:schemeClr val="accent4"/>
                </a:solidFill>
              </a:rPr>
              <a:t>channel</a:t>
            </a:r>
            <a:endParaRPr lang="de-DE" b="1" dirty="0" smtClean="0">
              <a:solidFill>
                <a:schemeClr val="accent4"/>
              </a:solidFill>
            </a:endParaRPr>
          </a:p>
        </p:txBody>
      </p:sp>
      <p:sp>
        <p:nvSpPr>
          <p:cNvPr id="55" name="Textfeld 54"/>
          <p:cNvSpPr txBox="1"/>
          <p:nvPr/>
        </p:nvSpPr>
        <p:spPr>
          <a:xfrm>
            <a:off x="3244992" y="5836047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b="1" dirty="0" err="1" smtClean="0">
                <a:solidFill>
                  <a:schemeClr val="accent4"/>
                </a:solidFill>
              </a:rPr>
              <a:t>stream-based</a:t>
            </a:r>
            <a:r>
              <a:rPr lang="de-DE" b="1" dirty="0" smtClean="0">
                <a:solidFill>
                  <a:schemeClr val="accent4"/>
                </a:solidFill>
              </a:rPr>
              <a:t> </a:t>
            </a:r>
            <a:r>
              <a:rPr lang="de-DE" b="1" dirty="0" err="1" smtClean="0">
                <a:solidFill>
                  <a:schemeClr val="accent4"/>
                </a:solidFill>
              </a:rPr>
              <a:t>channel</a:t>
            </a:r>
            <a:endParaRPr lang="de-DE" b="1" dirty="0" smtClean="0">
              <a:solidFill>
                <a:schemeClr val="accent4"/>
              </a:solidFill>
            </a:endParaRPr>
          </a:p>
        </p:txBody>
      </p:sp>
      <p:cxnSp>
        <p:nvCxnSpPr>
          <p:cNvPr id="25" name="Gerader Verbinder 24"/>
          <p:cNvCxnSpPr/>
          <p:nvPr/>
        </p:nvCxnSpPr>
        <p:spPr>
          <a:xfrm>
            <a:off x="323528" y="4797152"/>
            <a:ext cx="864096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Freihandform 41"/>
          <p:cNvSpPr/>
          <p:nvPr/>
        </p:nvSpPr>
        <p:spPr>
          <a:xfrm>
            <a:off x="5080000" y="2298700"/>
            <a:ext cx="460421" cy="3035300"/>
          </a:xfrm>
          <a:custGeom>
            <a:avLst/>
            <a:gdLst>
              <a:gd name="connsiteX0" fmla="*/ 0 w 460421"/>
              <a:gd name="connsiteY0" fmla="*/ 0 h 3035300"/>
              <a:gd name="connsiteX1" fmla="*/ 457200 w 460421"/>
              <a:gd name="connsiteY1" fmla="*/ 1587500 h 3035300"/>
              <a:gd name="connsiteX2" fmla="*/ 215900 w 460421"/>
              <a:gd name="connsiteY2" fmla="*/ 3035300 h 3035300"/>
              <a:gd name="connsiteX3" fmla="*/ 215900 w 460421"/>
              <a:gd name="connsiteY3" fmla="*/ 3035300 h 3035300"/>
              <a:gd name="connsiteX4" fmla="*/ 215900 w 460421"/>
              <a:gd name="connsiteY4" fmla="*/ 3035300 h 303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0421" h="3035300">
                <a:moveTo>
                  <a:pt x="0" y="0"/>
                </a:moveTo>
                <a:cubicBezTo>
                  <a:pt x="210608" y="540808"/>
                  <a:pt x="421217" y="1081617"/>
                  <a:pt x="457200" y="1587500"/>
                </a:cubicBezTo>
                <a:cubicBezTo>
                  <a:pt x="493183" y="2093383"/>
                  <a:pt x="215900" y="3035300"/>
                  <a:pt x="215900" y="3035300"/>
                </a:cubicBezTo>
                <a:lnTo>
                  <a:pt x="215900" y="3035300"/>
                </a:lnTo>
                <a:lnTo>
                  <a:pt x="215900" y="3035300"/>
                </a:lnTo>
              </a:path>
            </a:pathLst>
          </a:custGeom>
          <a:noFill/>
          <a:ln>
            <a:solidFill>
              <a:schemeClr val="accent4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Freihandform 1"/>
          <p:cNvSpPr/>
          <p:nvPr/>
        </p:nvSpPr>
        <p:spPr>
          <a:xfrm>
            <a:off x="5448300" y="4533900"/>
            <a:ext cx="685800" cy="825500"/>
          </a:xfrm>
          <a:custGeom>
            <a:avLst/>
            <a:gdLst>
              <a:gd name="connsiteX0" fmla="*/ 0 w 685800"/>
              <a:gd name="connsiteY0" fmla="*/ 825500 h 825500"/>
              <a:gd name="connsiteX1" fmla="*/ 190500 w 685800"/>
              <a:gd name="connsiteY1" fmla="*/ 254000 h 825500"/>
              <a:gd name="connsiteX2" fmla="*/ 685800 w 685800"/>
              <a:gd name="connsiteY2" fmla="*/ 0 h 825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5800" h="825500">
                <a:moveTo>
                  <a:pt x="0" y="825500"/>
                </a:moveTo>
                <a:cubicBezTo>
                  <a:pt x="38100" y="608541"/>
                  <a:pt x="76200" y="391583"/>
                  <a:pt x="190500" y="254000"/>
                </a:cubicBezTo>
                <a:cubicBezTo>
                  <a:pt x="304800" y="116417"/>
                  <a:pt x="495300" y="58208"/>
                  <a:pt x="685800" y="0"/>
                </a:cubicBezTo>
              </a:path>
            </a:pathLst>
          </a:custGeom>
          <a:noFill/>
          <a:ln>
            <a:solidFill>
              <a:schemeClr val="accent4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1842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2" grpId="0" animBg="1"/>
    </p:bldLst>
  </p:timing>
</p:sld>
</file>

<file path=ppt/theme/theme1.xml><?xml version="1.0" encoding="utf-8"?>
<a:theme xmlns:a="http://schemas.openxmlformats.org/drawingml/2006/main" name="11_CASED_PPT_Vorlage2003">
  <a:themeElements>
    <a:clrScheme name="TUDDesig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4E8A"/>
      </a:accent1>
      <a:accent2>
        <a:srgbClr val="F5A300"/>
      </a:accent2>
      <a:accent3>
        <a:srgbClr val="005AA9"/>
      </a:accent3>
      <a:accent4>
        <a:srgbClr val="648B37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1_CASED_PPT_Vorlage200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CASED_PPT_Vorlage200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CASED_PPT_Vorlage200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CASED_PPT_Vorlage200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CASED_PPT_Vorlage200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CASED_PPT_Vorlage200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CASED_PPT_Vorlage200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CASED_PPT_Vorlage200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CASED_PPT_Vorlage200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CASED_PPT_Vorlage200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CASED_PPT_Vorlage200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CASED_PPT_Vorlage200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0_CASED_PPT_Vorlage2003">
  <a:themeElements>
    <a:clrScheme name="TUDDesig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4E8A"/>
      </a:accent1>
      <a:accent2>
        <a:srgbClr val="F5A300"/>
      </a:accent2>
      <a:accent3>
        <a:srgbClr val="005AA9"/>
      </a:accent3>
      <a:accent4>
        <a:srgbClr val="75BDFF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0_CASED_PPT_Vorlage200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CASED_PPT_Vorlage200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CASED_PPT_Vorlage200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CASED_PPT_Vorlage200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CASED_PPT_Vorlage200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CASED_PPT_Vorlage200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CASED_PPT_Vorlage200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CASED_PPT_Vorlage200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CASED_PPT_Vorlage200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CASED_PPT_Vorlage200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CASED_PPT_Vorlage200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CASED_PPT_Vorlage200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2_CASED_PPT_Vorlage2003">
  <a:themeElements>
    <a:clrScheme name="TUDDesig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4E8A"/>
      </a:accent1>
      <a:accent2>
        <a:srgbClr val="F5A300"/>
      </a:accent2>
      <a:accent3>
        <a:srgbClr val="005AA9"/>
      </a:accent3>
      <a:accent4>
        <a:srgbClr val="648B37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2_CASED_PPT_Vorlage200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CASED_PPT_Vorlage200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CASED_PPT_Vorlage200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CASED_PPT_Vorlage200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CASED_PPT_Vorlage200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CASED_PPT_Vorlage200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CASED_PPT_Vorlage200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CASED_PPT_Vorlage200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CASED_PPT_Vorlage200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CASED_PPT_Vorlage200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CASED_PPT_Vorlage200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CASED_PPT_Vorlage200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439</Words>
  <Application>Microsoft Office PowerPoint</Application>
  <PresentationFormat>Bildschirmpräsentation (4:3)</PresentationFormat>
  <Paragraphs>167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12</vt:i4>
      </vt:variant>
    </vt:vector>
  </HeadingPairs>
  <TitlesOfParts>
    <vt:vector size="22" baseType="lpstr">
      <vt:lpstr>Arial</vt:lpstr>
      <vt:lpstr>Bitstream Charter</vt:lpstr>
      <vt:lpstr>Courier New</vt:lpstr>
      <vt:lpstr>Stafford</vt:lpstr>
      <vt:lpstr>Symbol</vt:lpstr>
      <vt:lpstr>Verdana</vt:lpstr>
      <vt:lpstr>Wingdings</vt:lpstr>
      <vt:lpstr>11_CASED_PPT_Vorlage2003</vt:lpstr>
      <vt:lpstr>10_CASED_PPT_Vorlage2003</vt:lpstr>
      <vt:lpstr>12_CASED_PPT_Vorlage2003</vt:lpstr>
      <vt:lpstr>From Key Exchange  to Secure Channels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Titelseite Haupt-Überschrift</dc:title>
  <dc:creator>Anne Grauenhorst</dc:creator>
  <cp:lastModifiedBy>Marc Fischlin</cp:lastModifiedBy>
  <cp:revision>1007</cp:revision>
  <dcterms:created xsi:type="dcterms:W3CDTF">2009-03-26T09:46:46Z</dcterms:created>
  <dcterms:modified xsi:type="dcterms:W3CDTF">2015-05-31T12:58:23Z</dcterms:modified>
</cp:coreProperties>
</file>