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79" r:id="rId3"/>
    <p:sldMasterId id="2147483688" r:id="rId4"/>
  </p:sldMasterIdLst>
  <p:notesMasterIdLst>
    <p:notesMasterId r:id="rId34"/>
  </p:notesMasterIdLst>
  <p:handoutMasterIdLst>
    <p:handoutMasterId r:id="rId35"/>
  </p:handoutMasterIdLst>
  <p:sldIdLst>
    <p:sldId id="269" r:id="rId5"/>
    <p:sldId id="522" r:id="rId6"/>
    <p:sldId id="523" r:id="rId7"/>
    <p:sldId id="526" r:id="rId8"/>
    <p:sldId id="525" r:id="rId9"/>
    <p:sldId id="499" r:id="rId10"/>
    <p:sldId id="496" r:id="rId11"/>
    <p:sldId id="502" r:id="rId12"/>
    <p:sldId id="503" r:id="rId13"/>
    <p:sldId id="278" r:id="rId14"/>
    <p:sldId id="504" r:id="rId15"/>
    <p:sldId id="524" r:id="rId16"/>
    <p:sldId id="505" r:id="rId17"/>
    <p:sldId id="506" r:id="rId18"/>
    <p:sldId id="507" r:id="rId19"/>
    <p:sldId id="508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8" r:id="rId28"/>
    <p:sldId id="519" r:id="rId29"/>
    <p:sldId id="520" r:id="rId30"/>
    <p:sldId id="521" r:id="rId31"/>
    <p:sldId id="436" r:id="rId32"/>
    <p:sldId id="527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" initials="J" lastIdx="2" clrIdx="0">
    <p:extLst>
      <p:ext uri="{19B8F6BF-5375-455C-9EA6-DF929625EA0E}">
        <p15:presenceInfo xmlns:p15="http://schemas.microsoft.com/office/powerpoint/2012/main" userId="Johan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D3A"/>
    <a:srgbClr val="0C5394"/>
    <a:srgbClr val="008772"/>
    <a:srgbClr val="901A2A"/>
    <a:srgbClr val="E78963"/>
    <a:srgbClr val="E2E1C4"/>
    <a:srgbClr val="CBC99B"/>
    <a:srgbClr val="C6BFA0"/>
    <a:srgbClr val="FFCC66"/>
    <a:srgbClr val="F5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4" autoAdjust="0"/>
    <p:restoredTop sz="83074" autoAdjust="0"/>
  </p:normalViewPr>
  <p:slideViewPr>
    <p:cSldViewPr snapToObjects="1">
      <p:cViewPr varScale="1">
        <p:scale>
          <a:sx n="77" d="100"/>
          <a:sy n="77" d="100"/>
        </p:scale>
        <p:origin x="4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39DC5DE6-9A0D-413A-B7AD-9395570CAC18}" type="datetime1">
              <a:rPr lang="en-US" smtClean="0"/>
              <a:pPr/>
              <a:t>5/30/2015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985FCF62-1F45-438C-8CE2-42207F4955BF}" type="datetime1">
              <a:rPr lang="en-US" smtClean="0"/>
              <a:pPr/>
              <a:t>5/30/2015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5FCF62-1F45-438C-8CE2-42207F4955BF}" type="datetime1">
              <a:rPr lang="en-US" smtClean="0"/>
              <a:pPr/>
              <a:t>5/30/2015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93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645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03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96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543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0B1DC-49E0-4024-9AB5-66DAF747D3E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56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0B1DC-49E0-4024-9AB5-66DAF747D3E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33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0B1DC-49E0-4024-9AB5-66DAF747D3E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06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0B1DC-49E0-4024-9AB5-66DAF747D3E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67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0B1DC-49E0-4024-9AB5-66DAF747D3E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379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0B1DC-49E0-4024-9AB5-66DAF747D3E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0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SFZ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0B1DC-49E0-4024-9AB5-66DAF747D3E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14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Add these relationships: </a:t>
            </a:r>
          </a:p>
          <a:p>
            <a:r>
              <a:rPr lang="en-US" noProof="0" dirty="0" smtClean="0"/>
              <a:t>E1 –</a:t>
            </a:r>
          </a:p>
          <a:p>
            <a:r>
              <a:rPr lang="en-US" noProof="0" dirty="0" smtClean="0"/>
              <a:t>S5</a:t>
            </a:r>
            <a:r>
              <a:rPr lang="en-US" baseline="0" noProof="0" dirty="0" smtClean="0"/>
              <a:t> – E3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95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Add these relationships: </a:t>
            </a:r>
          </a:p>
          <a:p>
            <a:r>
              <a:rPr lang="en-US" noProof="0" dirty="0" smtClean="0"/>
              <a:t>E1 –</a:t>
            </a:r>
          </a:p>
          <a:p>
            <a:r>
              <a:rPr lang="en-US" noProof="0" dirty="0" smtClean="0"/>
              <a:t>S5</a:t>
            </a:r>
            <a:r>
              <a:rPr lang="en-US" baseline="0" noProof="0" dirty="0" smtClean="0"/>
              <a:t> – E3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32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Add these relationships: </a:t>
            </a:r>
          </a:p>
          <a:p>
            <a:r>
              <a:rPr lang="en-US" noProof="0" dirty="0" smtClean="0"/>
              <a:t>E1 – </a:t>
            </a:r>
          </a:p>
          <a:p>
            <a:r>
              <a:rPr lang="en-US" noProof="0" dirty="0" smtClean="0"/>
              <a:t>S5</a:t>
            </a:r>
            <a:r>
              <a:rPr lang="en-US" baseline="0" noProof="0" dirty="0" smtClean="0"/>
              <a:t> – E3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90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Add these relationships: </a:t>
            </a:r>
          </a:p>
          <a:p>
            <a:r>
              <a:rPr lang="en-US" noProof="0" dirty="0" smtClean="0"/>
              <a:t>E1 -</a:t>
            </a:r>
          </a:p>
          <a:p>
            <a:r>
              <a:rPr lang="en-US" noProof="0" dirty="0" smtClean="0"/>
              <a:t>S5</a:t>
            </a:r>
            <a:r>
              <a:rPr lang="en-US" baseline="0" noProof="0" dirty="0" smtClean="0"/>
              <a:t> – E3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1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Verweis</a:t>
            </a:r>
            <a:r>
              <a:rPr lang="en-US" dirty="0" smtClean="0"/>
              <a:t> auf </a:t>
            </a:r>
            <a:r>
              <a:rPr lang="en-US" dirty="0" err="1" smtClean="0"/>
              <a:t>spätere</a:t>
            </a:r>
            <a:r>
              <a:rPr lang="en-US" dirty="0" smtClean="0"/>
              <a:t> </a:t>
            </a:r>
            <a:r>
              <a:rPr lang="en-US" dirty="0" err="1" smtClean="0"/>
              <a:t>Präsentation</a:t>
            </a:r>
            <a:r>
              <a:rPr lang="en-US" dirty="0" smtClean="0"/>
              <a:t> von Eric </a:t>
            </a:r>
            <a:r>
              <a:rPr lang="en-US" dirty="0" err="1" smtClean="0"/>
              <a:t>Bodden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0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35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6800" dirty="0"/>
              <a:t> total economic impact of cloud technology could be $1.7 trillion to $6.2 trillion annually in 2025 (McKinsey &amp; Co)</a:t>
            </a:r>
          </a:p>
          <a:p>
            <a:endParaRPr lang="en-US" sz="6800" dirty="0"/>
          </a:p>
          <a:p>
            <a:r>
              <a:rPr lang="en-GB" dirty="0"/>
              <a:t>The worldwide cloud-based security services market will be worth $2.1B in 2013, rising to $3.1B in 2015, according to Gartner. </a:t>
            </a:r>
          </a:p>
          <a:p>
            <a:endParaRPr lang="en-US" dirty="0"/>
          </a:p>
          <a:p>
            <a:r>
              <a:rPr lang="en-US" sz="6800" dirty="0"/>
              <a:t>http://www.forbes.com/sites/louiscolumbus/2013/11/16/roundup-of-cloud-computing-forecasts-update-2013/</a:t>
            </a:r>
          </a:p>
          <a:p>
            <a:endParaRPr lang="en-US" sz="6800" dirty="0"/>
          </a:p>
          <a:p>
            <a:endParaRPr lang="en-US" sz="6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8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6800" dirty="0"/>
              <a:t> total economic impact of cloud technology could be $1.7 trillion to $6.2 trillion annually in 2025 (McKinsey &amp; Co)</a:t>
            </a:r>
          </a:p>
          <a:p>
            <a:endParaRPr lang="en-US" sz="6800" dirty="0"/>
          </a:p>
          <a:p>
            <a:r>
              <a:rPr lang="en-GB" dirty="0"/>
              <a:t>The worldwide cloud-based security services market will be worth $2.1B in 2013, rising to $3.1B in 2015, according to Gartner. </a:t>
            </a:r>
          </a:p>
          <a:p>
            <a:endParaRPr lang="en-US" dirty="0"/>
          </a:p>
          <a:p>
            <a:r>
              <a:rPr lang="en-US" sz="6800" dirty="0"/>
              <a:t>http://www.forbes.com/sites/louiscolumbus/2013/11/16/roundup-of-cloud-computing-forecasts-update-2013/</a:t>
            </a:r>
          </a:p>
          <a:p>
            <a:endParaRPr lang="en-US" sz="6800" dirty="0"/>
          </a:p>
          <a:p>
            <a:endParaRPr lang="en-US" sz="6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84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6800" dirty="0"/>
              <a:t> total economic impact of cloud technology could be $1.7 trillion to $6.2 trillion annually in 2025 (McKinsey &amp; Co)</a:t>
            </a:r>
          </a:p>
          <a:p>
            <a:endParaRPr lang="en-US" sz="6800" dirty="0"/>
          </a:p>
          <a:p>
            <a:r>
              <a:rPr lang="en-GB" dirty="0"/>
              <a:t>The worldwide cloud-based security services market will be worth $2.1B in 2013, rising to $3.1B in 2015, according to Gartner. </a:t>
            </a:r>
          </a:p>
          <a:p>
            <a:endParaRPr lang="en-US" dirty="0"/>
          </a:p>
          <a:p>
            <a:r>
              <a:rPr lang="en-US" sz="6800" dirty="0"/>
              <a:t>http://www.forbes.com/sites/louiscolumbus/2013/11/16/roundup-of-cloud-computing-forecasts-update-2013/</a:t>
            </a:r>
          </a:p>
          <a:p>
            <a:endParaRPr lang="en-US" sz="6800" dirty="0"/>
          </a:p>
          <a:p>
            <a:endParaRPr lang="en-US" sz="6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47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923925"/>
            <a:ext cx="4095750" cy="3071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2E0FA37F-52AD-4720-AFCE-CD081338C912}" type="slidenum">
              <a:rPr lang="de-DE" sz="1200" smtClean="0">
                <a:latin typeface="Arial" pitchFamily="34" charset="0"/>
              </a:rPr>
              <a:pPr>
                <a:defRPr/>
              </a:pPr>
              <a:t>10</a:t>
            </a:fld>
            <a:endParaRPr lang="de-DE" sz="1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1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DFB1-FFA8-4697-BB18-461C589053C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13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087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877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30.05.2015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6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056468" y="931068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crossing.logo.rgb.72dpi.260x168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297" y="6384082"/>
            <a:ext cx="701283" cy="453137"/>
          </a:xfrm>
          <a:prstGeom prst="rect">
            <a:avLst/>
          </a:prstGeom>
        </p:spPr>
      </p:pic>
      <p:pic>
        <p:nvPicPr>
          <p:cNvPr id="14" name="Inhaltsplatzhalt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528612"/>
            <a:ext cx="1476392" cy="1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C53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C5394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30.05.2015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4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056468" y="993763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crossing.logo.rgb.72dpi.260x168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297" y="6384082"/>
            <a:ext cx="701283" cy="453137"/>
          </a:xfrm>
          <a:prstGeom prst="rect">
            <a:avLst/>
          </a:prstGeom>
        </p:spPr>
      </p:pic>
      <p:pic>
        <p:nvPicPr>
          <p:cNvPr id="16" name="Inhaltsplatzhalt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528612"/>
            <a:ext cx="1476392" cy="1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01A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01A2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30.05.2015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6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072330" y="993763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crossing.logo.rgb.72dpi.260x168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297" y="6384082"/>
            <a:ext cx="701283" cy="453137"/>
          </a:xfrm>
          <a:prstGeom prst="rect">
            <a:avLst/>
          </a:prstGeom>
        </p:spPr>
      </p:pic>
      <p:pic>
        <p:nvPicPr>
          <p:cNvPr id="14" name="Inhaltsplatzhalt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528612"/>
            <a:ext cx="1476392" cy="1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87AD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87AD3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30.05.2015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6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056468" y="993763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crossing.logo.rgb.72dpi.260x168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297" y="6384082"/>
            <a:ext cx="701283" cy="453137"/>
          </a:xfrm>
          <a:prstGeom prst="rect">
            <a:avLst/>
          </a:prstGeom>
        </p:spPr>
      </p:pic>
      <p:pic>
        <p:nvPicPr>
          <p:cNvPr id="14" name="Inhaltsplatzhalt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528612"/>
            <a:ext cx="1476392" cy="1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877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30.05.2015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2" name="Picture 11" descr="crossing.logo.rgb.72dpi.260x168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04499" y="428604"/>
            <a:ext cx="1487101" cy="960896"/>
          </a:xfrm>
          <a:prstGeom prst="rect">
            <a:avLst/>
          </a:prstGeom>
        </p:spPr>
      </p:pic>
      <p:pic>
        <p:nvPicPr>
          <p:cNvPr id="15" name="Picture 9" descr="tud_logo"/>
          <p:cNvPicPr>
            <a:picLocks noChangeAspect="1" noChangeArrowheads="1"/>
          </p:cNvPicPr>
          <p:nvPr userDrawn="1"/>
        </p:nvPicPr>
        <p:blipFill>
          <a:blip r:embed="rId11" cstate="print"/>
          <a:srcRect r="5453"/>
          <a:stretch>
            <a:fillRect/>
          </a:stretch>
        </p:blipFill>
        <p:spPr bwMode="auto">
          <a:xfrm>
            <a:off x="7905066" y="6377077"/>
            <a:ext cx="10811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nhaltsplatzhalter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528612"/>
            <a:ext cx="1476392" cy="188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87AD3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30.05.2015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2" name="Picture 11" descr="crossing.logo.rgb.72dpi.260x168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04499" y="428604"/>
            <a:ext cx="1487101" cy="960896"/>
          </a:xfrm>
          <a:prstGeom prst="rect">
            <a:avLst/>
          </a:prstGeom>
        </p:spPr>
      </p:pic>
      <p:pic>
        <p:nvPicPr>
          <p:cNvPr id="16" name="Picture 9" descr="tud_logo"/>
          <p:cNvPicPr>
            <a:picLocks noChangeAspect="1" noChangeArrowheads="1"/>
          </p:cNvPicPr>
          <p:nvPr userDrawn="1"/>
        </p:nvPicPr>
        <p:blipFill>
          <a:blip r:embed="rId11" cstate="print"/>
          <a:srcRect r="5453"/>
          <a:stretch>
            <a:fillRect/>
          </a:stretch>
        </p:blipFill>
        <p:spPr bwMode="auto">
          <a:xfrm>
            <a:off x="7905066" y="6377077"/>
            <a:ext cx="10811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nhaltsplatzhalter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528612"/>
            <a:ext cx="1476392" cy="188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C5394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30.05.2015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2" name="Picture 11" descr="crossing.logo.rgb.72dpi.260x168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04499" y="428604"/>
            <a:ext cx="1487101" cy="960896"/>
          </a:xfrm>
          <a:prstGeom prst="rect">
            <a:avLst/>
          </a:prstGeom>
        </p:spPr>
      </p:pic>
      <p:pic>
        <p:nvPicPr>
          <p:cNvPr id="14" name="Picture 9" descr="tud_logo"/>
          <p:cNvPicPr>
            <a:picLocks noChangeAspect="1" noChangeArrowheads="1"/>
          </p:cNvPicPr>
          <p:nvPr userDrawn="1"/>
        </p:nvPicPr>
        <p:blipFill>
          <a:blip r:embed="rId11" cstate="print"/>
          <a:srcRect r="5453"/>
          <a:stretch>
            <a:fillRect/>
          </a:stretch>
        </p:blipFill>
        <p:spPr bwMode="auto">
          <a:xfrm>
            <a:off x="7905066" y="6377077"/>
            <a:ext cx="10811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nhaltsplatzhalter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528612"/>
            <a:ext cx="1476392" cy="188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01A2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30.05.2015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2" name="Picture 11" descr="crossing.logo.rgb.72dpi.260x168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04499" y="428604"/>
            <a:ext cx="1487101" cy="960896"/>
          </a:xfrm>
          <a:prstGeom prst="rect">
            <a:avLst/>
          </a:prstGeom>
        </p:spPr>
      </p:pic>
      <p:pic>
        <p:nvPicPr>
          <p:cNvPr id="14" name="Picture 9" descr="tud_logo"/>
          <p:cNvPicPr>
            <a:picLocks noChangeAspect="1" noChangeArrowheads="1"/>
          </p:cNvPicPr>
          <p:nvPr userDrawn="1"/>
        </p:nvPicPr>
        <p:blipFill>
          <a:blip r:embed="rId11" cstate="print"/>
          <a:srcRect r="5453"/>
          <a:stretch>
            <a:fillRect/>
          </a:stretch>
        </p:blipFill>
        <p:spPr bwMode="auto">
          <a:xfrm>
            <a:off x="7905066" y="6377077"/>
            <a:ext cx="10811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nhaltsplatzhalter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528612"/>
            <a:ext cx="1476392" cy="188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emf"/><Relationship Id="rId5" Type="http://schemas.openxmlformats.org/officeDocument/2006/relationships/image" Target="../media/image37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2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2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2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2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2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2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2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2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32.e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60.emf"/><Relationship Id="rId3" Type="http://schemas.openxmlformats.org/officeDocument/2006/relationships/image" Target="../media/image32.emf"/><Relationship Id="rId7" Type="http://schemas.openxmlformats.org/officeDocument/2006/relationships/image" Target="../media/image59.emf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emf"/><Relationship Id="rId11" Type="http://schemas.openxmlformats.org/officeDocument/2006/relationships/image" Target="../media/image65.emf"/><Relationship Id="rId5" Type="http://schemas.openxmlformats.org/officeDocument/2006/relationships/image" Target="../media/image57.emf"/><Relationship Id="rId15" Type="http://schemas.openxmlformats.org/officeDocument/2006/relationships/image" Target="../media/image61.emf"/><Relationship Id="rId10" Type="http://schemas.openxmlformats.org/officeDocument/2006/relationships/image" Target="../media/image64.emf"/><Relationship Id="rId4" Type="http://schemas.openxmlformats.org/officeDocument/2006/relationships/image" Target="../media/image56.emf"/><Relationship Id="rId9" Type="http://schemas.openxmlformats.org/officeDocument/2006/relationships/image" Target="../media/image63.emf"/><Relationship Id="rId14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65.emf"/><Relationship Id="rId3" Type="http://schemas.openxmlformats.org/officeDocument/2006/relationships/image" Target="../media/image32.emf"/><Relationship Id="rId7" Type="http://schemas.openxmlformats.org/officeDocument/2006/relationships/image" Target="../media/image59.emf"/><Relationship Id="rId12" Type="http://schemas.openxmlformats.org/officeDocument/2006/relationships/image" Target="../media/image64.emf"/><Relationship Id="rId17" Type="http://schemas.openxmlformats.org/officeDocument/2006/relationships/image" Target="../media/image61.emf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emf"/><Relationship Id="rId11" Type="http://schemas.openxmlformats.org/officeDocument/2006/relationships/image" Target="../media/image69.emf"/><Relationship Id="rId5" Type="http://schemas.openxmlformats.org/officeDocument/2006/relationships/image" Target="../media/image57.emf"/><Relationship Id="rId15" Type="http://schemas.openxmlformats.org/officeDocument/2006/relationships/image" Target="../media/image60.emf"/><Relationship Id="rId10" Type="http://schemas.openxmlformats.org/officeDocument/2006/relationships/image" Target="../media/image68.emf"/><Relationship Id="rId4" Type="http://schemas.openxmlformats.org/officeDocument/2006/relationships/image" Target="../media/image56.emf"/><Relationship Id="rId9" Type="http://schemas.openxmlformats.org/officeDocument/2006/relationships/image" Target="../media/image63.emf"/><Relationship Id="rId14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65.emf"/><Relationship Id="rId18" Type="http://schemas.openxmlformats.org/officeDocument/2006/relationships/image" Target="../media/image61.emf"/><Relationship Id="rId3" Type="http://schemas.openxmlformats.org/officeDocument/2006/relationships/image" Target="../media/image32.emf"/><Relationship Id="rId7" Type="http://schemas.openxmlformats.org/officeDocument/2006/relationships/image" Target="../media/image59.emf"/><Relationship Id="rId12" Type="http://schemas.openxmlformats.org/officeDocument/2006/relationships/image" Target="../media/image64.emf"/><Relationship Id="rId17" Type="http://schemas.openxmlformats.org/officeDocument/2006/relationships/image" Target="../media/image70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emf"/><Relationship Id="rId11" Type="http://schemas.openxmlformats.org/officeDocument/2006/relationships/image" Target="../media/image69.emf"/><Relationship Id="rId5" Type="http://schemas.openxmlformats.org/officeDocument/2006/relationships/image" Target="../media/image57.emf"/><Relationship Id="rId15" Type="http://schemas.openxmlformats.org/officeDocument/2006/relationships/image" Target="../media/image60.emf"/><Relationship Id="rId10" Type="http://schemas.openxmlformats.org/officeDocument/2006/relationships/image" Target="../media/image68.emf"/><Relationship Id="rId4" Type="http://schemas.openxmlformats.org/officeDocument/2006/relationships/image" Target="../media/image56.emf"/><Relationship Id="rId9" Type="http://schemas.openxmlformats.org/officeDocument/2006/relationships/image" Target="../media/image63.emf"/><Relationship Id="rId1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8.emf"/><Relationship Id="rId3" Type="http://schemas.openxmlformats.org/officeDocument/2006/relationships/image" Target="../media/image32.emf"/><Relationship Id="rId7" Type="http://schemas.openxmlformats.org/officeDocument/2006/relationships/image" Target="../media/image73.emf"/><Relationship Id="rId12" Type="http://schemas.openxmlformats.org/officeDocument/2006/relationships/image" Target="../media/image7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emf"/><Relationship Id="rId11" Type="http://schemas.openxmlformats.org/officeDocument/2006/relationships/image" Target="../media/image76.emf"/><Relationship Id="rId5" Type="http://schemas.openxmlformats.org/officeDocument/2006/relationships/image" Target="../media/image71.emf"/><Relationship Id="rId10" Type="http://schemas.openxmlformats.org/officeDocument/2006/relationships/image" Target="../media/image75.png"/><Relationship Id="rId4" Type="http://schemas.openxmlformats.org/officeDocument/2006/relationships/image" Target="../media/image55.emf"/><Relationship Id="rId9" Type="http://schemas.openxmlformats.org/officeDocument/2006/relationships/image" Target="../media/image74.jpeg"/><Relationship Id="rId1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5" y="1905000"/>
            <a:ext cx="6642117" cy="488950"/>
          </a:xfrm>
        </p:spPr>
        <p:txBody>
          <a:bodyPr/>
          <a:lstStyle/>
          <a:p>
            <a:r>
              <a:rPr lang="en-GB" sz="1400" dirty="0" smtClean="0"/>
              <a:t>Speaker: 			Deputy Speaker: </a:t>
            </a:r>
          </a:p>
          <a:p>
            <a:r>
              <a:rPr lang="en-GB" sz="1400" dirty="0" smtClean="0"/>
              <a:t>Johannes </a:t>
            </a:r>
            <a:r>
              <a:rPr lang="en-GB" sz="1400" dirty="0" err="1" smtClean="0"/>
              <a:t>Buchmann</a:t>
            </a:r>
            <a:r>
              <a:rPr lang="en-GB" sz="1400" dirty="0" smtClean="0"/>
              <a:t> 	Marc </a:t>
            </a:r>
            <a:r>
              <a:rPr lang="en-GB" sz="1400" dirty="0" err="1" smtClean="0"/>
              <a:t>Fischlin</a:t>
            </a:r>
            <a:endParaRPr lang="en-US" sz="1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1416050"/>
          </a:xfrm>
        </p:spPr>
        <p:txBody>
          <a:bodyPr/>
          <a:lstStyle/>
          <a:p>
            <a:pPr eaLnBrk="0" hangingPunct="0"/>
            <a:r>
              <a:rPr lang="en-US" sz="1800" dirty="0" smtClean="0"/>
              <a:t>CROSSING</a:t>
            </a:r>
            <a:br>
              <a:rPr lang="en-US" sz="1800" dirty="0" smtClean="0"/>
            </a:br>
            <a:r>
              <a:rPr lang="en-US" sz="1800" dirty="0" smtClean="0"/>
              <a:t>Cryptography-Based Security Solutions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Enabling Trust in New and Next Generation Computing Environments 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endParaRPr lang="en-US" sz="1800" dirty="0"/>
          </a:p>
        </p:txBody>
      </p:sp>
      <p:pic>
        <p:nvPicPr>
          <p:cNvPr id="4" name="Picture 3" descr="crossing.logo.rgb.72dpi.260x1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81328"/>
            <a:ext cx="737706" cy="4766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640" y="2895600"/>
            <a:ext cx="4644721" cy="288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Goal</a:t>
            </a:r>
          </a:p>
        </p:txBody>
      </p:sp>
      <p:sp>
        <p:nvSpPr>
          <p:cNvPr id="7170" name="Inhaltsplatzhalter 2"/>
          <p:cNvSpPr>
            <a:spLocks noGrp="1"/>
          </p:cNvSpPr>
          <p:nvPr>
            <p:ph idx="4294967295"/>
          </p:nvPr>
        </p:nvSpPr>
        <p:spPr>
          <a:xfrm>
            <a:off x="189753" y="2276872"/>
            <a:ext cx="8382000" cy="3412221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/>
              <a:t>provide cryptography-based security solutions enabling trust </a:t>
            </a:r>
            <a:r>
              <a:rPr lang="en-US" dirty="0" smtClean="0"/>
              <a:t>in new </a:t>
            </a:r>
            <a:r>
              <a:rPr lang="en-US" dirty="0"/>
              <a:t>and next generation computing environments</a:t>
            </a:r>
            <a:r>
              <a:rPr lang="en-US" dirty="0" smtClean="0"/>
              <a:t>.</a:t>
            </a:r>
          </a:p>
          <a:p>
            <a:pPr marL="270000" lvl="1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solutions will </a:t>
            </a:r>
            <a:r>
              <a:rPr lang="en-US" dirty="0"/>
              <a:t>meet the efficiency and security requirements of the new </a:t>
            </a:r>
            <a:r>
              <a:rPr lang="en-US" dirty="0" smtClean="0"/>
              <a:t>environments and </a:t>
            </a:r>
            <a:r>
              <a:rPr lang="en-US" dirty="0"/>
              <a:t>will </a:t>
            </a:r>
            <a:r>
              <a:rPr lang="en-US" dirty="0" smtClean="0"/>
              <a:t>have </a:t>
            </a:r>
            <a:r>
              <a:rPr lang="en-US" dirty="0"/>
              <a:t>sound implementations. </a:t>
            </a:r>
            <a:r>
              <a:rPr lang="en-US" dirty="0" smtClean="0"/>
              <a:t>They </a:t>
            </a:r>
            <a:r>
              <a:rPr lang="en-US" dirty="0"/>
              <a:t>will be </a:t>
            </a:r>
            <a:r>
              <a:rPr lang="en-US" dirty="0" smtClean="0"/>
              <a:t>easy to </a:t>
            </a:r>
            <a:r>
              <a:rPr lang="en-US" dirty="0"/>
              <a:t>use for developers, administrators, and end users of IT, even </a:t>
            </a:r>
            <a:r>
              <a:rPr lang="en-US" dirty="0" smtClean="0"/>
              <a:t>if they </a:t>
            </a:r>
            <a:r>
              <a:rPr lang="en-US" dirty="0"/>
              <a:t>are not cryptography experts.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6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6211697" y="4221375"/>
            <a:ext cx="2072943" cy="1477328"/>
          </a:xfrm>
          <a:prstGeom prst="rect">
            <a:avLst/>
          </a:prstGeom>
          <a:solidFill>
            <a:srgbClr val="87AD3A">
              <a:alpha val="2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Engineering: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Secure implementation 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Integration</a:t>
            </a:r>
          </a:p>
        </p:txBody>
      </p:sp>
      <p:sp>
        <p:nvSpPr>
          <p:cNvPr id="20" name="Textfeld 1"/>
          <p:cNvSpPr txBox="1">
            <a:spLocks noChangeArrowheads="1"/>
          </p:cNvSpPr>
          <p:nvPr/>
        </p:nvSpPr>
        <p:spPr bwMode="auto">
          <a:xfrm>
            <a:off x="2195658" y="1721298"/>
            <a:ext cx="4968629" cy="784830"/>
          </a:xfrm>
          <a:prstGeom prst="rect">
            <a:avLst/>
          </a:prstGeom>
          <a:solidFill>
            <a:srgbClr val="0C5394">
              <a:alpha val="2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Cryptography-based solutions: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Make actors, devices, services trustworthy</a:t>
            </a:r>
          </a:p>
        </p:txBody>
      </p:sp>
      <p:pic>
        <p:nvPicPr>
          <p:cNvPr id="10" name="Grafik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779" y="3225699"/>
            <a:ext cx="710689" cy="1113456"/>
          </a:xfrm>
          <a:prstGeom prst="rect">
            <a:avLst/>
          </a:prstGeom>
        </p:spPr>
      </p:pic>
      <p:pic>
        <p:nvPicPr>
          <p:cNvPr id="12" name="Grafik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9296" y="2766119"/>
            <a:ext cx="762659" cy="753564"/>
          </a:xfrm>
          <a:prstGeom prst="rect">
            <a:avLst/>
          </a:prstGeom>
        </p:spPr>
      </p:pic>
      <p:pic>
        <p:nvPicPr>
          <p:cNvPr id="13" name="Grafik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9676" y="3225699"/>
            <a:ext cx="710689" cy="1113456"/>
          </a:xfrm>
          <a:prstGeom prst="rect">
            <a:avLst/>
          </a:prstGeom>
        </p:spPr>
      </p:pic>
      <p:pic>
        <p:nvPicPr>
          <p:cNvPr id="14" name="Grafik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0385" y="4546883"/>
            <a:ext cx="993925" cy="786045"/>
          </a:xfrm>
          <a:prstGeom prst="rect">
            <a:avLst/>
          </a:prstGeom>
        </p:spPr>
      </p:pic>
      <p:pic>
        <p:nvPicPr>
          <p:cNvPr id="15" name="Grafik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5429" y="5336168"/>
            <a:ext cx="1284956" cy="289733"/>
          </a:xfrm>
          <a:prstGeom prst="rect">
            <a:avLst/>
          </a:prstGeom>
        </p:spPr>
      </p:pic>
      <p:pic>
        <p:nvPicPr>
          <p:cNvPr id="17" name="Grafik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646276"/>
            <a:ext cx="588559" cy="587260"/>
          </a:xfrm>
          <a:prstGeom prst="rect">
            <a:avLst/>
          </a:prstGeom>
        </p:spPr>
      </p:pic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395536" y="4067487"/>
            <a:ext cx="2454519" cy="2169825"/>
          </a:xfrm>
          <a:prstGeom prst="rect">
            <a:avLst/>
          </a:prstGeom>
          <a:solidFill>
            <a:srgbClr val="008772">
              <a:alpha val="2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Cryptographic primitives: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Strong security guarantees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Practical </a:t>
            </a:r>
          </a:p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New 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10211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project areas</a:t>
            </a:r>
            <a:endParaRPr lang="en-US" dirty="0"/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6219605" y="4546883"/>
            <a:ext cx="1775499" cy="400110"/>
          </a:xfrm>
          <a:prstGeom prst="rect">
            <a:avLst/>
          </a:prstGeom>
          <a:solidFill>
            <a:srgbClr val="87AD3A">
              <a:alpha val="2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Engineering</a:t>
            </a:r>
            <a:endParaRPr lang="en-US" sz="2000" dirty="0" smtClean="0">
              <a:latin typeface="+mn-lt"/>
            </a:endParaRPr>
          </a:p>
        </p:txBody>
      </p:sp>
      <p:sp>
        <p:nvSpPr>
          <p:cNvPr id="20" name="Textfeld 1"/>
          <p:cNvSpPr txBox="1">
            <a:spLocks noChangeArrowheads="1"/>
          </p:cNvSpPr>
          <p:nvPr/>
        </p:nvSpPr>
        <p:spPr bwMode="auto">
          <a:xfrm>
            <a:off x="2614754" y="2016811"/>
            <a:ext cx="3671742" cy="400110"/>
          </a:xfrm>
          <a:prstGeom prst="rect">
            <a:avLst/>
          </a:prstGeom>
          <a:solidFill>
            <a:srgbClr val="0C5394">
              <a:alpha val="2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Cryptography-based </a:t>
            </a:r>
            <a:r>
              <a:rPr lang="en-US" sz="2000" dirty="0" smtClean="0">
                <a:latin typeface="+mn-lt"/>
              </a:rPr>
              <a:t>solutions</a:t>
            </a:r>
            <a:endParaRPr lang="en-US" sz="2000" dirty="0" smtClean="0">
              <a:latin typeface="+mn-lt"/>
            </a:endParaRPr>
          </a:p>
        </p:txBody>
      </p:sp>
      <p:pic>
        <p:nvPicPr>
          <p:cNvPr id="10" name="Grafik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779" y="3225699"/>
            <a:ext cx="710689" cy="1113456"/>
          </a:xfrm>
          <a:prstGeom prst="rect">
            <a:avLst/>
          </a:prstGeom>
        </p:spPr>
      </p:pic>
      <p:pic>
        <p:nvPicPr>
          <p:cNvPr id="12" name="Grafik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9296" y="2766119"/>
            <a:ext cx="762659" cy="753564"/>
          </a:xfrm>
          <a:prstGeom prst="rect">
            <a:avLst/>
          </a:prstGeom>
        </p:spPr>
      </p:pic>
      <p:pic>
        <p:nvPicPr>
          <p:cNvPr id="13" name="Grafik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9676" y="3225699"/>
            <a:ext cx="710689" cy="1113456"/>
          </a:xfrm>
          <a:prstGeom prst="rect">
            <a:avLst/>
          </a:prstGeom>
        </p:spPr>
      </p:pic>
      <p:pic>
        <p:nvPicPr>
          <p:cNvPr id="14" name="Grafik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0385" y="4546883"/>
            <a:ext cx="993925" cy="786045"/>
          </a:xfrm>
          <a:prstGeom prst="rect">
            <a:avLst/>
          </a:prstGeom>
        </p:spPr>
      </p:pic>
      <p:pic>
        <p:nvPicPr>
          <p:cNvPr id="15" name="Grafik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5429" y="5336168"/>
            <a:ext cx="1284956" cy="289733"/>
          </a:xfrm>
          <a:prstGeom prst="rect">
            <a:avLst/>
          </a:prstGeom>
        </p:spPr>
      </p:pic>
      <p:pic>
        <p:nvPicPr>
          <p:cNvPr id="17" name="Grafik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646276"/>
            <a:ext cx="588559" cy="587260"/>
          </a:xfrm>
          <a:prstGeom prst="rect">
            <a:avLst/>
          </a:prstGeom>
        </p:spPr>
      </p:pic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349035" y="4606096"/>
            <a:ext cx="2454519" cy="707886"/>
          </a:xfrm>
          <a:prstGeom prst="rect">
            <a:avLst/>
          </a:prstGeom>
          <a:solidFill>
            <a:srgbClr val="008772">
              <a:alpha val="2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Cryptographic </a:t>
            </a:r>
            <a:r>
              <a:rPr lang="en-US" sz="2000" dirty="0" smtClean="0">
                <a:latin typeface="+mn-lt"/>
              </a:rPr>
              <a:t>primitives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4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" y="1453406"/>
            <a:ext cx="9141792" cy="4889500"/>
          </a:xfrm>
          <a:prstGeom prst="rect">
            <a:avLst/>
          </a:prstGeom>
        </p:spPr>
      </p:pic>
      <p:pic>
        <p:nvPicPr>
          <p:cNvPr id="31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2132856"/>
            <a:ext cx="2425700" cy="2425700"/>
          </a:xfrm>
          <a:prstGeom prst="rect">
            <a:avLst/>
          </a:prstGeom>
        </p:spPr>
      </p:pic>
      <p:pic>
        <p:nvPicPr>
          <p:cNvPr id="32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050" y="2132856"/>
            <a:ext cx="1943100" cy="2425700"/>
          </a:xfrm>
          <a:prstGeom prst="rect">
            <a:avLst/>
          </a:prstGeom>
        </p:spPr>
      </p:pic>
      <p:pic>
        <p:nvPicPr>
          <p:cNvPr id="33" name="Bild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150" y="2132856"/>
            <a:ext cx="1943100" cy="2425700"/>
          </a:xfrm>
          <a:prstGeom prst="rect">
            <a:avLst/>
          </a:prstGeom>
        </p:spPr>
      </p:pic>
      <p:pic>
        <p:nvPicPr>
          <p:cNvPr id="34" name="Bild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3294906"/>
            <a:ext cx="622300" cy="622300"/>
          </a:xfrm>
          <a:prstGeom prst="rect">
            <a:avLst/>
          </a:prstGeom>
        </p:spPr>
      </p:pic>
      <p:pic>
        <p:nvPicPr>
          <p:cNvPr id="57" name="Bild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429" y="3210439"/>
            <a:ext cx="673100" cy="774700"/>
          </a:xfrm>
          <a:prstGeom prst="rect">
            <a:avLst/>
          </a:prstGeom>
        </p:spPr>
      </p:pic>
      <p:pic>
        <p:nvPicPr>
          <p:cNvPr id="58" name="Bild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3867" y="3212041"/>
            <a:ext cx="711200" cy="7493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 project area</a:t>
            </a:r>
            <a:br>
              <a:rPr lang="en-US" dirty="0" smtClean="0"/>
            </a:br>
            <a:r>
              <a:rPr lang="en-US" sz="2000" dirty="0"/>
              <a:t>Strong guarantees, practical, new </a:t>
            </a:r>
            <a:r>
              <a:rPr lang="en-US" sz="2000" dirty="0" smtClean="0"/>
              <a:t>functionalities</a:t>
            </a:r>
            <a:endParaRPr lang="en-US" dirty="0"/>
          </a:p>
        </p:txBody>
      </p:sp>
      <p:sp>
        <p:nvSpPr>
          <p:cNvPr id="29" name="TextBox 3"/>
          <p:cNvSpPr txBox="1"/>
          <p:nvPr/>
        </p:nvSpPr>
        <p:spPr>
          <a:xfrm>
            <a:off x="1438630" y="1772816"/>
            <a:ext cx="16398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Complexity-based</a:t>
            </a:r>
            <a:endParaRPr lang="en-GB" sz="1600" dirty="0">
              <a:latin typeface="+mn-lt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5798669" y="1772816"/>
            <a:ext cx="18835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Information theoretic</a:t>
            </a:r>
            <a:endParaRPr lang="en-GB" sz="1600" dirty="0">
              <a:latin typeface="+mn-lt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3851920" y="1772816"/>
            <a:ext cx="15148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Hardware-based</a:t>
            </a:r>
            <a:endParaRPr lang="en-GB" sz="1600" dirty="0">
              <a:latin typeface="+mn-lt"/>
            </a:endParaRPr>
          </a:p>
        </p:txBody>
      </p:sp>
      <p:pic>
        <p:nvPicPr>
          <p:cNvPr id="13" name="Bild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3196" y="525799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" y="1453406"/>
            <a:ext cx="9141792" cy="4889500"/>
          </a:xfrm>
          <a:prstGeom prst="rect">
            <a:avLst/>
          </a:prstGeom>
        </p:spPr>
      </p:pic>
      <p:pic>
        <p:nvPicPr>
          <p:cNvPr id="31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2132856"/>
            <a:ext cx="2425700" cy="2425700"/>
          </a:xfrm>
          <a:prstGeom prst="rect">
            <a:avLst/>
          </a:prstGeom>
        </p:spPr>
      </p:pic>
      <p:pic>
        <p:nvPicPr>
          <p:cNvPr id="57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429" y="3210439"/>
            <a:ext cx="673100" cy="774700"/>
          </a:xfrm>
          <a:prstGeom prst="rect">
            <a:avLst/>
          </a:prstGeom>
        </p:spPr>
      </p:pic>
      <p:sp>
        <p:nvSpPr>
          <p:cNvPr id="59" name="TextBox 21"/>
          <p:cNvSpPr txBox="1"/>
          <p:nvPr/>
        </p:nvSpPr>
        <p:spPr>
          <a:xfrm>
            <a:off x="1802572" y="4719303"/>
            <a:ext cx="258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Future </a:t>
            </a:r>
            <a:r>
              <a:rPr lang="en-US" dirty="0" smtClean="0"/>
              <a:t>Public-Key </a:t>
            </a:r>
            <a:endParaRPr lang="en-US" dirty="0"/>
          </a:p>
          <a:p>
            <a:r>
              <a:rPr lang="en-US" dirty="0" smtClean="0"/>
              <a:t>Encryption </a:t>
            </a:r>
            <a:r>
              <a:rPr lang="en-US" dirty="0"/>
              <a:t>and </a:t>
            </a:r>
          </a:p>
          <a:p>
            <a:r>
              <a:rPr lang="en-US" dirty="0" smtClean="0"/>
              <a:t>Signature </a:t>
            </a:r>
            <a:r>
              <a:rPr lang="en-US" dirty="0"/>
              <a:t>S</a:t>
            </a:r>
            <a:r>
              <a:rPr lang="en-US" dirty="0" smtClean="0"/>
              <a:t>chemes</a:t>
            </a:r>
            <a:endParaRPr lang="en-US" dirty="0"/>
          </a:p>
        </p:txBody>
      </p:sp>
      <p:sp>
        <p:nvSpPr>
          <p:cNvPr id="60" name="TextBox 25"/>
          <p:cNvSpPr txBox="1"/>
          <p:nvPr/>
        </p:nvSpPr>
        <p:spPr>
          <a:xfrm>
            <a:off x="1802164" y="5575071"/>
            <a:ext cx="251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 err="1"/>
              <a:t>Sanitizable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 project area</a:t>
            </a:r>
            <a:br>
              <a:rPr lang="en-US" dirty="0" smtClean="0"/>
            </a:br>
            <a:r>
              <a:rPr lang="en-US" sz="2000" dirty="0"/>
              <a:t>Strong guarantees, practical, new </a:t>
            </a:r>
            <a:r>
              <a:rPr lang="en-US" sz="2000" dirty="0" smtClean="0"/>
              <a:t>functionalities</a:t>
            </a:r>
            <a:endParaRPr lang="en-US" dirty="0"/>
          </a:p>
        </p:txBody>
      </p:sp>
      <p:sp>
        <p:nvSpPr>
          <p:cNvPr id="29" name="TextBox 3"/>
          <p:cNvSpPr txBox="1"/>
          <p:nvPr/>
        </p:nvSpPr>
        <p:spPr>
          <a:xfrm>
            <a:off x="1438630" y="1772816"/>
            <a:ext cx="16398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Complexity-based</a:t>
            </a:r>
            <a:endParaRPr lang="en-GB" sz="1600" dirty="0">
              <a:latin typeface="+mn-lt"/>
            </a:endParaRPr>
          </a:p>
        </p:txBody>
      </p:sp>
      <p:grpSp>
        <p:nvGrpSpPr>
          <p:cNvPr id="3" name="Gruppierung 134"/>
          <p:cNvGrpSpPr>
            <a:grpSpLocks noChangeAspect="1"/>
          </p:cNvGrpSpPr>
          <p:nvPr/>
        </p:nvGrpSpPr>
        <p:grpSpPr>
          <a:xfrm>
            <a:off x="1475656" y="4739584"/>
            <a:ext cx="345600" cy="345600"/>
            <a:chOff x="220020" y="5301256"/>
            <a:chExt cx="432000" cy="432000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220020" y="5301256"/>
              <a:ext cx="432000" cy="432000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feld 111"/>
            <p:cNvSpPr txBox="1"/>
            <p:nvPr/>
          </p:nvSpPr>
          <p:spPr>
            <a:xfrm>
              <a:off x="319461" y="5352793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P1</a:t>
              </a:r>
            </a:p>
          </p:txBody>
        </p:sp>
      </p:grpSp>
      <p:grpSp>
        <p:nvGrpSpPr>
          <p:cNvPr id="4" name="Gruppierung 136"/>
          <p:cNvGrpSpPr>
            <a:grpSpLocks noChangeAspect="1"/>
          </p:cNvGrpSpPr>
          <p:nvPr/>
        </p:nvGrpSpPr>
        <p:grpSpPr>
          <a:xfrm>
            <a:off x="1475656" y="5613107"/>
            <a:ext cx="345600" cy="345600"/>
            <a:chOff x="860000" y="5301256"/>
            <a:chExt cx="432000" cy="432000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860000" y="5301256"/>
              <a:ext cx="432000" cy="432000"/>
            </a:xfrm>
            <a:prstGeom prst="ellipse">
              <a:avLst/>
            </a:prstGeom>
            <a:solidFill>
              <a:srgbClr val="00877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feld 114"/>
            <p:cNvSpPr txBox="1"/>
            <p:nvPr/>
          </p:nvSpPr>
          <p:spPr>
            <a:xfrm>
              <a:off x="959441" y="5352793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P2</a:t>
              </a:r>
            </a:p>
          </p:txBody>
        </p:sp>
      </p:grpSp>
      <p:pic>
        <p:nvPicPr>
          <p:cNvPr id="15" name="Bild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196" y="525799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" y="1453406"/>
            <a:ext cx="9141792" cy="4889500"/>
          </a:xfrm>
          <a:prstGeom prst="rect">
            <a:avLst/>
          </a:prstGeom>
        </p:spPr>
      </p:pic>
      <p:pic>
        <p:nvPicPr>
          <p:cNvPr id="31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2132856"/>
            <a:ext cx="2425700" cy="2425700"/>
          </a:xfrm>
          <a:prstGeom prst="rect">
            <a:avLst/>
          </a:prstGeom>
        </p:spPr>
      </p:pic>
      <p:pic>
        <p:nvPicPr>
          <p:cNvPr id="32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050" y="2132856"/>
            <a:ext cx="1943100" cy="2425700"/>
          </a:xfrm>
          <a:prstGeom prst="rect">
            <a:avLst/>
          </a:prstGeom>
        </p:spPr>
      </p:pic>
      <p:pic>
        <p:nvPicPr>
          <p:cNvPr id="34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294906"/>
            <a:ext cx="622300" cy="622300"/>
          </a:xfrm>
          <a:prstGeom prst="rect">
            <a:avLst/>
          </a:prstGeom>
        </p:spPr>
      </p:pic>
      <p:pic>
        <p:nvPicPr>
          <p:cNvPr id="57" name="Bild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8429" y="3210439"/>
            <a:ext cx="673100" cy="774700"/>
          </a:xfrm>
          <a:prstGeom prst="rect">
            <a:avLst/>
          </a:prstGeom>
        </p:spPr>
      </p:pic>
      <p:sp>
        <p:nvSpPr>
          <p:cNvPr id="59" name="TextBox 21"/>
          <p:cNvSpPr txBox="1"/>
          <p:nvPr/>
        </p:nvSpPr>
        <p:spPr>
          <a:xfrm>
            <a:off x="1802572" y="4719303"/>
            <a:ext cx="258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Future </a:t>
            </a:r>
            <a:r>
              <a:rPr lang="en-US" dirty="0" smtClean="0"/>
              <a:t>Public-Key </a:t>
            </a:r>
            <a:endParaRPr lang="en-US" dirty="0"/>
          </a:p>
          <a:p>
            <a:r>
              <a:rPr lang="en-US" dirty="0" smtClean="0"/>
              <a:t>Encryption </a:t>
            </a:r>
            <a:r>
              <a:rPr lang="en-US" dirty="0"/>
              <a:t>and </a:t>
            </a:r>
          </a:p>
          <a:p>
            <a:r>
              <a:rPr lang="en-US" dirty="0" smtClean="0"/>
              <a:t>Signature </a:t>
            </a:r>
            <a:r>
              <a:rPr lang="en-US" dirty="0"/>
              <a:t>S</a:t>
            </a:r>
            <a:r>
              <a:rPr lang="en-US" dirty="0" smtClean="0"/>
              <a:t>chemes</a:t>
            </a:r>
            <a:endParaRPr lang="en-US" dirty="0"/>
          </a:p>
        </p:txBody>
      </p:sp>
      <p:sp>
        <p:nvSpPr>
          <p:cNvPr id="60" name="TextBox 25"/>
          <p:cNvSpPr txBox="1"/>
          <p:nvPr/>
        </p:nvSpPr>
        <p:spPr>
          <a:xfrm>
            <a:off x="1802164" y="5575071"/>
            <a:ext cx="251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 err="1"/>
              <a:t>Sanitizable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61" name="TextBox 29"/>
          <p:cNvSpPr txBox="1"/>
          <p:nvPr/>
        </p:nvSpPr>
        <p:spPr>
          <a:xfrm>
            <a:off x="4273198" y="4719303"/>
            <a:ext cx="197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Hardware-</a:t>
            </a:r>
          </a:p>
          <a:p>
            <a:r>
              <a:rPr lang="en-US" dirty="0" smtClean="0"/>
              <a:t>Entangled Cryptography</a:t>
            </a:r>
            <a:endParaRPr lang="en-US" dirty="0"/>
          </a:p>
        </p:txBody>
      </p:sp>
      <p:grpSp>
        <p:nvGrpSpPr>
          <p:cNvPr id="3" name="Gruppierung 25"/>
          <p:cNvGrpSpPr>
            <a:grpSpLocks noChangeAspect="1"/>
          </p:cNvGrpSpPr>
          <p:nvPr/>
        </p:nvGrpSpPr>
        <p:grpSpPr>
          <a:xfrm>
            <a:off x="1452211" y="5563645"/>
            <a:ext cx="345600" cy="345600"/>
            <a:chOff x="827584" y="1621594"/>
            <a:chExt cx="432000" cy="432000"/>
          </a:xfrm>
        </p:grpSpPr>
        <p:sp>
          <p:nvSpPr>
            <p:cNvPr id="67" name="Oval 26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8" name="Textfeld 62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P</a:t>
              </a:r>
              <a:r>
                <a:rPr lang="de-DE" sz="1600" dirty="0" smtClean="0">
                  <a:latin typeface="+mn-lt"/>
                </a:rPr>
                <a:t>2</a:t>
              </a:r>
              <a:endParaRPr lang="de-DE" sz="1600" dirty="0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 project area</a:t>
            </a:r>
            <a:br>
              <a:rPr lang="en-US" dirty="0" smtClean="0"/>
            </a:br>
            <a:r>
              <a:rPr lang="en-US" sz="2000" dirty="0"/>
              <a:t>Strong guarantees, practical, new </a:t>
            </a:r>
            <a:r>
              <a:rPr lang="en-US" sz="2000" dirty="0" smtClean="0"/>
              <a:t>functionalities</a:t>
            </a:r>
            <a:endParaRPr lang="en-US" dirty="0"/>
          </a:p>
        </p:txBody>
      </p:sp>
      <p:sp>
        <p:nvSpPr>
          <p:cNvPr id="29" name="TextBox 3"/>
          <p:cNvSpPr txBox="1"/>
          <p:nvPr/>
        </p:nvSpPr>
        <p:spPr>
          <a:xfrm>
            <a:off x="1438630" y="1772816"/>
            <a:ext cx="16398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Complexity-based</a:t>
            </a:r>
            <a:endParaRPr lang="en-GB" sz="1600" dirty="0">
              <a:latin typeface="+mn-lt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3851920" y="1772816"/>
            <a:ext cx="15148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Hardware-based</a:t>
            </a:r>
            <a:endParaRPr lang="en-GB" sz="1600" dirty="0">
              <a:latin typeface="+mn-lt"/>
            </a:endParaRPr>
          </a:p>
        </p:txBody>
      </p:sp>
      <p:grpSp>
        <p:nvGrpSpPr>
          <p:cNvPr id="4" name="Gruppierung 25"/>
          <p:cNvGrpSpPr>
            <a:grpSpLocks noChangeAspect="1"/>
          </p:cNvGrpSpPr>
          <p:nvPr/>
        </p:nvGrpSpPr>
        <p:grpSpPr>
          <a:xfrm>
            <a:off x="1447828" y="4725780"/>
            <a:ext cx="345600" cy="345600"/>
            <a:chOff x="827584" y="1621594"/>
            <a:chExt cx="432000" cy="432000"/>
          </a:xfrm>
        </p:grpSpPr>
        <p:sp>
          <p:nvSpPr>
            <p:cNvPr id="39" name="Oval 26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Textfeld 62"/>
            <p:cNvSpPr txBox="1"/>
            <p:nvPr/>
          </p:nvSpPr>
          <p:spPr>
            <a:xfrm>
              <a:off x="895766" y="1673132"/>
              <a:ext cx="312586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latin typeface="+mn-lt"/>
                </a:rPr>
                <a:t>P1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5" name="Gruppierung 135"/>
          <p:cNvGrpSpPr>
            <a:grpSpLocks noChangeAspect="1"/>
          </p:cNvGrpSpPr>
          <p:nvPr/>
        </p:nvGrpSpPr>
        <p:grpSpPr>
          <a:xfrm>
            <a:off x="3914001" y="4730991"/>
            <a:ext cx="345600" cy="345600"/>
            <a:chOff x="1499980" y="5301256"/>
            <a:chExt cx="432000" cy="432000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1499980" y="5301256"/>
              <a:ext cx="432000" cy="432000"/>
            </a:xfrm>
            <a:prstGeom prst="ellipse">
              <a:avLst/>
            </a:prstGeom>
            <a:solidFill>
              <a:srgbClr val="00877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feld 117"/>
            <p:cNvSpPr txBox="1"/>
            <p:nvPr/>
          </p:nvSpPr>
          <p:spPr>
            <a:xfrm>
              <a:off x="1599421" y="5352793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P3</a:t>
              </a:r>
            </a:p>
          </p:txBody>
        </p:sp>
      </p:grpSp>
      <p:pic>
        <p:nvPicPr>
          <p:cNvPr id="22" name="Bild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196" y="525799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" y="1453406"/>
            <a:ext cx="9141792" cy="4889500"/>
          </a:xfrm>
          <a:prstGeom prst="rect">
            <a:avLst/>
          </a:prstGeom>
        </p:spPr>
      </p:pic>
      <p:pic>
        <p:nvPicPr>
          <p:cNvPr id="31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2132856"/>
            <a:ext cx="2425700" cy="2425700"/>
          </a:xfrm>
          <a:prstGeom prst="rect">
            <a:avLst/>
          </a:prstGeom>
        </p:spPr>
      </p:pic>
      <p:pic>
        <p:nvPicPr>
          <p:cNvPr id="32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050" y="2132856"/>
            <a:ext cx="1943100" cy="2425700"/>
          </a:xfrm>
          <a:prstGeom prst="rect">
            <a:avLst/>
          </a:prstGeom>
        </p:spPr>
      </p:pic>
      <p:pic>
        <p:nvPicPr>
          <p:cNvPr id="33" name="Bild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150" y="2132856"/>
            <a:ext cx="1943100" cy="2425700"/>
          </a:xfrm>
          <a:prstGeom prst="rect">
            <a:avLst/>
          </a:prstGeom>
        </p:spPr>
      </p:pic>
      <p:pic>
        <p:nvPicPr>
          <p:cNvPr id="34" name="Bild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3294906"/>
            <a:ext cx="622300" cy="622300"/>
          </a:xfrm>
          <a:prstGeom prst="rect">
            <a:avLst/>
          </a:prstGeom>
        </p:spPr>
      </p:pic>
      <p:pic>
        <p:nvPicPr>
          <p:cNvPr id="57" name="Bild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429" y="3210439"/>
            <a:ext cx="673100" cy="774700"/>
          </a:xfrm>
          <a:prstGeom prst="rect">
            <a:avLst/>
          </a:prstGeom>
        </p:spPr>
      </p:pic>
      <p:pic>
        <p:nvPicPr>
          <p:cNvPr id="58" name="Bild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3867" y="3212041"/>
            <a:ext cx="711200" cy="749300"/>
          </a:xfrm>
          <a:prstGeom prst="rect">
            <a:avLst/>
          </a:prstGeom>
        </p:spPr>
      </p:pic>
      <p:sp>
        <p:nvSpPr>
          <p:cNvPr id="59" name="TextBox 21"/>
          <p:cNvSpPr txBox="1"/>
          <p:nvPr/>
        </p:nvSpPr>
        <p:spPr>
          <a:xfrm>
            <a:off x="1802572" y="4719303"/>
            <a:ext cx="258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Future </a:t>
            </a:r>
            <a:r>
              <a:rPr lang="en-US" dirty="0" smtClean="0"/>
              <a:t>Public-Key </a:t>
            </a:r>
            <a:endParaRPr lang="en-US" dirty="0"/>
          </a:p>
          <a:p>
            <a:r>
              <a:rPr lang="en-US" dirty="0" smtClean="0"/>
              <a:t>Encryption </a:t>
            </a:r>
            <a:r>
              <a:rPr lang="en-US" dirty="0"/>
              <a:t>and </a:t>
            </a:r>
          </a:p>
          <a:p>
            <a:r>
              <a:rPr lang="en-US" dirty="0" smtClean="0"/>
              <a:t>Signature </a:t>
            </a:r>
            <a:r>
              <a:rPr lang="en-US" dirty="0"/>
              <a:t>S</a:t>
            </a:r>
            <a:r>
              <a:rPr lang="en-US" dirty="0" smtClean="0"/>
              <a:t>chemes</a:t>
            </a:r>
            <a:endParaRPr lang="en-US" dirty="0"/>
          </a:p>
        </p:txBody>
      </p:sp>
      <p:sp>
        <p:nvSpPr>
          <p:cNvPr id="60" name="TextBox 25"/>
          <p:cNvSpPr txBox="1"/>
          <p:nvPr/>
        </p:nvSpPr>
        <p:spPr>
          <a:xfrm>
            <a:off x="1802164" y="5575071"/>
            <a:ext cx="251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 err="1"/>
              <a:t>Sanitizable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61" name="TextBox 29"/>
          <p:cNvSpPr txBox="1"/>
          <p:nvPr/>
        </p:nvSpPr>
        <p:spPr>
          <a:xfrm>
            <a:off x="4273198" y="4719303"/>
            <a:ext cx="197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Hardware-</a:t>
            </a:r>
          </a:p>
          <a:p>
            <a:r>
              <a:rPr lang="en-US" dirty="0" smtClean="0"/>
              <a:t>Entangled Cryptography</a:t>
            </a:r>
            <a:endParaRPr lang="en-US" dirty="0"/>
          </a:p>
        </p:txBody>
      </p:sp>
      <p:sp>
        <p:nvSpPr>
          <p:cNvPr id="62" name="TextBox 33"/>
          <p:cNvSpPr txBox="1"/>
          <p:nvPr/>
        </p:nvSpPr>
        <p:spPr>
          <a:xfrm>
            <a:off x="6207517" y="4719303"/>
            <a:ext cx="16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latin typeface="+mn-lt"/>
              </a:defRPr>
            </a:lvl1pPr>
          </a:lstStyle>
          <a:p>
            <a:r>
              <a:rPr lang="en-US" dirty="0"/>
              <a:t>Quantum </a:t>
            </a:r>
            <a:r>
              <a:rPr lang="en-US" dirty="0" smtClean="0"/>
              <a:t>Key </a:t>
            </a:r>
            <a:endParaRPr lang="en-US" dirty="0"/>
          </a:p>
          <a:p>
            <a:r>
              <a:rPr lang="en-US" dirty="0" smtClean="0"/>
              <a:t>Hubs</a:t>
            </a:r>
            <a:endParaRPr lang="en-US" dirty="0"/>
          </a:p>
        </p:txBody>
      </p:sp>
      <p:grpSp>
        <p:nvGrpSpPr>
          <p:cNvPr id="3" name="Gruppierung 22"/>
          <p:cNvGrpSpPr>
            <a:grpSpLocks noChangeAspect="1"/>
          </p:cNvGrpSpPr>
          <p:nvPr/>
        </p:nvGrpSpPr>
        <p:grpSpPr>
          <a:xfrm>
            <a:off x="1452211" y="4728631"/>
            <a:ext cx="345600" cy="345600"/>
            <a:chOff x="220020" y="1621594"/>
            <a:chExt cx="432000" cy="432000"/>
          </a:xfrm>
        </p:grpSpPr>
        <p:sp>
          <p:nvSpPr>
            <p:cNvPr id="64" name="Oval 23"/>
            <p:cNvSpPr>
              <a:spLocks noChangeAspect="1"/>
            </p:cNvSpPr>
            <p:nvPr/>
          </p:nvSpPr>
          <p:spPr bwMode="auto">
            <a:xfrm>
              <a:off x="220020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5" name="Textfeld 59"/>
            <p:cNvSpPr txBox="1"/>
            <p:nvPr/>
          </p:nvSpPr>
          <p:spPr>
            <a:xfrm>
              <a:off x="319461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P</a:t>
              </a:r>
              <a:r>
                <a:rPr lang="de-DE" sz="1600" dirty="0" smtClean="0">
                  <a:latin typeface="+mn-lt"/>
                </a:rPr>
                <a:t>1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4" name="Gruppierung 25"/>
          <p:cNvGrpSpPr>
            <a:grpSpLocks noChangeAspect="1"/>
          </p:cNvGrpSpPr>
          <p:nvPr/>
        </p:nvGrpSpPr>
        <p:grpSpPr>
          <a:xfrm>
            <a:off x="1452211" y="5563645"/>
            <a:ext cx="345600" cy="345600"/>
            <a:chOff x="827584" y="1621594"/>
            <a:chExt cx="432000" cy="432000"/>
          </a:xfrm>
        </p:grpSpPr>
        <p:sp>
          <p:nvSpPr>
            <p:cNvPr id="67" name="Oval 26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8" name="Textfeld 62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P</a:t>
              </a:r>
              <a:r>
                <a:rPr lang="de-DE" sz="1600" dirty="0" smtClean="0">
                  <a:latin typeface="+mn-lt"/>
                </a:rPr>
                <a:t>2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5" name="Gruppierung 28"/>
          <p:cNvGrpSpPr>
            <a:grpSpLocks noChangeAspect="1"/>
          </p:cNvGrpSpPr>
          <p:nvPr/>
        </p:nvGrpSpPr>
        <p:grpSpPr>
          <a:xfrm>
            <a:off x="3910626" y="4728631"/>
            <a:ext cx="345600" cy="345600"/>
            <a:chOff x="1475704" y="1621594"/>
            <a:chExt cx="432000" cy="432000"/>
          </a:xfrm>
        </p:grpSpPr>
        <p:sp>
          <p:nvSpPr>
            <p:cNvPr id="70" name="Oval 29"/>
            <p:cNvSpPr>
              <a:spLocks noChangeAspect="1"/>
            </p:cNvSpPr>
            <p:nvPr/>
          </p:nvSpPr>
          <p:spPr bwMode="auto">
            <a:xfrm>
              <a:off x="147570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1" name="Textfeld 65"/>
            <p:cNvSpPr txBox="1"/>
            <p:nvPr/>
          </p:nvSpPr>
          <p:spPr>
            <a:xfrm>
              <a:off x="157514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P</a:t>
              </a:r>
              <a:r>
                <a:rPr lang="de-DE" sz="1600" dirty="0" smtClean="0">
                  <a:latin typeface="+mn-lt"/>
                </a:rPr>
                <a:t>3</a:t>
              </a:r>
              <a:endParaRPr lang="de-DE" sz="1600" dirty="0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 project area</a:t>
            </a:r>
            <a:br>
              <a:rPr lang="en-US" dirty="0" smtClean="0"/>
            </a:br>
            <a:r>
              <a:rPr lang="en-US" sz="2000" dirty="0"/>
              <a:t>Strong guarantees, practical, new </a:t>
            </a:r>
            <a:r>
              <a:rPr lang="en-US" sz="2000" dirty="0" smtClean="0"/>
              <a:t>functionalities</a:t>
            </a:r>
            <a:endParaRPr lang="en-US" dirty="0"/>
          </a:p>
        </p:txBody>
      </p:sp>
      <p:sp>
        <p:nvSpPr>
          <p:cNvPr id="29" name="TextBox 3"/>
          <p:cNvSpPr txBox="1"/>
          <p:nvPr/>
        </p:nvSpPr>
        <p:spPr>
          <a:xfrm>
            <a:off x="1438630" y="1772816"/>
            <a:ext cx="16398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Complexity-based</a:t>
            </a:r>
            <a:endParaRPr lang="en-GB" sz="1600" dirty="0">
              <a:latin typeface="+mn-lt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5798669" y="1772816"/>
            <a:ext cx="18835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Information theoretic</a:t>
            </a:r>
            <a:endParaRPr lang="en-GB" sz="1600" dirty="0">
              <a:latin typeface="+mn-lt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3851920" y="1772816"/>
            <a:ext cx="15148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Hardware-based</a:t>
            </a:r>
            <a:endParaRPr lang="en-GB" sz="1600" dirty="0">
              <a:latin typeface="+mn-lt"/>
            </a:endParaRPr>
          </a:p>
        </p:txBody>
      </p:sp>
      <p:grpSp>
        <p:nvGrpSpPr>
          <p:cNvPr id="7" name="Gruppierung 137"/>
          <p:cNvGrpSpPr>
            <a:grpSpLocks noChangeAspect="1"/>
          </p:cNvGrpSpPr>
          <p:nvPr/>
        </p:nvGrpSpPr>
        <p:grpSpPr>
          <a:xfrm>
            <a:off x="5854303" y="4725144"/>
            <a:ext cx="345600" cy="345600"/>
            <a:chOff x="2139960" y="5301256"/>
            <a:chExt cx="432000" cy="432000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2139960" y="5301256"/>
              <a:ext cx="432000" cy="432000"/>
            </a:xfrm>
            <a:prstGeom prst="ellipse">
              <a:avLst/>
            </a:prstGeom>
            <a:solidFill>
              <a:srgbClr val="00877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feld 120"/>
            <p:cNvSpPr txBox="1"/>
            <p:nvPr/>
          </p:nvSpPr>
          <p:spPr>
            <a:xfrm>
              <a:off x="2239401" y="5352793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P4</a:t>
              </a:r>
            </a:p>
          </p:txBody>
        </p:sp>
      </p:grpSp>
      <p:pic>
        <p:nvPicPr>
          <p:cNvPr id="35" name="Bild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3196" y="525799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pic>
        <p:nvPicPr>
          <p:cNvPr id="76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2" y="1785010"/>
            <a:ext cx="2636520" cy="2636519"/>
          </a:xfrm>
          <a:prstGeom prst="rect">
            <a:avLst/>
          </a:prstGeom>
        </p:spPr>
      </p:pic>
      <p:sp>
        <p:nvSpPr>
          <p:cNvPr id="77" name="Rechteck 2"/>
          <p:cNvSpPr/>
          <p:nvPr/>
        </p:nvSpPr>
        <p:spPr>
          <a:xfrm>
            <a:off x="2947440" y="2829032"/>
            <a:ext cx="3009572" cy="645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8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16" y="2086608"/>
            <a:ext cx="3291840" cy="2164079"/>
          </a:xfrm>
          <a:prstGeom prst="rect">
            <a:avLst/>
          </a:prstGeom>
        </p:spPr>
      </p:pic>
      <p:pic>
        <p:nvPicPr>
          <p:cNvPr id="79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17" y="3125467"/>
            <a:ext cx="640080" cy="701040"/>
          </a:xfrm>
          <a:prstGeom prst="rect">
            <a:avLst/>
          </a:prstGeom>
        </p:spPr>
      </p:pic>
      <p:pic>
        <p:nvPicPr>
          <p:cNvPr id="80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56" y="3221988"/>
            <a:ext cx="685800" cy="685800"/>
          </a:xfrm>
          <a:prstGeom prst="rect">
            <a:avLst/>
          </a:prstGeom>
        </p:spPr>
      </p:pic>
      <p:pic>
        <p:nvPicPr>
          <p:cNvPr id="81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157" y="3592827"/>
            <a:ext cx="381000" cy="381000"/>
          </a:xfrm>
          <a:prstGeom prst="rect">
            <a:avLst/>
          </a:prstGeom>
        </p:spPr>
      </p:pic>
      <p:pic>
        <p:nvPicPr>
          <p:cNvPr id="82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716" y="2526028"/>
            <a:ext cx="609600" cy="472440"/>
          </a:xfrm>
          <a:prstGeom prst="rect">
            <a:avLst/>
          </a:prstGeom>
        </p:spPr>
      </p:pic>
      <p:pic>
        <p:nvPicPr>
          <p:cNvPr id="83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556" y="3267708"/>
            <a:ext cx="1143000" cy="731520"/>
          </a:xfrm>
          <a:prstGeom prst="rect">
            <a:avLst/>
          </a:prstGeom>
        </p:spPr>
      </p:pic>
      <p:pic>
        <p:nvPicPr>
          <p:cNvPr id="84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195" y="3288029"/>
            <a:ext cx="701040" cy="685800"/>
          </a:xfrm>
          <a:prstGeom prst="rect">
            <a:avLst/>
          </a:prstGeom>
        </p:spPr>
      </p:pic>
      <p:pic>
        <p:nvPicPr>
          <p:cNvPr id="85" name="Bild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7" y="3929050"/>
            <a:ext cx="518160" cy="350520"/>
          </a:xfrm>
          <a:prstGeom prst="rect">
            <a:avLst/>
          </a:prstGeom>
        </p:spPr>
      </p:pic>
      <p:pic>
        <p:nvPicPr>
          <p:cNvPr id="86" name="Bild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2757" y="4035631"/>
            <a:ext cx="853440" cy="198120"/>
          </a:xfrm>
          <a:prstGeom prst="rect">
            <a:avLst/>
          </a:prstGeom>
        </p:spPr>
      </p:pic>
      <p:pic>
        <p:nvPicPr>
          <p:cNvPr id="87" name="Bild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15" y="2269488"/>
            <a:ext cx="487680" cy="762000"/>
          </a:xfrm>
          <a:prstGeom prst="rect">
            <a:avLst/>
          </a:prstGeom>
        </p:spPr>
      </p:pic>
      <p:pic>
        <p:nvPicPr>
          <p:cNvPr id="88" name="Bild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2416" y="2299968"/>
            <a:ext cx="457200" cy="777240"/>
          </a:xfrm>
          <a:prstGeom prst="rect">
            <a:avLst/>
          </a:prstGeom>
        </p:spPr>
      </p:pic>
      <p:pic>
        <p:nvPicPr>
          <p:cNvPr id="89" name="Bild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666" y="3054348"/>
            <a:ext cx="1554480" cy="182880"/>
          </a:xfrm>
          <a:prstGeom prst="rect">
            <a:avLst/>
          </a:prstGeom>
        </p:spPr>
      </p:pic>
      <p:pic>
        <p:nvPicPr>
          <p:cNvPr id="90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8625" y="1570353"/>
            <a:ext cx="624840" cy="716280"/>
          </a:xfrm>
          <a:prstGeom prst="rect">
            <a:avLst/>
          </a:prstGeom>
        </p:spPr>
      </p:pic>
      <p:pic>
        <p:nvPicPr>
          <p:cNvPr id="91" name="Bild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0966" y="1694179"/>
            <a:ext cx="228600" cy="381000"/>
          </a:xfrm>
          <a:prstGeom prst="rect">
            <a:avLst/>
          </a:prstGeom>
        </p:spPr>
      </p:pic>
      <p:pic>
        <p:nvPicPr>
          <p:cNvPr id="92" name="Bild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570" y="1704656"/>
            <a:ext cx="518160" cy="35052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</a:t>
            </a:r>
            <a:r>
              <a:rPr lang="en-US" dirty="0" smtClean="0"/>
              <a:t>project area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Make actors, devices, services </a:t>
            </a:r>
            <a:r>
              <a:rPr lang="en-US" sz="2000" dirty="0" smtClean="0">
                <a:solidFill>
                  <a:schemeClr val="tx1"/>
                </a:solidFill>
              </a:rPr>
              <a:t>trustworthy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Bild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3196" y="541254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pic>
        <p:nvPicPr>
          <p:cNvPr id="76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2" y="1785010"/>
            <a:ext cx="2636520" cy="2636519"/>
          </a:xfrm>
          <a:prstGeom prst="rect">
            <a:avLst/>
          </a:prstGeom>
        </p:spPr>
      </p:pic>
      <p:sp>
        <p:nvSpPr>
          <p:cNvPr id="77" name="Rechteck 2"/>
          <p:cNvSpPr/>
          <p:nvPr/>
        </p:nvSpPr>
        <p:spPr>
          <a:xfrm>
            <a:off x="2947440" y="2829032"/>
            <a:ext cx="3009572" cy="645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8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16" y="2086608"/>
            <a:ext cx="3291840" cy="2164079"/>
          </a:xfrm>
          <a:prstGeom prst="rect">
            <a:avLst/>
          </a:prstGeom>
        </p:spPr>
      </p:pic>
      <p:pic>
        <p:nvPicPr>
          <p:cNvPr id="79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17" y="3125467"/>
            <a:ext cx="640080" cy="701040"/>
          </a:xfrm>
          <a:prstGeom prst="rect">
            <a:avLst/>
          </a:prstGeom>
        </p:spPr>
      </p:pic>
      <p:pic>
        <p:nvPicPr>
          <p:cNvPr id="80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56" y="3221988"/>
            <a:ext cx="685800" cy="685800"/>
          </a:xfrm>
          <a:prstGeom prst="rect">
            <a:avLst/>
          </a:prstGeom>
        </p:spPr>
      </p:pic>
      <p:pic>
        <p:nvPicPr>
          <p:cNvPr id="81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157" y="3592827"/>
            <a:ext cx="381000" cy="381000"/>
          </a:xfrm>
          <a:prstGeom prst="rect">
            <a:avLst/>
          </a:prstGeom>
        </p:spPr>
      </p:pic>
      <p:pic>
        <p:nvPicPr>
          <p:cNvPr id="82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716" y="2526028"/>
            <a:ext cx="609600" cy="472440"/>
          </a:xfrm>
          <a:prstGeom prst="rect">
            <a:avLst/>
          </a:prstGeom>
        </p:spPr>
      </p:pic>
      <p:pic>
        <p:nvPicPr>
          <p:cNvPr id="83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556" y="3267708"/>
            <a:ext cx="1143000" cy="731520"/>
          </a:xfrm>
          <a:prstGeom prst="rect">
            <a:avLst/>
          </a:prstGeom>
        </p:spPr>
      </p:pic>
      <p:pic>
        <p:nvPicPr>
          <p:cNvPr id="84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195" y="3288029"/>
            <a:ext cx="701040" cy="685800"/>
          </a:xfrm>
          <a:prstGeom prst="rect">
            <a:avLst/>
          </a:prstGeom>
        </p:spPr>
      </p:pic>
      <p:pic>
        <p:nvPicPr>
          <p:cNvPr id="85" name="Bild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7" y="3929050"/>
            <a:ext cx="518160" cy="350520"/>
          </a:xfrm>
          <a:prstGeom prst="rect">
            <a:avLst/>
          </a:prstGeom>
        </p:spPr>
      </p:pic>
      <p:pic>
        <p:nvPicPr>
          <p:cNvPr id="86" name="Bild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2757" y="4035631"/>
            <a:ext cx="853440" cy="198120"/>
          </a:xfrm>
          <a:prstGeom prst="rect">
            <a:avLst/>
          </a:prstGeom>
        </p:spPr>
      </p:pic>
      <p:pic>
        <p:nvPicPr>
          <p:cNvPr id="87" name="Bild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15" y="2269488"/>
            <a:ext cx="487680" cy="762000"/>
          </a:xfrm>
          <a:prstGeom prst="rect">
            <a:avLst/>
          </a:prstGeom>
        </p:spPr>
      </p:pic>
      <p:pic>
        <p:nvPicPr>
          <p:cNvPr id="88" name="Bild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2416" y="2299968"/>
            <a:ext cx="457200" cy="777240"/>
          </a:xfrm>
          <a:prstGeom prst="rect">
            <a:avLst/>
          </a:prstGeom>
        </p:spPr>
      </p:pic>
      <p:pic>
        <p:nvPicPr>
          <p:cNvPr id="89" name="Bild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666" y="3054348"/>
            <a:ext cx="1554480" cy="182880"/>
          </a:xfrm>
          <a:prstGeom prst="rect">
            <a:avLst/>
          </a:prstGeom>
        </p:spPr>
      </p:pic>
      <p:pic>
        <p:nvPicPr>
          <p:cNvPr id="90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8625" y="1570353"/>
            <a:ext cx="624840" cy="716280"/>
          </a:xfrm>
          <a:prstGeom prst="rect">
            <a:avLst/>
          </a:prstGeom>
        </p:spPr>
      </p:pic>
      <p:pic>
        <p:nvPicPr>
          <p:cNvPr id="91" name="Bild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0966" y="1694179"/>
            <a:ext cx="228600" cy="381000"/>
          </a:xfrm>
          <a:prstGeom prst="rect">
            <a:avLst/>
          </a:prstGeom>
        </p:spPr>
      </p:pic>
      <p:pic>
        <p:nvPicPr>
          <p:cNvPr id="92" name="Bild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570" y="1704656"/>
            <a:ext cx="518160" cy="350520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>
          <a:xfrm>
            <a:off x="808876" y="4772942"/>
            <a:ext cx="3503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Scalable Trust </a:t>
            </a:r>
            <a:r>
              <a:rPr lang="en-US" sz="1600" dirty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nfrastructures</a:t>
            </a:r>
            <a:endParaRPr lang="en-US" sz="1600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</a:t>
            </a:r>
            <a:r>
              <a:rPr lang="en-US" dirty="0" smtClean="0"/>
              <a:t>project area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Make </a:t>
            </a:r>
            <a:r>
              <a:rPr lang="en-US" sz="2000" b="1" dirty="0">
                <a:solidFill>
                  <a:schemeClr val="tx1"/>
                </a:solidFill>
              </a:rPr>
              <a:t>actors</a:t>
            </a:r>
            <a:r>
              <a:rPr lang="en-US" sz="2000" dirty="0">
                <a:solidFill>
                  <a:schemeClr val="tx1"/>
                </a:solidFill>
              </a:rPr>
              <a:t>, devices, services </a:t>
            </a:r>
            <a:r>
              <a:rPr lang="en-US" sz="2000" dirty="0" smtClean="0">
                <a:solidFill>
                  <a:schemeClr val="tx1"/>
                </a:solidFill>
              </a:rPr>
              <a:t>trustworthy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uppierung 91"/>
          <p:cNvGrpSpPr>
            <a:grpSpLocks noChangeAspect="1"/>
          </p:cNvGrpSpPr>
          <p:nvPr/>
        </p:nvGrpSpPr>
        <p:grpSpPr>
          <a:xfrm>
            <a:off x="1906698" y="2867376"/>
            <a:ext cx="345600" cy="345600"/>
            <a:chOff x="220020" y="2053690"/>
            <a:chExt cx="432000" cy="432000"/>
          </a:xfrm>
          <a:solidFill>
            <a:schemeClr val="tx2"/>
          </a:solidFill>
        </p:grpSpPr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feld 93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FFFFFF"/>
                  </a:solidFill>
                  <a:latin typeface="+mn-lt"/>
                </a:rPr>
                <a:t>S1</a:t>
              </a:r>
              <a:endParaRPr lang="de-DE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4" name="Gruppierung 91"/>
          <p:cNvGrpSpPr>
            <a:grpSpLocks noChangeAspect="1"/>
          </p:cNvGrpSpPr>
          <p:nvPr/>
        </p:nvGrpSpPr>
        <p:grpSpPr>
          <a:xfrm>
            <a:off x="436967" y="4783311"/>
            <a:ext cx="345600" cy="345600"/>
            <a:chOff x="220020" y="2053690"/>
            <a:chExt cx="432000" cy="432000"/>
          </a:xfrm>
          <a:solidFill>
            <a:schemeClr val="tx2"/>
          </a:solidFill>
        </p:grpSpPr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feld 93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FFFFFF"/>
                  </a:solidFill>
                  <a:latin typeface="+mn-lt"/>
                </a:rPr>
                <a:t>S1</a:t>
              </a:r>
              <a:endParaRPr lang="de-DE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29" name="Bild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3196" y="541254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pic>
        <p:nvPicPr>
          <p:cNvPr id="76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2" y="1785010"/>
            <a:ext cx="2636520" cy="2636519"/>
          </a:xfrm>
          <a:prstGeom prst="rect">
            <a:avLst/>
          </a:prstGeom>
        </p:spPr>
      </p:pic>
      <p:sp>
        <p:nvSpPr>
          <p:cNvPr id="77" name="Rechteck 2"/>
          <p:cNvSpPr/>
          <p:nvPr/>
        </p:nvSpPr>
        <p:spPr>
          <a:xfrm>
            <a:off x="2947440" y="2829032"/>
            <a:ext cx="3009572" cy="645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8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16" y="2086608"/>
            <a:ext cx="3291840" cy="2164079"/>
          </a:xfrm>
          <a:prstGeom prst="rect">
            <a:avLst/>
          </a:prstGeom>
        </p:spPr>
      </p:pic>
      <p:pic>
        <p:nvPicPr>
          <p:cNvPr id="79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17" y="3125467"/>
            <a:ext cx="640080" cy="701040"/>
          </a:xfrm>
          <a:prstGeom prst="rect">
            <a:avLst/>
          </a:prstGeom>
        </p:spPr>
      </p:pic>
      <p:pic>
        <p:nvPicPr>
          <p:cNvPr id="80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56" y="3221988"/>
            <a:ext cx="685800" cy="685800"/>
          </a:xfrm>
          <a:prstGeom prst="rect">
            <a:avLst/>
          </a:prstGeom>
        </p:spPr>
      </p:pic>
      <p:pic>
        <p:nvPicPr>
          <p:cNvPr id="81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157" y="3592827"/>
            <a:ext cx="381000" cy="381000"/>
          </a:xfrm>
          <a:prstGeom prst="rect">
            <a:avLst/>
          </a:prstGeom>
        </p:spPr>
      </p:pic>
      <p:pic>
        <p:nvPicPr>
          <p:cNvPr id="82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716" y="2526028"/>
            <a:ext cx="609600" cy="472440"/>
          </a:xfrm>
          <a:prstGeom prst="rect">
            <a:avLst/>
          </a:prstGeom>
        </p:spPr>
      </p:pic>
      <p:pic>
        <p:nvPicPr>
          <p:cNvPr id="83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556" y="3267708"/>
            <a:ext cx="1143000" cy="731520"/>
          </a:xfrm>
          <a:prstGeom prst="rect">
            <a:avLst/>
          </a:prstGeom>
        </p:spPr>
      </p:pic>
      <p:pic>
        <p:nvPicPr>
          <p:cNvPr id="84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195" y="3288029"/>
            <a:ext cx="701040" cy="685800"/>
          </a:xfrm>
          <a:prstGeom prst="rect">
            <a:avLst/>
          </a:prstGeom>
        </p:spPr>
      </p:pic>
      <p:pic>
        <p:nvPicPr>
          <p:cNvPr id="85" name="Bild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7" y="3929050"/>
            <a:ext cx="518160" cy="350520"/>
          </a:xfrm>
          <a:prstGeom prst="rect">
            <a:avLst/>
          </a:prstGeom>
        </p:spPr>
      </p:pic>
      <p:pic>
        <p:nvPicPr>
          <p:cNvPr id="86" name="Bild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2757" y="4035631"/>
            <a:ext cx="853440" cy="198120"/>
          </a:xfrm>
          <a:prstGeom prst="rect">
            <a:avLst/>
          </a:prstGeom>
        </p:spPr>
      </p:pic>
      <p:pic>
        <p:nvPicPr>
          <p:cNvPr id="87" name="Bild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15" y="2269488"/>
            <a:ext cx="487680" cy="762000"/>
          </a:xfrm>
          <a:prstGeom prst="rect">
            <a:avLst/>
          </a:prstGeom>
        </p:spPr>
      </p:pic>
      <p:pic>
        <p:nvPicPr>
          <p:cNvPr id="88" name="Bild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2416" y="2299968"/>
            <a:ext cx="457200" cy="777240"/>
          </a:xfrm>
          <a:prstGeom prst="rect">
            <a:avLst/>
          </a:prstGeom>
        </p:spPr>
      </p:pic>
      <p:pic>
        <p:nvPicPr>
          <p:cNvPr id="89" name="Bild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666" y="3054348"/>
            <a:ext cx="1554480" cy="182880"/>
          </a:xfrm>
          <a:prstGeom prst="rect">
            <a:avLst/>
          </a:prstGeom>
        </p:spPr>
      </p:pic>
      <p:pic>
        <p:nvPicPr>
          <p:cNvPr id="90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8625" y="1570353"/>
            <a:ext cx="624840" cy="716280"/>
          </a:xfrm>
          <a:prstGeom prst="rect">
            <a:avLst/>
          </a:prstGeom>
        </p:spPr>
      </p:pic>
      <p:pic>
        <p:nvPicPr>
          <p:cNvPr id="91" name="Bild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0966" y="1694179"/>
            <a:ext cx="228600" cy="381000"/>
          </a:xfrm>
          <a:prstGeom prst="rect">
            <a:avLst/>
          </a:prstGeom>
        </p:spPr>
      </p:pic>
      <p:pic>
        <p:nvPicPr>
          <p:cNvPr id="92" name="Bild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570" y="1704656"/>
            <a:ext cx="518160" cy="350520"/>
          </a:xfrm>
          <a:prstGeom prst="rect">
            <a:avLst/>
          </a:prstGeom>
        </p:spPr>
      </p:pic>
      <p:grpSp>
        <p:nvGrpSpPr>
          <p:cNvPr id="2" name="Gruppierung 90"/>
          <p:cNvGrpSpPr>
            <a:grpSpLocks noChangeAspect="1"/>
          </p:cNvGrpSpPr>
          <p:nvPr/>
        </p:nvGrpSpPr>
        <p:grpSpPr>
          <a:xfrm>
            <a:off x="1898699" y="2924944"/>
            <a:ext cx="345600" cy="345600"/>
            <a:chOff x="220020" y="2053690"/>
            <a:chExt cx="432000" cy="432000"/>
          </a:xfrm>
        </p:grpSpPr>
        <p:sp>
          <p:nvSpPr>
            <p:cNvPr id="94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4" name="Gruppierung 90"/>
          <p:cNvGrpSpPr>
            <a:grpSpLocks noChangeAspect="1"/>
          </p:cNvGrpSpPr>
          <p:nvPr/>
        </p:nvGrpSpPr>
        <p:grpSpPr>
          <a:xfrm>
            <a:off x="430187" y="4775040"/>
            <a:ext cx="345600" cy="345600"/>
            <a:chOff x="220020" y="2053690"/>
            <a:chExt cx="432000" cy="432000"/>
          </a:xfrm>
        </p:grpSpPr>
        <p:sp>
          <p:nvSpPr>
            <p:cNvPr id="165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808876" y="4772942"/>
            <a:ext cx="3503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Scalable Trust </a:t>
            </a:r>
            <a:r>
              <a:rPr lang="en-US" sz="1600" dirty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nfrastructures</a:t>
            </a:r>
            <a:endParaRPr lang="en-US" sz="1600" dirty="0">
              <a:latin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789192" y="4772942"/>
            <a:ext cx="353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Attestation </a:t>
            </a:r>
            <a:r>
              <a:rPr lang="en-US" sz="1600" dirty="0" smtClean="0">
                <a:latin typeface="+mn-lt"/>
              </a:rPr>
              <a:t>Protocols</a:t>
            </a:r>
            <a:endParaRPr lang="en-US" sz="1600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</a:t>
            </a:r>
            <a:r>
              <a:rPr lang="en-US" dirty="0" smtClean="0"/>
              <a:t>project area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Make actors, </a:t>
            </a:r>
            <a:r>
              <a:rPr lang="en-US" sz="2000" b="1" dirty="0">
                <a:solidFill>
                  <a:schemeClr val="tx1"/>
                </a:solidFill>
              </a:rPr>
              <a:t>devices</a:t>
            </a:r>
            <a:r>
              <a:rPr lang="en-US" sz="2000" dirty="0">
                <a:solidFill>
                  <a:schemeClr val="tx1"/>
                </a:solidFill>
              </a:rPr>
              <a:t>, services </a:t>
            </a:r>
            <a:r>
              <a:rPr lang="en-US" sz="2000" dirty="0" smtClean="0">
                <a:solidFill>
                  <a:schemeClr val="tx1"/>
                </a:solidFill>
              </a:rPr>
              <a:t>trustworthy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uppierung 94"/>
          <p:cNvGrpSpPr>
            <a:grpSpLocks noChangeAspect="1"/>
          </p:cNvGrpSpPr>
          <p:nvPr/>
        </p:nvGrpSpPr>
        <p:grpSpPr>
          <a:xfrm>
            <a:off x="486134" y="3861048"/>
            <a:ext cx="345600" cy="345600"/>
            <a:chOff x="827584" y="1621594"/>
            <a:chExt cx="432000" cy="432000"/>
          </a:xfrm>
          <a:solidFill>
            <a:schemeClr val="tx2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feld 96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S2</a:t>
              </a:r>
            </a:p>
          </p:txBody>
        </p:sp>
      </p:grpSp>
      <p:grpSp>
        <p:nvGrpSpPr>
          <p:cNvPr id="7" name="Gruppierung 94"/>
          <p:cNvGrpSpPr>
            <a:grpSpLocks noChangeAspect="1"/>
          </p:cNvGrpSpPr>
          <p:nvPr/>
        </p:nvGrpSpPr>
        <p:grpSpPr>
          <a:xfrm>
            <a:off x="3095396" y="4072658"/>
            <a:ext cx="345600" cy="345600"/>
            <a:chOff x="827584" y="1621594"/>
            <a:chExt cx="432000" cy="432000"/>
          </a:xfrm>
          <a:solidFill>
            <a:schemeClr val="tx2"/>
          </a:solidFill>
        </p:grpSpPr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feld 96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S2</a:t>
              </a:r>
            </a:p>
          </p:txBody>
        </p:sp>
      </p:grpSp>
      <p:grpSp>
        <p:nvGrpSpPr>
          <p:cNvPr id="8" name="Gruppierung 94"/>
          <p:cNvGrpSpPr>
            <a:grpSpLocks noChangeAspect="1"/>
          </p:cNvGrpSpPr>
          <p:nvPr/>
        </p:nvGrpSpPr>
        <p:grpSpPr>
          <a:xfrm>
            <a:off x="2918269" y="1678199"/>
            <a:ext cx="345600" cy="345600"/>
            <a:chOff x="827584" y="1621594"/>
            <a:chExt cx="432000" cy="432000"/>
          </a:xfrm>
          <a:solidFill>
            <a:schemeClr val="tx2"/>
          </a:solidFill>
        </p:grpSpPr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Textfeld 96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S2</a:t>
              </a:r>
            </a:p>
          </p:txBody>
        </p:sp>
      </p:grpSp>
      <p:grpSp>
        <p:nvGrpSpPr>
          <p:cNvPr id="9" name="Gruppierung 94"/>
          <p:cNvGrpSpPr>
            <a:grpSpLocks noChangeAspect="1"/>
          </p:cNvGrpSpPr>
          <p:nvPr/>
        </p:nvGrpSpPr>
        <p:grpSpPr>
          <a:xfrm>
            <a:off x="4414143" y="4775040"/>
            <a:ext cx="345600" cy="345600"/>
            <a:chOff x="827584" y="1621594"/>
            <a:chExt cx="432000" cy="432000"/>
          </a:xfrm>
          <a:solidFill>
            <a:schemeClr val="tx2"/>
          </a:solidFill>
        </p:grpSpPr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Textfeld 96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S2</a:t>
              </a:r>
            </a:p>
          </p:txBody>
        </p:sp>
      </p:grpSp>
      <p:pic>
        <p:nvPicPr>
          <p:cNvPr id="42" name="Bild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3196" y="541254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security research in Darmstadt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745" y="1523200"/>
            <a:ext cx="8209607" cy="4213001"/>
          </a:xfrm>
        </p:spPr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61" y="3168382"/>
            <a:ext cx="1718642" cy="8066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" y="3325907"/>
            <a:ext cx="1850288" cy="5082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61" y="2953736"/>
            <a:ext cx="2891644" cy="1084366"/>
          </a:xfrm>
          <a:prstGeom prst="rect">
            <a:avLst/>
          </a:prstGeom>
        </p:spPr>
      </p:pic>
      <p:cxnSp>
        <p:nvCxnSpPr>
          <p:cNvPr id="20" name="Gerader Verbinder 19"/>
          <p:cNvCxnSpPr>
            <a:stCxn id="31" idx="3"/>
          </p:cNvCxnSpPr>
          <p:nvPr/>
        </p:nvCxnSpPr>
        <p:spPr bwMode="auto">
          <a:xfrm flipV="1">
            <a:off x="3176644" y="4345227"/>
            <a:ext cx="433964" cy="165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r Verbinder 20"/>
          <p:cNvCxnSpPr/>
          <p:nvPr/>
        </p:nvCxnSpPr>
        <p:spPr bwMode="auto">
          <a:xfrm flipH="1" flipV="1">
            <a:off x="4639363" y="4376054"/>
            <a:ext cx="993851" cy="719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r Verbinder 21"/>
          <p:cNvCxnSpPr/>
          <p:nvPr/>
        </p:nvCxnSpPr>
        <p:spPr bwMode="auto">
          <a:xfrm flipV="1">
            <a:off x="2494334" y="4324181"/>
            <a:ext cx="1378114" cy="11044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 flipH="1" flipV="1">
            <a:off x="4974418" y="4345227"/>
            <a:ext cx="806436" cy="321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 flipH="1" flipV="1">
            <a:off x="4237903" y="4404513"/>
            <a:ext cx="27978" cy="11954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r Verbinder 24"/>
          <p:cNvCxnSpPr/>
          <p:nvPr/>
        </p:nvCxnSpPr>
        <p:spPr bwMode="auto">
          <a:xfrm flipH="1">
            <a:off x="2485003" y="2741838"/>
            <a:ext cx="601539" cy="4199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 flipV="1">
            <a:off x="4377601" y="2634036"/>
            <a:ext cx="0" cy="38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5382976" y="2566138"/>
            <a:ext cx="500476" cy="4711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File:CASED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55" y="1825483"/>
            <a:ext cx="3371306" cy="8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15270" y="3898560"/>
            <a:ext cx="8643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CySec</a:t>
            </a:r>
            <a:endParaRPr lang="de-DE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933" y="5627500"/>
            <a:ext cx="1774943" cy="1104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feld 30"/>
          <p:cNvSpPr txBox="1"/>
          <p:nvPr/>
        </p:nvSpPr>
        <p:spPr>
          <a:xfrm>
            <a:off x="1929251" y="4248749"/>
            <a:ext cx="12473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RTG Privacy </a:t>
            </a:r>
          </a:p>
          <a:p>
            <a:pPr algn="ctr"/>
            <a:r>
              <a:rPr lang="de-DE" sz="1400" dirty="0" err="1" smtClean="0"/>
              <a:t>and</a:t>
            </a:r>
            <a:r>
              <a:rPr lang="de-DE" sz="1400" dirty="0" smtClean="0"/>
              <a:t> Trust</a:t>
            </a:r>
            <a:endParaRPr lang="de-DE" sz="1400" dirty="0"/>
          </a:p>
        </p:txBody>
      </p:sp>
      <p:pic>
        <p:nvPicPr>
          <p:cNvPr id="1028" name="Picture 4" descr="ICRI SC -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12" y="5137902"/>
            <a:ext cx="3218284" cy="5146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yptoplexity.informatik.tu-darmstadt.de/media/crypt/images_projects/ECSPRIDE_LOGOsubline_255x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71" y="5054481"/>
            <a:ext cx="1904121" cy="724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 in Originalgröße anzeig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91" y="4338313"/>
            <a:ext cx="1585367" cy="5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Gerader Verbinder 50"/>
          <p:cNvCxnSpPr/>
          <p:nvPr/>
        </p:nvCxnSpPr>
        <p:spPr bwMode="auto">
          <a:xfrm flipH="1" flipV="1">
            <a:off x="1254083" y="4056788"/>
            <a:ext cx="310725" cy="997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hteck 53"/>
          <p:cNvSpPr/>
          <p:nvPr/>
        </p:nvSpPr>
        <p:spPr>
          <a:xfrm>
            <a:off x="152101" y="3104455"/>
            <a:ext cx="2146501" cy="839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427763" y="3085992"/>
            <a:ext cx="1839355" cy="1247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5945333" y="2820502"/>
            <a:ext cx="3140987" cy="1386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>
            <a:off x="174808" y="1741367"/>
            <a:ext cx="176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350 IT-security </a:t>
            </a:r>
          </a:p>
          <a:p>
            <a:r>
              <a:rPr lang="en-US" dirty="0"/>
              <a:t>r</a:t>
            </a:r>
            <a:r>
              <a:rPr lang="en-US" dirty="0" smtClean="0"/>
              <a:t>esearchers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28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54" grpId="0" animBg="1"/>
      <p:bldP spid="63" grpId="0" animBg="1"/>
      <p:bldP spid="64" grpId="0" animBg="1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pic>
        <p:nvPicPr>
          <p:cNvPr id="76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2" y="1785010"/>
            <a:ext cx="2636520" cy="2636519"/>
          </a:xfrm>
          <a:prstGeom prst="rect">
            <a:avLst/>
          </a:prstGeom>
        </p:spPr>
      </p:pic>
      <p:sp>
        <p:nvSpPr>
          <p:cNvPr id="77" name="Rechteck 2"/>
          <p:cNvSpPr/>
          <p:nvPr/>
        </p:nvSpPr>
        <p:spPr>
          <a:xfrm>
            <a:off x="2947440" y="2829032"/>
            <a:ext cx="3009572" cy="645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8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16" y="2086608"/>
            <a:ext cx="3291840" cy="2164079"/>
          </a:xfrm>
          <a:prstGeom prst="rect">
            <a:avLst/>
          </a:prstGeom>
        </p:spPr>
      </p:pic>
      <p:pic>
        <p:nvPicPr>
          <p:cNvPr id="79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17" y="3125467"/>
            <a:ext cx="640080" cy="701040"/>
          </a:xfrm>
          <a:prstGeom prst="rect">
            <a:avLst/>
          </a:prstGeom>
        </p:spPr>
      </p:pic>
      <p:pic>
        <p:nvPicPr>
          <p:cNvPr id="80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56" y="3221988"/>
            <a:ext cx="685800" cy="685800"/>
          </a:xfrm>
          <a:prstGeom prst="rect">
            <a:avLst/>
          </a:prstGeom>
        </p:spPr>
      </p:pic>
      <p:pic>
        <p:nvPicPr>
          <p:cNvPr id="81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157" y="3592827"/>
            <a:ext cx="381000" cy="381000"/>
          </a:xfrm>
          <a:prstGeom prst="rect">
            <a:avLst/>
          </a:prstGeom>
        </p:spPr>
      </p:pic>
      <p:pic>
        <p:nvPicPr>
          <p:cNvPr id="82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716" y="2526028"/>
            <a:ext cx="609600" cy="472440"/>
          </a:xfrm>
          <a:prstGeom prst="rect">
            <a:avLst/>
          </a:prstGeom>
        </p:spPr>
      </p:pic>
      <p:pic>
        <p:nvPicPr>
          <p:cNvPr id="83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556" y="3267708"/>
            <a:ext cx="1143000" cy="731520"/>
          </a:xfrm>
          <a:prstGeom prst="rect">
            <a:avLst/>
          </a:prstGeom>
        </p:spPr>
      </p:pic>
      <p:pic>
        <p:nvPicPr>
          <p:cNvPr id="84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195" y="3288029"/>
            <a:ext cx="701040" cy="685800"/>
          </a:xfrm>
          <a:prstGeom prst="rect">
            <a:avLst/>
          </a:prstGeom>
        </p:spPr>
      </p:pic>
      <p:pic>
        <p:nvPicPr>
          <p:cNvPr id="85" name="Bild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7" y="3929050"/>
            <a:ext cx="518160" cy="350520"/>
          </a:xfrm>
          <a:prstGeom prst="rect">
            <a:avLst/>
          </a:prstGeom>
        </p:spPr>
      </p:pic>
      <p:pic>
        <p:nvPicPr>
          <p:cNvPr id="86" name="Bild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2757" y="4035631"/>
            <a:ext cx="853440" cy="198120"/>
          </a:xfrm>
          <a:prstGeom prst="rect">
            <a:avLst/>
          </a:prstGeom>
        </p:spPr>
      </p:pic>
      <p:pic>
        <p:nvPicPr>
          <p:cNvPr id="87" name="Bild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15" y="2269488"/>
            <a:ext cx="487680" cy="762000"/>
          </a:xfrm>
          <a:prstGeom prst="rect">
            <a:avLst/>
          </a:prstGeom>
        </p:spPr>
      </p:pic>
      <p:pic>
        <p:nvPicPr>
          <p:cNvPr id="88" name="Bild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2416" y="2299968"/>
            <a:ext cx="457200" cy="777240"/>
          </a:xfrm>
          <a:prstGeom prst="rect">
            <a:avLst/>
          </a:prstGeom>
        </p:spPr>
      </p:pic>
      <p:pic>
        <p:nvPicPr>
          <p:cNvPr id="89" name="Bild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666" y="3054348"/>
            <a:ext cx="1554480" cy="182880"/>
          </a:xfrm>
          <a:prstGeom prst="rect">
            <a:avLst/>
          </a:prstGeom>
        </p:spPr>
      </p:pic>
      <p:pic>
        <p:nvPicPr>
          <p:cNvPr id="90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8625" y="1570353"/>
            <a:ext cx="624840" cy="716280"/>
          </a:xfrm>
          <a:prstGeom prst="rect">
            <a:avLst/>
          </a:prstGeom>
        </p:spPr>
      </p:pic>
      <p:pic>
        <p:nvPicPr>
          <p:cNvPr id="91" name="Bild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0966" y="1694179"/>
            <a:ext cx="228600" cy="381000"/>
          </a:xfrm>
          <a:prstGeom prst="rect">
            <a:avLst/>
          </a:prstGeom>
        </p:spPr>
      </p:pic>
      <p:pic>
        <p:nvPicPr>
          <p:cNvPr id="92" name="Bild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570" y="1704656"/>
            <a:ext cx="518160" cy="350520"/>
          </a:xfrm>
          <a:prstGeom prst="rect">
            <a:avLst/>
          </a:prstGeom>
        </p:spPr>
      </p:pic>
      <p:grpSp>
        <p:nvGrpSpPr>
          <p:cNvPr id="2" name="Gruppierung 90"/>
          <p:cNvGrpSpPr>
            <a:grpSpLocks noChangeAspect="1"/>
          </p:cNvGrpSpPr>
          <p:nvPr/>
        </p:nvGrpSpPr>
        <p:grpSpPr>
          <a:xfrm>
            <a:off x="1898699" y="2924944"/>
            <a:ext cx="345600" cy="345600"/>
            <a:chOff x="220020" y="2053690"/>
            <a:chExt cx="432000" cy="432000"/>
          </a:xfrm>
        </p:grpSpPr>
        <p:sp>
          <p:nvSpPr>
            <p:cNvPr id="94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4" name="Gruppierung 7"/>
          <p:cNvGrpSpPr>
            <a:grpSpLocks noChangeAspect="1"/>
          </p:cNvGrpSpPr>
          <p:nvPr/>
        </p:nvGrpSpPr>
        <p:grpSpPr>
          <a:xfrm>
            <a:off x="3086665" y="4069305"/>
            <a:ext cx="345600" cy="345600"/>
            <a:chOff x="827584" y="1621594"/>
            <a:chExt cx="432000" cy="432000"/>
          </a:xfrm>
        </p:grpSpPr>
        <p:sp>
          <p:nvSpPr>
            <p:cNvPr id="97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5" name="Gruppierung 7"/>
          <p:cNvGrpSpPr>
            <a:grpSpLocks noChangeAspect="1"/>
          </p:cNvGrpSpPr>
          <p:nvPr/>
        </p:nvGrpSpPr>
        <p:grpSpPr>
          <a:xfrm>
            <a:off x="498804" y="3861096"/>
            <a:ext cx="345600" cy="345600"/>
            <a:chOff x="827584" y="1621594"/>
            <a:chExt cx="432000" cy="432000"/>
          </a:xfrm>
        </p:grpSpPr>
        <p:sp>
          <p:nvSpPr>
            <p:cNvPr id="156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latin typeface="+mn-lt"/>
                </a:rPr>
                <a:t>S2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7" name="Gruppierung 7"/>
          <p:cNvGrpSpPr>
            <a:grpSpLocks noChangeAspect="1"/>
          </p:cNvGrpSpPr>
          <p:nvPr/>
        </p:nvGrpSpPr>
        <p:grpSpPr>
          <a:xfrm>
            <a:off x="2915816" y="1656000"/>
            <a:ext cx="345600" cy="345600"/>
            <a:chOff x="827584" y="1621594"/>
            <a:chExt cx="432000" cy="432000"/>
          </a:xfrm>
        </p:grpSpPr>
        <p:sp>
          <p:nvSpPr>
            <p:cNvPr id="159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8" name="Gruppierung 90"/>
          <p:cNvGrpSpPr>
            <a:grpSpLocks noChangeAspect="1"/>
          </p:cNvGrpSpPr>
          <p:nvPr/>
        </p:nvGrpSpPr>
        <p:grpSpPr>
          <a:xfrm>
            <a:off x="430187" y="4775040"/>
            <a:ext cx="345600" cy="345600"/>
            <a:chOff x="220020" y="2053690"/>
            <a:chExt cx="432000" cy="432000"/>
          </a:xfrm>
        </p:grpSpPr>
        <p:sp>
          <p:nvSpPr>
            <p:cNvPr id="165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9" name="Gruppierung 7"/>
          <p:cNvGrpSpPr>
            <a:grpSpLocks noChangeAspect="1"/>
          </p:cNvGrpSpPr>
          <p:nvPr/>
        </p:nvGrpSpPr>
        <p:grpSpPr>
          <a:xfrm>
            <a:off x="4419600" y="4775040"/>
            <a:ext cx="345600" cy="345600"/>
            <a:chOff x="827584" y="1621594"/>
            <a:chExt cx="432000" cy="432000"/>
          </a:xfrm>
        </p:grpSpPr>
        <p:sp>
          <p:nvSpPr>
            <p:cNvPr id="168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808876" y="4772942"/>
            <a:ext cx="3503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Scalable Trust </a:t>
            </a:r>
            <a:r>
              <a:rPr lang="en-US" sz="1600" dirty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nfrastructures</a:t>
            </a:r>
            <a:endParaRPr lang="en-US" sz="1600" dirty="0">
              <a:latin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789192" y="4772942"/>
            <a:ext cx="353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Attestation </a:t>
            </a:r>
            <a:r>
              <a:rPr lang="en-US" sz="1600" dirty="0" smtClean="0">
                <a:latin typeface="+mn-lt"/>
              </a:rPr>
              <a:t>Protocols</a:t>
            </a:r>
            <a:endParaRPr lang="en-US" sz="1600" dirty="0">
              <a:latin typeface="+mn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8876" y="5211554"/>
            <a:ext cx="346733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dirty="0" smtClean="0">
                <a:latin typeface="+mn-lt"/>
              </a:rPr>
              <a:t>Privacy-Preserving </a:t>
            </a:r>
            <a:r>
              <a:rPr lang="en-US" sz="1600" dirty="0">
                <a:latin typeface="+mn-lt"/>
              </a:rPr>
              <a:t>A</a:t>
            </a:r>
            <a:r>
              <a:rPr lang="en-US" sz="1600" dirty="0" smtClean="0">
                <a:latin typeface="+mn-lt"/>
              </a:rPr>
              <a:t>ccess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 smtClean="0">
                <a:latin typeface="+mn-lt"/>
              </a:rPr>
              <a:t>Verifiable </a:t>
            </a:r>
            <a:r>
              <a:rPr lang="en-US" sz="1600" dirty="0">
                <a:latin typeface="+mn-lt"/>
              </a:rPr>
              <a:t>U</a:t>
            </a:r>
            <a:r>
              <a:rPr lang="en-US" sz="1600" dirty="0" smtClean="0">
                <a:latin typeface="+mn-lt"/>
              </a:rPr>
              <a:t>tilization</a:t>
            </a:r>
            <a:endParaRPr lang="en-US" sz="1600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</a:t>
            </a:r>
            <a:r>
              <a:rPr lang="en-US" dirty="0" smtClean="0"/>
              <a:t>project area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Make actors, devices, </a:t>
            </a:r>
            <a:r>
              <a:rPr lang="en-US" sz="2000" b="1" dirty="0">
                <a:solidFill>
                  <a:schemeClr val="tx1"/>
                </a:solidFill>
              </a:rPr>
              <a:t>services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trustworthy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uppierung 97"/>
          <p:cNvGrpSpPr>
            <a:grpSpLocks noChangeAspect="1"/>
          </p:cNvGrpSpPr>
          <p:nvPr/>
        </p:nvGrpSpPr>
        <p:grpSpPr>
          <a:xfrm>
            <a:off x="444276" y="5301208"/>
            <a:ext cx="345600" cy="345600"/>
            <a:chOff x="1475704" y="1621594"/>
            <a:chExt cx="432000" cy="432000"/>
          </a:xfrm>
          <a:solidFill>
            <a:schemeClr val="tx2"/>
          </a:solidFill>
        </p:grpSpPr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1475704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Textfeld 99"/>
            <p:cNvSpPr txBox="1"/>
            <p:nvPr/>
          </p:nvSpPr>
          <p:spPr>
            <a:xfrm>
              <a:off x="1575145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S3</a:t>
              </a:r>
            </a:p>
          </p:txBody>
        </p:sp>
      </p:grpSp>
      <p:grpSp>
        <p:nvGrpSpPr>
          <p:cNvPr id="11" name="Gruppierung 97"/>
          <p:cNvGrpSpPr>
            <a:grpSpLocks noChangeAspect="1"/>
          </p:cNvGrpSpPr>
          <p:nvPr/>
        </p:nvGrpSpPr>
        <p:grpSpPr>
          <a:xfrm>
            <a:off x="3949772" y="2435328"/>
            <a:ext cx="345600" cy="345600"/>
            <a:chOff x="1475704" y="1621594"/>
            <a:chExt cx="432000" cy="432000"/>
          </a:xfrm>
          <a:solidFill>
            <a:schemeClr val="tx2"/>
          </a:solidFill>
        </p:grpSpPr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1475704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Textfeld 99"/>
            <p:cNvSpPr txBox="1"/>
            <p:nvPr/>
          </p:nvSpPr>
          <p:spPr>
            <a:xfrm>
              <a:off x="1575145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S3</a:t>
              </a:r>
            </a:p>
          </p:txBody>
        </p:sp>
      </p:grpSp>
      <p:pic>
        <p:nvPicPr>
          <p:cNvPr id="48" name="Bild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3196" y="541254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pic>
        <p:nvPicPr>
          <p:cNvPr id="76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2" y="1785010"/>
            <a:ext cx="2636520" cy="2636519"/>
          </a:xfrm>
          <a:prstGeom prst="rect">
            <a:avLst/>
          </a:prstGeom>
        </p:spPr>
      </p:pic>
      <p:sp>
        <p:nvSpPr>
          <p:cNvPr id="77" name="Rechteck 2"/>
          <p:cNvSpPr/>
          <p:nvPr/>
        </p:nvSpPr>
        <p:spPr>
          <a:xfrm>
            <a:off x="2947440" y="2829032"/>
            <a:ext cx="3009572" cy="645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8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16" y="2086608"/>
            <a:ext cx="3291840" cy="2164079"/>
          </a:xfrm>
          <a:prstGeom prst="rect">
            <a:avLst/>
          </a:prstGeom>
        </p:spPr>
      </p:pic>
      <p:pic>
        <p:nvPicPr>
          <p:cNvPr id="79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17" y="3125467"/>
            <a:ext cx="640080" cy="701040"/>
          </a:xfrm>
          <a:prstGeom prst="rect">
            <a:avLst/>
          </a:prstGeom>
        </p:spPr>
      </p:pic>
      <p:pic>
        <p:nvPicPr>
          <p:cNvPr id="80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56" y="3221988"/>
            <a:ext cx="685800" cy="685800"/>
          </a:xfrm>
          <a:prstGeom prst="rect">
            <a:avLst/>
          </a:prstGeom>
        </p:spPr>
      </p:pic>
      <p:pic>
        <p:nvPicPr>
          <p:cNvPr id="81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157" y="3592827"/>
            <a:ext cx="381000" cy="381000"/>
          </a:xfrm>
          <a:prstGeom prst="rect">
            <a:avLst/>
          </a:prstGeom>
        </p:spPr>
      </p:pic>
      <p:pic>
        <p:nvPicPr>
          <p:cNvPr id="82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716" y="2526028"/>
            <a:ext cx="609600" cy="472440"/>
          </a:xfrm>
          <a:prstGeom prst="rect">
            <a:avLst/>
          </a:prstGeom>
        </p:spPr>
      </p:pic>
      <p:pic>
        <p:nvPicPr>
          <p:cNvPr id="83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556" y="3267708"/>
            <a:ext cx="1143000" cy="731520"/>
          </a:xfrm>
          <a:prstGeom prst="rect">
            <a:avLst/>
          </a:prstGeom>
        </p:spPr>
      </p:pic>
      <p:pic>
        <p:nvPicPr>
          <p:cNvPr id="84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195" y="3288029"/>
            <a:ext cx="701040" cy="685800"/>
          </a:xfrm>
          <a:prstGeom prst="rect">
            <a:avLst/>
          </a:prstGeom>
        </p:spPr>
      </p:pic>
      <p:pic>
        <p:nvPicPr>
          <p:cNvPr id="85" name="Bild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7" y="3929050"/>
            <a:ext cx="518160" cy="350520"/>
          </a:xfrm>
          <a:prstGeom prst="rect">
            <a:avLst/>
          </a:prstGeom>
        </p:spPr>
      </p:pic>
      <p:pic>
        <p:nvPicPr>
          <p:cNvPr id="86" name="Bild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2757" y="4035631"/>
            <a:ext cx="853440" cy="198120"/>
          </a:xfrm>
          <a:prstGeom prst="rect">
            <a:avLst/>
          </a:prstGeom>
        </p:spPr>
      </p:pic>
      <p:pic>
        <p:nvPicPr>
          <p:cNvPr id="87" name="Bild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15" y="2269488"/>
            <a:ext cx="487680" cy="762000"/>
          </a:xfrm>
          <a:prstGeom prst="rect">
            <a:avLst/>
          </a:prstGeom>
        </p:spPr>
      </p:pic>
      <p:pic>
        <p:nvPicPr>
          <p:cNvPr id="88" name="Bild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2416" y="2299968"/>
            <a:ext cx="457200" cy="777240"/>
          </a:xfrm>
          <a:prstGeom prst="rect">
            <a:avLst/>
          </a:prstGeom>
        </p:spPr>
      </p:pic>
      <p:pic>
        <p:nvPicPr>
          <p:cNvPr id="89" name="Bild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666" y="3054348"/>
            <a:ext cx="1554480" cy="182880"/>
          </a:xfrm>
          <a:prstGeom prst="rect">
            <a:avLst/>
          </a:prstGeom>
        </p:spPr>
      </p:pic>
      <p:pic>
        <p:nvPicPr>
          <p:cNvPr id="90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8625" y="1570353"/>
            <a:ext cx="624840" cy="716280"/>
          </a:xfrm>
          <a:prstGeom prst="rect">
            <a:avLst/>
          </a:prstGeom>
        </p:spPr>
      </p:pic>
      <p:pic>
        <p:nvPicPr>
          <p:cNvPr id="91" name="Bild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0966" y="1694179"/>
            <a:ext cx="228600" cy="381000"/>
          </a:xfrm>
          <a:prstGeom prst="rect">
            <a:avLst/>
          </a:prstGeom>
        </p:spPr>
      </p:pic>
      <p:pic>
        <p:nvPicPr>
          <p:cNvPr id="92" name="Bild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570" y="1704656"/>
            <a:ext cx="518160" cy="350520"/>
          </a:xfrm>
          <a:prstGeom prst="rect">
            <a:avLst/>
          </a:prstGeom>
        </p:spPr>
      </p:pic>
      <p:grpSp>
        <p:nvGrpSpPr>
          <p:cNvPr id="2" name="Gruppierung 90"/>
          <p:cNvGrpSpPr>
            <a:grpSpLocks noChangeAspect="1"/>
          </p:cNvGrpSpPr>
          <p:nvPr/>
        </p:nvGrpSpPr>
        <p:grpSpPr>
          <a:xfrm>
            <a:off x="1898699" y="2924944"/>
            <a:ext cx="345600" cy="345600"/>
            <a:chOff x="220020" y="2053690"/>
            <a:chExt cx="432000" cy="432000"/>
          </a:xfrm>
        </p:grpSpPr>
        <p:sp>
          <p:nvSpPr>
            <p:cNvPr id="94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4" name="Gruppierung 7"/>
          <p:cNvGrpSpPr>
            <a:grpSpLocks noChangeAspect="1"/>
          </p:cNvGrpSpPr>
          <p:nvPr/>
        </p:nvGrpSpPr>
        <p:grpSpPr>
          <a:xfrm>
            <a:off x="3086665" y="4069305"/>
            <a:ext cx="345600" cy="345600"/>
            <a:chOff x="827584" y="1621594"/>
            <a:chExt cx="432000" cy="432000"/>
          </a:xfrm>
        </p:grpSpPr>
        <p:sp>
          <p:nvSpPr>
            <p:cNvPr id="97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5" name="Gruppierung 10"/>
          <p:cNvGrpSpPr>
            <a:grpSpLocks noChangeAspect="1"/>
          </p:cNvGrpSpPr>
          <p:nvPr/>
        </p:nvGrpSpPr>
        <p:grpSpPr>
          <a:xfrm>
            <a:off x="3961278" y="2453196"/>
            <a:ext cx="345600" cy="345600"/>
            <a:chOff x="1475704" y="1621594"/>
            <a:chExt cx="432000" cy="432000"/>
          </a:xfrm>
        </p:grpSpPr>
        <p:sp>
          <p:nvSpPr>
            <p:cNvPr id="100" name="Oval 11"/>
            <p:cNvSpPr>
              <a:spLocks noChangeAspect="1"/>
            </p:cNvSpPr>
            <p:nvPr/>
          </p:nvSpPr>
          <p:spPr bwMode="auto">
            <a:xfrm>
              <a:off x="147570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Textfeld 12"/>
            <p:cNvSpPr txBox="1"/>
            <p:nvPr/>
          </p:nvSpPr>
          <p:spPr>
            <a:xfrm>
              <a:off x="157514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S3</a:t>
              </a:r>
            </a:p>
          </p:txBody>
        </p:sp>
      </p:grpSp>
      <p:grpSp>
        <p:nvGrpSpPr>
          <p:cNvPr id="7" name="Gruppierung 7"/>
          <p:cNvGrpSpPr>
            <a:grpSpLocks noChangeAspect="1"/>
          </p:cNvGrpSpPr>
          <p:nvPr/>
        </p:nvGrpSpPr>
        <p:grpSpPr>
          <a:xfrm>
            <a:off x="498804" y="3861096"/>
            <a:ext cx="345600" cy="345600"/>
            <a:chOff x="827584" y="1621594"/>
            <a:chExt cx="432000" cy="432000"/>
          </a:xfrm>
        </p:grpSpPr>
        <p:sp>
          <p:nvSpPr>
            <p:cNvPr id="156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latin typeface="+mn-lt"/>
                </a:rPr>
                <a:t>S2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8" name="Gruppierung 7"/>
          <p:cNvGrpSpPr>
            <a:grpSpLocks noChangeAspect="1"/>
          </p:cNvGrpSpPr>
          <p:nvPr/>
        </p:nvGrpSpPr>
        <p:grpSpPr>
          <a:xfrm>
            <a:off x="2915816" y="1656000"/>
            <a:ext cx="345600" cy="345600"/>
            <a:chOff x="827584" y="1621594"/>
            <a:chExt cx="432000" cy="432000"/>
          </a:xfrm>
        </p:grpSpPr>
        <p:sp>
          <p:nvSpPr>
            <p:cNvPr id="159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9" name="Gruppierung 90"/>
          <p:cNvGrpSpPr>
            <a:grpSpLocks noChangeAspect="1"/>
          </p:cNvGrpSpPr>
          <p:nvPr/>
        </p:nvGrpSpPr>
        <p:grpSpPr>
          <a:xfrm>
            <a:off x="430187" y="4775040"/>
            <a:ext cx="345600" cy="345600"/>
            <a:chOff x="220020" y="2053690"/>
            <a:chExt cx="432000" cy="432000"/>
          </a:xfrm>
        </p:grpSpPr>
        <p:sp>
          <p:nvSpPr>
            <p:cNvPr id="165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10" name="Gruppierung 7"/>
          <p:cNvGrpSpPr>
            <a:grpSpLocks noChangeAspect="1"/>
          </p:cNvGrpSpPr>
          <p:nvPr/>
        </p:nvGrpSpPr>
        <p:grpSpPr>
          <a:xfrm>
            <a:off x="4419600" y="4775040"/>
            <a:ext cx="345600" cy="345600"/>
            <a:chOff x="827584" y="1621594"/>
            <a:chExt cx="432000" cy="432000"/>
          </a:xfrm>
        </p:grpSpPr>
        <p:sp>
          <p:nvSpPr>
            <p:cNvPr id="168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11" name="Gruppierung 10"/>
          <p:cNvGrpSpPr>
            <a:grpSpLocks noChangeAspect="1"/>
          </p:cNvGrpSpPr>
          <p:nvPr/>
        </p:nvGrpSpPr>
        <p:grpSpPr>
          <a:xfrm>
            <a:off x="430187" y="5307520"/>
            <a:ext cx="345600" cy="345600"/>
            <a:chOff x="1475707" y="1621592"/>
            <a:chExt cx="432001" cy="432000"/>
          </a:xfrm>
        </p:grpSpPr>
        <p:sp>
          <p:nvSpPr>
            <p:cNvPr id="171" name="Oval 11"/>
            <p:cNvSpPr>
              <a:spLocks noChangeAspect="1"/>
            </p:cNvSpPr>
            <p:nvPr/>
          </p:nvSpPr>
          <p:spPr bwMode="auto">
            <a:xfrm>
              <a:off x="1475707" y="1621592"/>
              <a:ext cx="432001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Textfeld 12"/>
            <p:cNvSpPr txBox="1"/>
            <p:nvPr/>
          </p:nvSpPr>
          <p:spPr>
            <a:xfrm>
              <a:off x="1575145" y="1673132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S3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808876" y="4772942"/>
            <a:ext cx="3503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Scalable Trust </a:t>
            </a:r>
            <a:r>
              <a:rPr lang="en-US" sz="1600" dirty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nfrastructures</a:t>
            </a:r>
            <a:endParaRPr lang="en-US" sz="1600" dirty="0">
              <a:latin typeface="+mn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789192" y="5291328"/>
            <a:ext cx="4072668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>
                <a:latin typeface="+mn-lt"/>
              </a:rPr>
              <a:t>Strongly </a:t>
            </a:r>
            <a:r>
              <a:rPr lang="en-US" sz="1600" dirty="0" smtClean="0">
                <a:latin typeface="+mn-lt"/>
              </a:rPr>
              <a:t>Secure Connection </a:t>
            </a:r>
            <a:r>
              <a:rPr lang="en-US" sz="1600" dirty="0">
                <a:latin typeface="+mn-lt"/>
              </a:rPr>
              <a:t>E</a:t>
            </a:r>
            <a:r>
              <a:rPr lang="en-US" sz="1600" dirty="0" smtClean="0">
                <a:latin typeface="+mn-lt"/>
              </a:rPr>
              <a:t>stablishment</a:t>
            </a:r>
            <a:endParaRPr lang="en-US" sz="1600" dirty="0">
              <a:latin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789192" y="4772942"/>
            <a:ext cx="353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Attestation </a:t>
            </a:r>
            <a:r>
              <a:rPr lang="en-US" sz="1600" dirty="0" smtClean="0">
                <a:latin typeface="+mn-lt"/>
              </a:rPr>
              <a:t>Protocols</a:t>
            </a:r>
            <a:endParaRPr lang="en-US" sz="1600" dirty="0">
              <a:latin typeface="+mn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8876" y="5211554"/>
            <a:ext cx="346733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dirty="0" smtClean="0">
                <a:latin typeface="+mn-lt"/>
              </a:rPr>
              <a:t>Privacy-Preserving </a:t>
            </a:r>
            <a:r>
              <a:rPr lang="en-US" sz="1600" dirty="0">
                <a:latin typeface="+mn-lt"/>
              </a:rPr>
              <a:t>A</a:t>
            </a:r>
            <a:r>
              <a:rPr lang="en-US" sz="1600" dirty="0" smtClean="0">
                <a:latin typeface="+mn-lt"/>
              </a:rPr>
              <a:t>ccess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 smtClean="0">
                <a:latin typeface="+mn-lt"/>
              </a:rPr>
              <a:t>Verifiable </a:t>
            </a:r>
            <a:r>
              <a:rPr lang="en-US" sz="1600" dirty="0">
                <a:latin typeface="+mn-lt"/>
              </a:rPr>
              <a:t>U</a:t>
            </a:r>
            <a:r>
              <a:rPr lang="en-US" sz="1600" dirty="0" smtClean="0">
                <a:latin typeface="+mn-lt"/>
              </a:rPr>
              <a:t>tilization</a:t>
            </a:r>
            <a:endParaRPr lang="en-US" sz="1600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</a:t>
            </a:r>
            <a:r>
              <a:rPr lang="en-US" dirty="0" smtClean="0"/>
              <a:t>project area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Make actors, devices, </a:t>
            </a:r>
            <a:r>
              <a:rPr lang="en-US" sz="2000" b="1" dirty="0">
                <a:solidFill>
                  <a:schemeClr val="tx1"/>
                </a:solidFill>
              </a:rPr>
              <a:t>services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trustworthy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uppierung 100"/>
          <p:cNvGrpSpPr>
            <a:grpSpLocks noChangeAspect="1"/>
          </p:cNvGrpSpPr>
          <p:nvPr/>
        </p:nvGrpSpPr>
        <p:grpSpPr>
          <a:xfrm>
            <a:off x="4404716" y="5301208"/>
            <a:ext cx="345600" cy="345600"/>
            <a:chOff x="2123776" y="1621594"/>
            <a:chExt cx="432000" cy="432000"/>
          </a:xfrm>
          <a:solidFill>
            <a:schemeClr val="tx2"/>
          </a:solidFill>
        </p:grpSpPr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2123776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feld 102"/>
            <p:cNvSpPr txBox="1"/>
            <p:nvPr/>
          </p:nvSpPr>
          <p:spPr>
            <a:xfrm>
              <a:off x="2223217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S4</a:t>
              </a:r>
            </a:p>
          </p:txBody>
        </p:sp>
      </p:grpSp>
      <p:grpSp>
        <p:nvGrpSpPr>
          <p:cNvPr id="13" name="Gruppierung 100"/>
          <p:cNvGrpSpPr>
            <a:grpSpLocks noChangeAspect="1"/>
          </p:cNvGrpSpPr>
          <p:nvPr/>
        </p:nvGrpSpPr>
        <p:grpSpPr>
          <a:xfrm>
            <a:off x="4495578" y="2469628"/>
            <a:ext cx="345600" cy="345600"/>
            <a:chOff x="2123776" y="1621594"/>
            <a:chExt cx="432000" cy="432000"/>
          </a:xfrm>
          <a:solidFill>
            <a:schemeClr val="tx2"/>
          </a:solidFill>
        </p:grpSpPr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2123776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Textfeld 102"/>
            <p:cNvSpPr txBox="1"/>
            <p:nvPr/>
          </p:nvSpPr>
          <p:spPr>
            <a:xfrm>
              <a:off x="2223217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S4</a:t>
              </a:r>
            </a:p>
          </p:txBody>
        </p:sp>
      </p:grpSp>
      <p:pic>
        <p:nvPicPr>
          <p:cNvPr id="55" name="Bild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3196" y="541254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pic>
        <p:nvPicPr>
          <p:cNvPr id="76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2" y="1785010"/>
            <a:ext cx="2636520" cy="2636519"/>
          </a:xfrm>
          <a:prstGeom prst="rect">
            <a:avLst/>
          </a:prstGeom>
        </p:spPr>
      </p:pic>
      <p:sp>
        <p:nvSpPr>
          <p:cNvPr id="77" name="Rechteck 2"/>
          <p:cNvSpPr/>
          <p:nvPr/>
        </p:nvSpPr>
        <p:spPr>
          <a:xfrm>
            <a:off x="2947440" y="2829032"/>
            <a:ext cx="3009572" cy="645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8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16" y="2086608"/>
            <a:ext cx="3291840" cy="2164079"/>
          </a:xfrm>
          <a:prstGeom prst="rect">
            <a:avLst/>
          </a:prstGeom>
        </p:spPr>
      </p:pic>
      <p:pic>
        <p:nvPicPr>
          <p:cNvPr id="79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17" y="3125467"/>
            <a:ext cx="640080" cy="701040"/>
          </a:xfrm>
          <a:prstGeom prst="rect">
            <a:avLst/>
          </a:prstGeom>
        </p:spPr>
      </p:pic>
      <p:pic>
        <p:nvPicPr>
          <p:cNvPr id="80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56" y="3221988"/>
            <a:ext cx="685800" cy="685800"/>
          </a:xfrm>
          <a:prstGeom prst="rect">
            <a:avLst/>
          </a:prstGeom>
        </p:spPr>
      </p:pic>
      <p:pic>
        <p:nvPicPr>
          <p:cNvPr id="81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157" y="3592827"/>
            <a:ext cx="381000" cy="381000"/>
          </a:xfrm>
          <a:prstGeom prst="rect">
            <a:avLst/>
          </a:prstGeom>
        </p:spPr>
      </p:pic>
      <p:pic>
        <p:nvPicPr>
          <p:cNvPr id="82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716" y="2526028"/>
            <a:ext cx="609600" cy="472440"/>
          </a:xfrm>
          <a:prstGeom prst="rect">
            <a:avLst/>
          </a:prstGeom>
        </p:spPr>
      </p:pic>
      <p:pic>
        <p:nvPicPr>
          <p:cNvPr id="83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556" y="3267708"/>
            <a:ext cx="1143000" cy="731520"/>
          </a:xfrm>
          <a:prstGeom prst="rect">
            <a:avLst/>
          </a:prstGeom>
        </p:spPr>
      </p:pic>
      <p:pic>
        <p:nvPicPr>
          <p:cNvPr id="84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195" y="3288029"/>
            <a:ext cx="701040" cy="685800"/>
          </a:xfrm>
          <a:prstGeom prst="rect">
            <a:avLst/>
          </a:prstGeom>
        </p:spPr>
      </p:pic>
      <p:pic>
        <p:nvPicPr>
          <p:cNvPr id="85" name="Bild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7" y="3929050"/>
            <a:ext cx="518160" cy="350520"/>
          </a:xfrm>
          <a:prstGeom prst="rect">
            <a:avLst/>
          </a:prstGeom>
        </p:spPr>
      </p:pic>
      <p:pic>
        <p:nvPicPr>
          <p:cNvPr id="86" name="Bild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2757" y="4035631"/>
            <a:ext cx="853440" cy="198120"/>
          </a:xfrm>
          <a:prstGeom prst="rect">
            <a:avLst/>
          </a:prstGeom>
        </p:spPr>
      </p:pic>
      <p:pic>
        <p:nvPicPr>
          <p:cNvPr id="87" name="Bild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15" y="2269488"/>
            <a:ext cx="487680" cy="762000"/>
          </a:xfrm>
          <a:prstGeom prst="rect">
            <a:avLst/>
          </a:prstGeom>
        </p:spPr>
      </p:pic>
      <p:pic>
        <p:nvPicPr>
          <p:cNvPr id="88" name="Bild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2416" y="2299968"/>
            <a:ext cx="457200" cy="777240"/>
          </a:xfrm>
          <a:prstGeom prst="rect">
            <a:avLst/>
          </a:prstGeom>
        </p:spPr>
      </p:pic>
      <p:pic>
        <p:nvPicPr>
          <p:cNvPr id="89" name="Bild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666" y="3054348"/>
            <a:ext cx="1554480" cy="182880"/>
          </a:xfrm>
          <a:prstGeom prst="rect">
            <a:avLst/>
          </a:prstGeom>
        </p:spPr>
      </p:pic>
      <p:pic>
        <p:nvPicPr>
          <p:cNvPr id="90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8625" y="1570353"/>
            <a:ext cx="624840" cy="716280"/>
          </a:xfrm>
          <a:prstGeom prst="rect">
            <a:avLst/>
          </a:prstGeom>
        </p:spPr>
      </p:pic>
      <p:pic>
        <p:nvPicPr>
          <p:cNvPr id="91" name="Bild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0966" y="1694179"/>
            <a:ext cx="228600" cy="381000"/>
          </a:xfrm>
          <a:prstGeom prst="rect">
            <a:avLst/>
          </a:prstGeom>
        </p:spPr>
      </p:pic>
      <p:pic>
        <p:nvPicPr>
          <p:cNvPr id="92" name="Bild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570" y="1704656"/>
            <a:ext cx="518160" cy="350520"/>
          </a:xfrm>
          <a:prstGeom prst="rect">
            <a:avLst/>
          </a:prstGeom>
        </p:spPr>
      </p:pic>
      <p:grpSp>
        <p:nvGrpSpPr>
          <p:cNvPr id="2" name="Gruppierung 90"/>
          <p:cNvGrpSpPr>
            <a:grpSpLocks noChangeAspect="1"/>
          </p:cNvGrpSpPr>
          <p:nvPr/>
        </p:nvGrpSpPr>
        <p:grpSpPr>
          <a:xfrm>
            <a:off x="1898699" y="2924944"/>
            <a:ext cx="345600" cy="345600"/>
            <a:chOff x="220020" y="2053690"/>
            <a:chExt cx="432000" cy="432000"/>
          </a:xfrm>
        </p:grpSpPr>
        <p:sp>
          <p:nvSpPr>
            <p:cNvPr id="94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4" name="Gruppierung 7"/>
          <p:cNvGrpSpPr>
            <a:grpSpLocks noChangeAspect="1"/>
          </p:cNvGrpSpPr>
          <p:nvPr/>
        </p:nvGrpSpPr>
        <p:grpSpPr>
          <a:xfrm>
            <a:off x="3086665" y="4069305"/>
            <a:ext cx="345600" cy="345600"/>
            <a:chOff x="827584" y="1621594"/>
            <a:chExt cx="432000" cy="432000"/>
          </a:xfrm>
        </p:grpSpPr>
        <p:sp>
          <p:nvSpPr>
            <p:cNvPr id="97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5" name="Gruppierung 10"/>
          <p:cNvGrpSpPr>
            <a:grpSpLocks noChangeAspect="1"/>
          </p:cNvGrpSpPr>
          <p:nvPr/>
        </p:nvGrpSpPr>
        <p:grpSpPr>
          <a:xfrm>
            <a:off x="3961278" y="2453196"/>
            <a:ext cx="345600" cy="345600"/>
            <a:chOff x="1475704" y="1621594"/>
            <a:chExt cx="432000" cy="432000"/>
          </a:xfrm>
        </p:grpSpPr>
        <p:sp>
          <p:nvSpPr>
            <p:cNvPr id="100" name="Oval 11"/>
            <p:cNvSpPr>
              <a:spLocks noChangeAspect="1"/>
            </p:cNvSpPr>
            <p:nvPr/>
          </p:nvSpPr>
          <p:spPr bwMode="auto">
            <a:xfrm>
              <a:off x="147570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Textfeld 12"/>
            <p:cNvSpPr txBox="1"/>
            <p:nvPr/>
          </p:nvSpPr>
          <p:spPr>
            <a:xfrm>
              <a:off x="157514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S3</a:t>
              </a:r>
            </a:p>
          </p:txBody>
        </p:sp>
      </p:grpSp>
      <p:grpSp>
        <p:nvGrpSpPr>
          <p:cNvPr id="7" name="Gruppierung 13"/>
          <p:cNvGrpSpPr>
            <a:grpSpLocks noChangeAspect="1"/>
          </p:cNvGrpSpPr>
          <p:nvPr/>
        </p:nvGrpSpPr>
        <p:grpSpPr>
          <a:xfrm>
            <a:off x="4479912" y="2453196"/>
            <a:ext cx="345600" cy="345600"/>
            <a:chOff x="2123776" y="1621594"/>
            <a:chExt cx="432000" cy="432000"/>
          </a:xfrm>
        </p:grpSpPr>
        <p:sp>
          <p:nvSpPr>
            <p:cNvPr id="103" name="Oval 14"/>
            <p:cNvSpPr>
              <a:spLocks noChangeAspect="1"/>
            </p:cNvSpPr>
            <p:nvPr/>
          </p:nvSpPr>
          <p:spPr bwMode="auto">
            <a:xfrm>
              <a:off x="2123776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Textfeld 15"/>
            <p:cNvSpPr txBox="1"/>
            <p:nvPr/>
          </p:nvSpPr>
          <p:spPr>
            <a:xfrm>
              <a:off x="2223217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S4</a:t>
              </a:r>
            </a:p>
          </p:txBody>
        </p:sp>
      </p:grpSp>
      <p:grpSp>
        <p:nvGrpSpPr>
          <p:cNvPr id="8" name="Gruppierung 7"/>
          <p:cNvGrpSpPr>
            <a:grpSpLocks noChangeAspect="1"/>
          </p:cNvGrpSpPr>
          <p:nvPr/>
        </p:nvGrpSpPr>
        <p:grpSpPr>
          <a:xfrm>
            <a:off x="498804" y="3861096"/>
            <a:ext cx="345600" cy="345600"/>
            <a:chOff x="827584" y="1621594"/>
            <a:chExt cx="432000" cy="432000"/>
          </a:xfrm>
        </p:grpSpPr>
        <p:sp>
          <p:nvSpPr>
            <p:cNvPr id="156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latin typeface="+mn-lt"/>
                </a:rPr>
                <a:t>S2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9" name="Gruppierung 7"/>
          <p:cNvGrpSpPr>
            <a:grpSpLocks noChangeAspect="1"/>
          </p:cNvGrpSpPr>
          <p:nvPr/>
        </p:nvGrpSpPr>
        <p:grpSpPr>
          <a:xfrm>
            <a:off x="2915816" y="1656000"/>
            <a:ext cx="345600" cy="345600"/>
            <a:chOff x="827584" y="1621594"/>
            <a:chExt cx="432000" cy="432000"/>
          </a:xfrm>
        </p:grpSpPr>
        <p:sp>
          <p:nvSpPr>
            <p:cNvPr id="159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10" name="Gruppierung 90"/>
          <p:cNvGrpSpPr>
            <a:grpSpLocks noChangeAspect="1"/>
          </p:cNvGrpSpPr>
          <p:nvPr/>
        </p:nvGrpSpPr>
        <p:grpSpPr>
          <a:xfrm>
            <a:off x="430187" y="4775040"/>
            <a:ext cx="345600" cy="345600"/>
            <a:chOff x="220020" y="2053690"/>
            <a:chExt cx="432000" cy="432000"/>
          </a:xfrm>
        </p:grpSpPr>
        <p:sp>
          <p:nvSpPr>
            <p:cNvPr id="165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11" name="Gruppierung 7"/>
          <p:cNvGrpSpPr>
            <a:grpSpLocks noChangeAspect="1"/>
          </p:cNvGrpSpPr>
          <p:nvPr/>
        </p:nvGrpSpPr>
        <p:grpSpPr>
          <a:xfrm>
            <a:off x="4419600" y="4775040"/>
            <a:ext cx="345600" cy="345600"/>
            <a:chOff x="827584" y="1621594"/>
            <a:chExt cx="432000" cy="432000"/>
          </a:xfrm>
        </p:grpSpPr>
        <p:sp>
          <p:nvSpPr>
            <p:cNvPr id="168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12" name="Gruppierung 10"/>
          <p:cNvGrpSpPr>
            <a:grpSpLocks noChangeAspect="1"/>
          </p:cNvGrpSpPr>
          <p:nvPr/>
        </p:nvGrpSpPr>
        <p:grpSpPr>
          <a:xfrm>
            <a:off x="430187" y="5307520"/>
            <a:ext cx="345600" cy="345600"/>
            <a:chOff x="1475707" y="1621592"/>
            <a:chExt cx="432001" cy="432000"/>
          </a:xfrm>
        </p:grpSpPr>
        <p:sp>
          <p:nvSpPr>
            <p:cNvPr id="171" name="Oval 11"/>
            <p:cNvSpPr>
              <a:spLocks noChangeAspect="1"/>
            </p:cNvSpPr>
            <p:nvPr/>
          </p:nvSpPr>
          <p:spPr bwMode="auto">
            <a:xfrm>
              <a:off x="1475707" y="1621592"/>
              <a:ext cx="432001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Textfeld 12"/>
            <p:cNvSpPr txBox="1"/>
            <p:nvPr/>
          </p:nvSpPr>
          <p:spPr>
            <a:xfrm>
              <a:off x="1575145" y="1673132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S3</a:t>
              </a:r>
            </a:p>
          </p:txBody>
        </p:sp>
      </p:grpSp>
      <p:grpSp>
        <p:nvGrpSpPr>
          <p:cNvPr id="13" name="Gruppierung 13"/>
          <p:cNvGrpSpPr>
            <a:grpSpLocks noChangeAspect="1"/>
          </p:cNvGrpSpPr>
          <p:nvPr/>
        </p:nvGrpSpPr>
        <p:grpSpPr>
          <a:xfrm>
            <a:off x="4419600" y="5307520"/>
            <a:ext cx="345600" cy="345600"/>
            <a:chOff x="2123776" y="1621594"/>
            <a:chExt cx="432000" cy="432000"/>
          </a:xfrm>
        </p:grpSpPr>
        <p:sp>
          <p:nvSpPr>
            <p:cNvPr id="174" name="Oval 14"/>
            <p:cNvSpPr>
              <a:spLocks noChangeAspect="1"/>
            </p:cNvSpPr>
            <p:nvPr/>
          </p:nvSpPr>
          <p:spPr bwMode="auto">
            <a:xfrm>
              <a:off x="2123776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Textfeld 15"/>
            <p:cNvSpPr txBox="1"/>
            <p:nvPr/>
          </p:nvSpPr>
          <p:spPr>
            <a:xfrm>
              <a:off x="2223217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S4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808876" y="4772942"/>
            <a:ext cx="3503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Scalable Trust </a:t>
            </a:r>
            <a:r>
              <a:rPr lang="en-US" sz="1600" dirty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nfrastructures</a:t>
            </a:r>
            <a:endParaRPr lang="en-US" sz="1600" dirty="0">
              <a:latin typeface="+mn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789192" y="5291328"/>
            <a:ext cx="4072668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>
                <a:latin typeface="+mn-lt"/>
              </a:rPr>
              <a:t>Strongly </a:t>
            </a:r>
            <a:r>
              <a:rPr lang="en-US" sz="1600" dirty="0" smtClean="0">
                <a:latin typeface="+mn-lt"/>
              </a:rPr>
              <a:t>Secure Connection </a:t>
            </a:r>
            <a:r>
              <a:rPr lang="en-US" sz="1600" dirty="0">
                <a:latin typeface="+mn-lt"/>
              </a:rPr>
              <a:t>E</a:t>
            </a:r>
            <a:r>
              <a:rPr lang="en-US" sz="1600" dirty="0" smtClean="0">
                <a:latin typeface="+mn-lt"/>
              </a:rPr>
              <a:t>stablishment</a:t>
            </a:r>
            <a:endParaRPr lang="en-US" sz="1600" dirty="0">
              <a:latin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789192" y="4772942"/>
            <a:ext cx="353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Attestation </a:t>
            </a:r>
            <a:r>
              <a:rPr lang="en-US" sz="1600" dirty="0" smtClean="0">
                <a:latin typeface="+mn-lt"/>
              </a:rPr>
              <a:t>Protocols</a:t>
            </a:r>
            <a:endParaRPr lang="en-US" sz="1600" dirty="0">
              <a:latin typeface="+mn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8876" y="5211554"/>
            <a:ext cx="346733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dirty="0" smtClean="0">
                <a:latin typeface="+mn-lt"/>
              </a:rPr>
              <a:t>Privacy-Preserving </a:t>
            </a:r>
            <a:r>
              <a:rPr lang="en-US" sz="1600" dirty="0">
                <a:latin typeface="+mn-lt"/>
              </a:rPr>
              <a:t>A</a:t>
            </a:r>
            <a:r>
              <a:rPr lang="en-US" sz="1600" dirty="0" smtClean="0">
                <a:latin typeface="+mn-lt"/>
              </a:rPr>
              <a:t>ccess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 smtClean="0">
                <a:latin typeface="+mn-lt"/>
              </a:rPr>
              <a:t>Verifiable </a:t>
            </a:r>
            <a:r>
              <a:rPr lang="en-US" sz="1600" dirty="0">
                <a:latin typeface="+mn-lt"/>
              </a:rPr>
              <a:t>U</a:t>
            </a:r>
            <a:r>
              <a:rPr lang="en-US" sz="1600" dirty="0" smtClean="0">
                <a:latin typeface="+mn-lt"/>
              </a:rPr>
              <a:t>tilization</a:t>
            </a:r>
            <a:endParaRPr lang="en-US" sz="1600" dirty="0">
              <a:latin typeface="+mn-l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08876" y="5846193"/>
            <a:ext cx="322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Privacy-Preserving </a:t>
            </a:r>
            <a:r>
              <a:rPr lang="en-US" sz="1600" dirty="0">
                <a:latin typeface="+mn-lt"/>
              </a:rPr>
              <a:t>C</a:t>
            </a:r>
            <a:r>
              <a:rPr lang="en-US" sz="1600" dirty="0" smtClean="0">
                <a:latin typeface="+mn-lt"/>
              </a:rPr>
              <a:t>omputation</a:t>
            </a:r>
            <a:endParaRPr lang="en-US" sz="1600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</a:t>
            </a:r>
            <a:r>
              <a:rPr lang="en-US" dirty="0" smtClean="0"/>
              <a:t>project area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Make actors, devices, </a:t>
            </a:r>
            <a:r>
              <a:rPr lang="en-US" sz="2000" b="1" dirty="0">
                <a:solidFill>
                  <a:schemeClr val="tx1"/>
                </a:solidFill>
              </a:rPr>
              <a:t>services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trustworthy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uppierung 103"/>
          <p:cNvGrpSpPr>
            <a:grpSpLocks noChangeAspect="1"/>
          </p:cNvGrpSpPr>
          <p:nvPr/>
        </p:nvGrpSpPr>
        <p:grpSpPr>
          <a:xfrm>
            <a:off x="7006431" y="3443440"/>
            <a:ext cx="345600" cy="345600"/>
            <a:chOff x="2771848" y="1621594"/>
            <a:chExt cx="432000" cy="432000"/>
          </a:xfrm>
          <a:solidFill>
            <a:schemeClr val="tx2"/>
          </a:solidFill>
        </p:grpSpPr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2771848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Textfeld 105"/>
            <p:cNvSpPr txBox="1"/>
            <p:nvPr/>
          </p:nvSpPr>
          <p:spPr>
            <a:xfrm>
              <a:off x="2871289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S5</a:t>
              </a:r>
            </a:p>
          </p:txBody>
        </p:sp>
      </p:grpSp>
      <p:grpSp>
        <p:nvGrpSpPr>
          <p:cNvPr id="15" name="Gruppierung 103"/>
          <p:cNvGrpSpPr>
            <a:grpSpLocks noChangeAspect="1"/>
          </p:cNvGrpSpPr>
          <p:nvPr/>
        </p:nvGrpSpPr>
        <p:grpSpPr>
          <a:xfrm>
            <a:off x="430187" y="5830137"/>
            <a:ext cx="345600" cy="345600"/>
            <a:chOff x="2771848" y="1621594"/>
            <a:chExt cx="432000" cy="432000"/>
          </a:xfrm>
          <a:solidFill>
            <a:schemeClr val="tx2"/>
          </a:solidFill>
        </p:grpSpPr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2771848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Textfeld 105"/>
            <p:cNvSpPr txBox="1"/>
            <p:nvPr/>
          </p:nvSpPr>
          <p:spPr>
            <a:xfrm>
              <a:off x="2871289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S5</a:t>
              </a:r>
            </a:p>
          </p:txBody>
        </p:sp>
      </p:grpSp>
      <p:pic>
        <p:nvPicPr>
          <p:cNvPr id="62" name="Bild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3196" y="541254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pic>
        <p:nvPicPr>
          <p:cNvPr id="76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2" y="1785010"/>
            <a:ext cx="2636520" cy="2636519"/>
          </a:xfrm>
          <a:prstGeom prst="rect">
            <a:avLst/>
          </a:prstGeom>
        </p:spPr>
      </p:pic>
      <p:sp>
        <p:nvSpPr>
          <p:cNvPr id="77" name="Rechteck 2"/>
          <p:cNvSpPr/>
          <p:nvPr/>
        </p:nvSpPr>
        <p:spPr>
          <a:xfrm>
            <a:off x="2947440" y="2829032"/>
            <a:ext cx="3009572" cy="645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8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16" y="2086608"/>
            <a:ext cx="3291840" cy="2164079"/>
          </a:xfrm>
          <a:prstGeom prst="rect">
            <a:avLst/>
          </a:prstGeom>
        </p:spPr>
      </p:pic>
      <p:pic>
        <p:nvPicPr>
          <p:cNvPr id="79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17" y="3125467"/>
            <a:ext cx="640080" cy="701040"/>
          </a:xfrm>
          <a:prstGeom prst="rect">
            <a:avLst/>
          </a:prstGeom>
        </p:spPr>
      </p:pic>
      <p:pic>
        <p:nvPicPr>
          <p:cNvPr id="80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56" y="3221988"/>
            <a:ext cx="685800" cy="685800"/>
          </a:xfrm>
          <a:prstGeom prst="rect">
            <a:avLst/>
          </a:prstGeom>
        </p:spPr>
      </p:pic>
      <p:pic>
        <p:nvPicPr>
          <p:cNvPr id="81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157" y="3592827"/>
            <a:ext cx="381000" cy="381000"/>
          </a:xfrm>
          <a:prstGeom prst="rect">
            <a:avLst/>
          </a:prstGeom>
        </p:spPr>
      </p:pic>
      <p:pic>
        <p:nvPicPr>
          <p:cNvPr id="82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716" y="2526028"/>
            <a:ext cx="609600" cy="472440"/>
          </a:xfrm>
          <a:prstGeom prst="rect">
            <a:avLst/>
          </a:prstGeom>
        </p:spPr>
      </p:pic>
      <p:pic>
        <p:nvPicPr>
          <p:cNvPr id="83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7556" y="3267708"/>
            <a:ext cx="1143000" cy="731520"/>
          </a:xfrm>
          <a:prstGeom prst="rect">
            <a:avLst/>
          </a:prstGeom>
        </p:spPr>
      </p:pic>
      <p:pic>
        <p:nvPicPr>
          <p:cNvPr id="84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2195" y="3288029"/>
            <a:ext cx="701040" cy="685800"/>
          </a:xfrm>
          <a:prstGeom prst="rect">
            <a:avLst/>
          </a:prstGeom>
        </p:spPr>
      </p:pic>
      <p:pic>
        <p:nvPicPr>
          <p:cNvPr id="85" name="Bild 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57" y="3929050"/>
            <a:ext cx="518160" cy="350520"/>
          </a:xfrm>
          <a:prstGeom prst="rect">
            <a:avLst/>
          </a:prstGeom>
        </p:spPr>
      </p:pic>
      <p:pic>
        <p:nvPicPr>
          <p:cNvPr id="86" name="Bild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2757" y="4035631"/>
            <a:ext cx="853440" cy="198120"/>
          </a:xfrm>
          <a:prstGeom prst="rect">
            <a:avLst/>
          </a:prstGeom>
        </p:spPr>
      </p:pic>
      <p:pic>
        <p:nvPicPr>
          <p:cNvPr id="87" name="Bild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15" y="2269488"/>
            <a:ext cx="487680" cy="762000"/>
          </a:xfrm>
          <a:prstGeom prst="rect">
            <a:avLst/>
          </a:prstGeom>
        </p:spPr>
      </p:pic>
      <p:pic>
        <p:nvPicPr>
          <p:cNvPr id="88" name="Bild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2416" y="2299968"/>
            <a:ext cx="457200" cy="777240"/>
          </a:xfrm>
          <a:prstGeom prst="rect">
            <a:avLst/>
          </a:prstGeom>
        </p:spPr>
      </p:pic>
      <p:pic>
        <p:nvPicPr>
          <p:cNvPr id="89" name="Bild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9666" y="3054348"/>
            <a:ext cx="1554480" cy="182880"/>
          </a:xfrm>
          <a:prstGeom prst="rect">
            <a:avLst/>
          </a:prstGeom>
        </p:spPr>
      </p:pic>
      <p:pic>
        <p:nvPicPr>
          <p:cNvPr id="90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8625" y="1570353"/>
            <a:ext cx="624840" cy="716280"/>
          </a:xfrm>
          <a:prstGeom prst="rect">
            <a:avLst/>
          </a:prstGeom>
        </p:spPr>
      </p:pic>
      <p:pic>
        <p:nvPicPr>
          <p:cNvPr id="91" name="Bild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0966" y="1694179"/>
            <a:ext cx="228600" cy="381000"/>
          </a:xfrm>
          <a:prstGeom prst="rect">
            <a:avLst/>
          </a:prstGeom>
        </p:spPr>
      </p:pic>
      <p:pic>
        <p:nvPicPr>
          <p:cNvPr id="92" name="Bild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6570" y="1704656"/>
            <a:ext cx="518160" cy="350520"/>
          </a:xfrm>
          <a:prstGeom prst="rect">
            <a:avLst/>
          </a:prstGeom>
        </p:spPr>
      </p:pic>
      <p:grpSp>
        <p:nvGrpSpPr>
          <p:cNvPr id="2" name="Gruppierung 90"/>
          <p:cNvGrpSpPr>
            <a:grpSpLocks noChangeAspect="1"/>
          </p:cNvGrpSpPr>
          <p:nvPr/>
        </p:nvGrpSpPr>
        <p:grpSpPr>
          <a:xfrm>
            <a:off x="1898699" y="2924944"/>
            <a:ext cx="345600" cy="345600"/>
            <a:chOff x="220020" y="2053690"/>
            <a:chExt cx="432000" cy="432000"/>
          </a:xfrm>
        </p:grpSpPr>
        <p:sp>
          <p:nvSpPr>
            <p:cNvPr id="94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4" name="Gruppierung 7"/>
          <p:cNvGrpSpPr>
            <a:grpSpLocks noChangeAspect="1"/>
          </p:cNvGrpSpPr>
          <p:nvPr/>
        </p:nvGrpSpPr>
        <p:grpSpPr>
          <a:xfrm>
            <a:off x="3086665" y="4069305"/>
            <a:ext cx="345600" cy="345600"/>
            <a:chOff x="827584" y="1621594"/>
            <a:chExt cx="432000" cy="432000"/>
          </a:xfrm>
        </p:grpSpPr>
        <p:sp>
          <p:nvSpPr>
            <p:cNvPr id="97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5" name="Gruppierung 10"/>
          <p:cNvGrpSpPr>
            <a:grpSpLocks noChangeAspect="1"/>
          </p:cNvGrpSpPr>
          <p:nvPr/>
        </p:nvGrpSpPr>
        <p:grpSpPr>
          <a:xfrm>
            <a:off x="3961278" y="2453196"/>
            <a:ext cx="345600" cy="345600"/>
            <a:chOff x="1475704" y="1621594"/>
            <a:chExt cx="432000" cy="432000"/>
          </a:xfrm>
        </p:grpSpPr>
        <p:sp>
          <p:nvSpPr>
            <p:cNvPr id="100" name="Oval 11"/>
            <p:cNvSpPr>
              <a:spLocks noChangeAspect="1"/>
            </p:cNvSpPr>
            <p:nvPr/>
          </p:nvSpPr>
          <p:spPr bwMode="auto">
            <a:xfrm>
              <a:off x="147570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Textfeld 12"/>
            <p:cNvSpPr txBox="1"/>
            <p:nvPr/>
          </p:nvSpPr>
          <p:spPr>
            <a:xfrm>
              <a:off x="157514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S3</a:t>
              </a:r>
            </a:p>
          </p:txBody>
        </p:sp>
      </p:grpSp>
      <p:grpSp>
        <p:nvGrpSpPr>
          <p:cNvPr id="7" name="Gruppierung 13"/>
          <p:cNvGrpSpPr>
            <a:grpSpLocks noChangeAspect="1"/>
          </p:cNvGrpSpPr>
          <p:nvPr/>
        </p:nvGrpSpPr>
        <p:grpSpPr>
          <a:xfrm>
            <a:off x="4479912" y="2453196"/>
            <a:ext cx="345600" cy="345600"/>
            <a:chOff x="2123776" y="1621594"/>
            <a:chExt cx="432000" cy="432000"/>
          </a:xfrm>
        </p:grpSpPr>
        <p:sp>
          <p:nvSpPr>
            <p:cNvPr id="103" name="Oval 14"/>
            <p:cNvSpPr>
              <a:spLocks noChangeAspect="1"/>
            </p:cNvSpPr>
            <p:nvPr/>
          </p:nvSpPr>
          <p:spPr bwMode="auto">
            <a:xfrm>
              <a:off x="2123776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Textfeld 15"/>
            <p:cNvSpPr txBox="1"/>
            <p:nvPr/>
          </p:nvSpPr>
          <p:spPr>
            <a:xfrm>
              <a:off x="2223217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S4</a:t>
              </a:r>
            </a:p>
          </p:txBody>
        </p:sp>
      </p:grpSp>
      <p:grpSp>
        <p:nvGrpSpPr>
          <p:cNvPr id="8" name="Gruppierung 16"/>
          <p:cNvGrpSpPr>
            <a:grpSpLocks noChangeAspect="1"/>
          </p:cNvGrpSpPr>
          <p:nvPr/>
        </p:nvGrpSpPr>
        <p:grpSpPr>
          <a:xfrm>
            <a:off x="7003452" y="3430559"/>
            <a:ext cx="345600" cy="345600"/>
            <a:chOff x="2771848" y="1621594"/>
            <a:chExt cx="432000" cy="432000"/>
          </a:xfrm>
        </p:grpSpPr>
        <p:sp>
          <p:nvSpPr>
            <p:cNvPr id="153" name="Oval 17"/>
            <p:cNvSpPr>
              <a:spLocks noChangeAspect="1"/>
            </p:cNvSpPr>
            <p:nvPr/>
          </p:nvSpPr>
          <p:spPr bwMode="auto">
            <a:xfrm>
              <a:off x="2771848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Textfeld 18"/>
            <p:cNvSpPr txBox="1"/>
            <p:nvPr/>
          </p:nvSpPr>
          <p:spPr>
            <a:xfrm>
              <a:off x="2871289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S5</a:t>
              </a:r>
            </a:p>
          </p:txBody>
        </p:sp>
      </p:grpSp>
      <p:grpSp>
        <p:nvGrpSpPr>
          <p:cNvPr id="9" name="Gruppierung 7"/>
          <p:cNvGrpSpPr>
            <a:grpSpLocks noChangeAspect="1"/>
          </p:cNvGrpSpPr>
          <p:nvPr/>
        </p:nvGrpSpPr>
        <p:grpSpPr>
          <a:xfrm>
            <a:off x="498804" y="3861096"/>
            <a:ext cx="345600" cy="345600"/>
            <a:chOff x="827584" y="1621594"/>
            <a:chExt cx="432000" cy="432000"/>
          </a:xfrm>
        </p:grpSpPr>
        <p:sp>
          <p:nvSpPr>
            <p:cNvPr id="156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latin typeface="+mn-lt"/>
                </a:rPr>
                <a:t>S2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10" name="Gruppierung 7"/>
          <p:cNvGrpSpPr>
            <a:grpSpLocks noChangeAspect="1"/>
          </p:cNvGrpSpPr>
          <p:nvPr/>
        </p:nvGrpSpPr>
        <p:grpSpPr>
          <a:xfrm>
            <a:off x="2915816" y="1656000"/>
            <a:ext cx="345600" cy="345600"/>
            <a:chOff x="827584" y="1621594"/>
            <a:chExt cx="432000" cy="432000"/>
          </a:xfrm>
        </p:grpSpPr>
        <p:sp>
          <p:nvSpPr>
            <p:cNvPr id="159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11" name="Gruppierung 90"/>
          <p:cNvGrpSpPr>
            <a:grpSpLocks noChangeAspect="1"/>
          </p:cNvGrpSpPr>
          <p:nvPr/>
        </p:nvGrpSpPr>
        <p:grpSpPr>
          <a:xfrm>
            <a:off x="430187" y="4775040"/>
            <a:ext cx="345600" cy="345600"/>
            <a:chOff x="220020" y="2053690"/>
            <a:chExt cx="432000" cy="432000"/>
          </a:xfrm>
        </p:grpSpPr>
        <p:sp>
          <p:nvSpPr>
            <p:cNvPr id="165" name="Oval 5"/>
            <p:cNvSpPr>
              <a:spLocks noChangeAspect="1"/>
            </p:cNvSpPr>
            <p:nvPr/>
          </p:nvSpPr>
          <p:spPr bwMode="auto">
            <a:xfrm>
              <a:off x="220020" y="2053690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Textfeld 6"/>
            <p:cNvSpPr txBox="1"/>
            <p:nvPr/>
          </p:nvSpPr>
          <p:spPr>
            <a:xfrm>
              <a:off x="319461" y="210522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S1</a:t>
              </a:r>
            </a:p>
          </p:txBody>
        </p:sp>
      </p:grpSp>
      <p:grpSp>
        <p:nvGrpSpPr>
          <p:cNvPr id="12" name="Gruppierung 7"/>
          <p:cNvGrpSpPr>
            <a:grpSpLocks noChangeAspect="1"/>
          </p:cNvGrpSpPr>
          <p:nvPr/>
        </p:nvGrpSpPr>
        <p:grpSpPr>
          <a:xfrm>
            <a:off x="4419600" y="4775040"/>
            <a:ext cx="345600" cy="345600"/>
            <a:chOff x="827584" y="1621594"/>
            <a:chExt cx="432000" cy="432000"/>
          </a:xfrm>
        </p:grpSpPr>
        <p:sp>
          <p:nvSpPr>
            <p:cNvPr id="168" name="Oval 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Textfeld 9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S2</a:t>
              </a:r>
            </a:p>
          </p:txBody>
        </p:sp>
      </p:grpSp>
      <p:grpSp>
        <p:nvGrpSpPr>
          <p:cNvPr id="13" name="Gruppierung 10"/>
          <p:cNvGrpSpPr>
            <a:grpSpLocks noChangeAspect="1"/>
          </p:cNvGrpSpPr>
          <p:nvPr/>
        </p:nvGrpSpPr>
        <p:grpSpPr>
          <a:xfrm>
            <a:off x="430187" y="5307520"/>
            <a:ext cx="345600" cy="345600"/>
            <a:chOff x="1475707" y="1621592"/>
            <a:chExt cx="432001" cy="432000"/>
          </a:xfrm>
        </p:grpSpPr>
        <p:sp>
          <p:nvSpPr>
            <p:cNvPr id="171" name="Oval 11"/>
            <p:cNvSpPr>
              <a:spLocks noChangeAspect="1"/>
            </p:cNvSpPr>
            <p:nvPr/>
          </p:nvSpPr>
          <p:spPr bwMode="auto">
            <a:xfrm>
              <a:off x="1475707" y="1621592"/>
              <a:ext cx="432001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Textfeld 12"/>
            <p:cNvSpPr txBox="1"/>
            <p:nvPr/>
          </p:nvSpPr>
          <p:spPr>
            <a:xfrm>
              <a:off x="1575145" y="1673132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S3</a:t>
              </a:r>
            </a:p>
          </p:txBody>
        </p:sp>
      </p:grpSp>
      <p:grpSp>
        <p:nvGrpSpPr>
          <p:cNvPr id="14" name="Gruppierung 13"/>
          <p:cNvGrpSpPr>
            <a:grpSpLocks noChangeAspect="1"/>
          </p:cNvGrpSpPr>
          <p:nvPr/>
        </p:nvGrpSpPr>
        <p:grpSpPr>
          <a:xfrm>
            <a:off x="4419600" y="5307520"/>
            <a:ext cx="345600" cy="345600"/>
            <a:chOff x="2123776" y="1621594"/>
            <a:chExt cx="432000" cy="432000"/>
          </a:xfrm>
        </p:grpSpPr>
        <p:sp>
          <p:nvSpPr>
            <p:cNvPr id="174" name="Oval 14"/>
            <p:cNvSpPr>
              <a:spLocks noChangeAspect="1"/>
            </p:cNvSpPr>
            <p:nvPr/>
          </p:nvSpPr>
          <p:spPr bwMode="auto">
            <a:xfrm>
              <a:off x="2123776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Textfeld 15"/>
            <p:cNvSpPr txBox="1"/>
            <p:nvPr/>
          </p:nvSpPr>
          <p:spPr>
            <a:xfrm>
              <a:off x="2223217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S4</a:t>
              </a:r>
            </a:p>
          </p:txBody>
        </p:sp>
      </p:grpSp>
      <p:grpSp>
        <p:nvGrpSpPr>
          <p:cNvPr id="15" name="Gruppierung 16"/>
          <p:cNvGrpSpPr>
            <a:grpSpLocks noChangeAspect="1"/>
          </p:cNvGrpSpPr>
          <p:nvPr/>
        </p:nvGrpSpPr>
        <p:grpSpPr>
          <a:xfrm>
            <a:off x="430187" y="5841840"/>
            <a:ext cx="345600" cy="345600"/>
            <a:chOff x="2771848" y="1621594"/>
            <a:chExt cx="432000" cy="432000"/>
          </a:xfrm>
        </p:grpSpPr>
        <p:sp>
          <p:nvSpPr>
            <p:cNvPr id="177" name="Oval 17"/>
            <p:cNvSpPr>
              <a:spLocks noChangeAspect="1"/>
            </p:cNvSpPr>
            <p:nvPr/>
          </p:nvSpPr>
          <p:spPr bwMode="auto">
            <a:xfrm>
              <a:off x="2771848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Textfeld 18"/>
            <p:cNvSpPr txBox="1"/>
            <p:nvPr/>
          </p:nvSpPr>
          <p:spPr>
            <a:xfrm>
              <a:off x="2871289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S5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808876" y="4772942"/>
            <a:ext cx="3503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Scalable Trust </a:t>
            </a:r>
            <a:r>
              <a:rPr lang="en-US" sz="1600" dirty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nfrastructures</a:t>
            </a:r>
            <a:endParaRPr lang="en-US" sz="1600" dirty="0">
              <a:latin typeface="+mn-lt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789192" y="5291328"/>
            <a:ext cx="4072668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>
                <a:latin typeface="+mn-lt"/>
              </a:rPr>
              <a:t>Strongly </a:t>
            </a:r>
            <a:r>
              <a:rPr lang="en-US" sz="1600" dirty="0" smtClean="0">
                <a:latin typeface="+mn-lt"/>
              </a:rPr>
              <a:t>Secure Connection </a:t>
            </a:r>
            <a:r>
              <a:rPr lang="en-US" sz="1600" dirty="0">
                <a:latin typeface="+mn-lt"/>
              </a:rPr>
              <a:t>E</a:t>
            </a:r>
            <a:r>
              <a:rPr lang="en-US" sz="1600" dirty="0" smtClean="0">
                <a:latin typeface="+mn-lt"/>
              </a:rPr>
              <a:t>stablishment</a:t>
            </a:r>
            <a:endParaRPr lang="en-US" sz="1600" dirty="0">
              <a:latin typeface="+mn-lt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789192" y="4772942"/>
            <a:ext cx="353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Attestation </a:t>
            </a:r>
            <a:r>
              <a:rPr lang="en-US" sz="1600" dirty="0" smtClean="0">
                <a:latin typeface="+mn-lt"/>
              </a:rPr>
              <a:t>Protocols</a:t>
            </a:r>
            <a:endParaRPr lang="en-US" sz="1600" dirty="0">
              <a:latin typeface="+mn-lt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8876" y="5211554"/>
            <a:ext cx="346733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dirty="0" smtClean="0">
                <a:latin typeface="+mn-lt"/>
              </a:rPr>
              <a:t>Privacy-Preserving </a:t>
            </a:r>
            <a:r>
              <a:rPr lang="en-US" sz="1600" dirty="0">
                <a:latin typeface="+mn-lt"/>
              </a:rPr>
              <a:t>A</a:t>
            </a:r>
            <a:r>
              <a:rPr lang="en-US" sz="1600" dirty="0" smtClean="0">
                <a:latin typeface="+mn-lt"/>
              </a:rPr>
              <a:t>ccess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 smtClean="0">
                <a:latin typeface="+mn-lt"/>
              </a:rPr>
              <a:t>Verifiable </a:t>
            </a:r>
            <a:r>
              <a:rPr lang="en-US" sz="1600" dirty="0">
                <a:latin typeface="+mn-lt"/>
              </a:rPr>
              <a:t>U</a:t>
            </a:r>
            <a:r>
              <a:rPr lang="en-US" sz="1600" dirty="0" smtClean="0">
                <a:latin typeface="+mn-lt"/>
              </a:rPr>
              <a:t>tilization</a:t>
            </a:r>
            <a:endParaRPr lang="en-US" sz="1600" dirty="0">
              <a:latin typeface="+mn-l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08876" y="5846193"/>
            <a:ext cx="3227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Privacy-Preserving </a:t>
            </a:r>
            <a:r>
              <a:rPr lang="en-US" sz="1600" dirty="0">
                <a:latin typeface="+mn-lt"/>
              </a:rPr>
              <a:t>C</a:t>
            </a:r>
            <a:r>
              <a:rPr lang="en-US" sz="1600" dirty="0" smtClean="0">
                <a:latin typeface="+mn-lt"/>
              </a:rPr>
              <a:t>omputation</a:t>
            </a:r>
            <a:endParaRPr lang="en-US" sz="1600" dirty="0">
              <a:latin typeface="+mn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789192" y="5846193"/>
            <a:ext cx="354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Long-Term </a:t>
            </a:r>
            <a:r>
              <a:rPr lang="en-US" sz="1600" dirty="0">
                <a:latin typeface="+mn-lt"/>
              </a:rPr>
              <a:t>S</a:t>
            </a:r>
            <a:r>
              <a:rPr lang="en-US" sz="1600" dirty="0" smtClean="0">
                <a:latin typeface="+mn-lt"/>
              </a:rPr>
              <a:t>ecure Archiving</a:t>
            </a:r>
            <a:endParaRPr lang="en-US" sz="1600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</a:t>
            </a:r>
            <a:r>
              <a:rPr lang="en-US" dirty="0" smtClean="0"/>
              <a:t>project area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Make actors, devices, </a:t>
            </a:r>
            <a:r>
              <a:rPr lang="en-US" sz="2000" b="1" dirty="0" smtClean="0">
                <a:solidFill>
                  <a:schemeClr val="tx1"/>
                </a:solidFill>
              </a:rPr>
              <a:t>services</a:t>
            </a:r>
            <a:r>
              <a:rPr lang="en-US" sz="2000" dirty="0" smtClean="0">
                <a:solidFill>
                  <a:schemeClr val="tx1"/>
                </a:solidFill>
              </a:rPr>
              <a:t> trustworthy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uppierung 106"/>
          <p:cNvGrpSpPr>
            <a:grpSpLocks noChangeAspect="1"/>
          </p:cNvGrpSpPr>
          <p:nvPr/>
        </p:nvGrpSpPr>
        <p:grpSpPr>
          <a:xfrm>
            <a:off x="7361458" y="2579344"/>
            <a:ext cx="345600" cy="345600"/>
            <a:chOff x="3419920" y="1621594"/>
            <a:chExt cx="432000" cy="432000"/>
          </a:xfrm>
          <a:solidFill>
            <a:schemeClr val="tx2"/>
          </a:solidFill>
        </p:grpSpPr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3419920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Textfeld 108"/>
            <p:cNvSpPr txBox="1"/>
            <p:nvPr/>
          </p:nvSpPr>
          <p:spPr>
            <a:xfrm>
              <a:off x="3519361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S6</a:t>
              </a:r>
            </a:p>
          </p:txBody>
        </p:sp>
      </p:grpSp>
      <p:grpSp>
        <p:nvGrpSpPr>
          <p:cNvPr id="17" name="Gruppierung 106"/>
          <p:cNvGrpSpPr>
            <a:grpSpLocks noChangeAspect="1"/>
          </p:cNvGrpSpPr>
          <p:nvPr/>
        </p:nvGrpSpPr>
        <p:grpSpPr>
          <a:xfrm>
            <a:off x="4423570" y="5847985"/>
            <a:ext cx="345600" cy="345600"/>
            <a:chOff x="3419920" y="1621594"/>
            <a:chExt cx="432000" cy="432000"/>
          </a:xfrm>
          <a:solidFill>
            <a:schemeClr val="tx2"/>
          </a:solidFill>
        </p:grpSpPr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3419920" y="1621594"/>
              <a:ext cx="432000" cy="43200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Textfeld 108"/>
            <p:cNvSpPr txBox="1"/>
            <p:nvPr/>
          </p:nvSpPr>
          <p:spPr>
            <a:xfrm>
              <a:off x="3519361" y="1673131"/>
              <a:ext cx="25006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S6</a:t>
              </a:r>
            </a:p>
          </p:txBody>
        </p:sp>
      </p:grpSp>
      <p:pic>
        <p:nvPicPr>
          <p:cNvPr id="69" name="Bild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73196" y="541254"/>
            <a:ext cx="769601" cy="7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project area</a:t>
            </a:r>
            <a:br>
              <a:rPr lang="en-US" dirty="0" smtClean="0"/>
            </a:br>
            <a:r>
              <a:rPr lang="en-US" sz="2000" dirty="0" smtClean="0"/>
              <a:t>Secure implementation and integration</a:t>
            </a:r>
            <a:endParaRPr lang="en-US" sz="2000" dirty="0"/>
          </a:p>
        </p:txBody>
      </p:sp>
      <p:pic>
        <p:nvPicPr>
          <p:cNvPr id="58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278" y="2289666"/>
            <a:ext cx="4678680" cy="1706880"/>
          </a:xfrm>
          <a:prstGeom prst="rect">
            <a:avLst/>
          </a:prstGeom>
        </p:spPr>
      </p:pic>
      <p:pic>
        <p:nvPicPr>
          <p:cNvPr id="59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615546"/>
            <a:ext cx="2529840" cy="381000"/>
          </a:xfrm>
          <a:prstGeom prst="rect">
            <a:avLst/>
          </a:prstGeom>
        </p:spPr>
      </p:pic>
      <p:pic>
        <p:nvPicPr>
          <p:cNvPr id="60" name="Bild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739" y="2289666"/>
            <a:ext cx="5090160" cy="1706880"/>
          </a:xfrm>
          <a:prstGeom prst="rect">
            <a:avLst/>
          </a:prstGeom>
        </p:spPr>
      </p:pic>
      <p:pic>
        <p:nvPicPr>
          <p:cNvPr id="61" name="Bi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366" y="1966144"/>
            <a:ext cx="594360" cy="746760"/>
          </a:xfrm>
          <a:prstGeom prst="rect">
            <a:avLst/>
          </a:prstGeom>
        </p:spPr>
      </p:pic>
      <p:pic>
        <p:nvPicPr>
          <p:cNvPr id="69" name="Bild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4140" y="2023294"/>
            <a:ext cx="1036320" cy="701040"/>
          </a:xfrm>
          <a:prstGeom prst="rect">
            <a:avLst/>
          </a:prstGeom>
        </p:spPr>
      </p:pic>
      <p:pic>
        <p:nvPicPr>
          <p:cNvPr id="10" name="Bild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543844"/>
            <a:ext cx="964624" cy="7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project area</a:t>
            </a:r>
            <a:br>
              <a:rPr lang="en-US" dirty="0" smtClean="0"/>
            </a:br>
            <a:r>
              <a:rPr lang="en-US" sz="2000" dirty="0" smtClean="0"/>
              <a:t>Secure implementation and integration</a:t>
            </a:r>
            <a:endParaRPr lang="en-US" sz="2000" dirty="0"/>
          </a:p>
        </p:txBody>
      </p:sp>
      <p:pic>
        <p:nvPicPr>
          <p:cNvPr id="58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278" y="2289666"/>
            <a:ext cx="4678680" cy="1706880"/>
          </a:xfrm>
          <a:prstGeom prst="rect">
            <a:avLst/>
          </a:prstGeom>
        </p:spPr>
      </p:pic>
      <p:pic>
        <p:nvPicPr>
          <p:cNvPr id="59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615546"/>
            <a:ext cx="2529840" cy="381000"/>
          </a:xfrm>
          <a:prstGeom prst="rect">
            <a:avLst/>
          </a:prstGeom>
        </p:spPr>
      </p:pic>
      <p:pic>
        <p:nvPicPr>
          <p:cNvPr id="60" name="Bild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739" y="2289666"/>
            <a:ext cx="5090160" cy="1706880"/>
          </a:xfrm>
          <a:prstGeom prst="rect">
            <a:avLst/>
          </a:prstGeom>
        </p:spPr>
      </p:pic>
      <p:pic>
        <p:nvPicPr>
          <p:cNvPr id="61" name="Bi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366" y="1966144"/>
            <a:ext cx="594360" cy="746760"/>
          </a:xfrm>
          <a:prstGeom prst="rect">
            <a:avLst/>
          </a:prstGeom>
        </p:spPr>
      </p:pic>
      <p:pic>
        <p:nvPicPr>
          <p:cNvPr id="62" name="Bild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4646" y="2377624"/>
            <a:ext cx="457200" cy="198120"/>
          </a:xfrm>
          <a:prstGeom prst="rect">
            <a:avLst/>
          </a:prstGeom>
        </p:spPr>
      </p:pic>
      <p:pic>
        <p:nvPicPr>
          <p:cNvPr id="63" name="Bild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9006" y="2088064"/>
            <a:ext cx="518160" cy="685800"/>
          </a:xfrm>
          <a:prstGeom prst="rect">
            <a:avLst/>
          </a:prstGeom>
        </p:spPr>
      </p:pic>
      <p:pic>
        <p:nvPicPr>
          <p:cNvPr id="66" name="Bild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4146" y="3444424"/>
            <a:ext cx="685800" cy="685800"/>
          </a:xfrm>
          <a:prstGeom prst="rect">
            <a:avLst/>
          </a:prstGeom>
        </p:spPr>
      </p:pic>
      <p:pic>
        <p:nvPicPr>
          <p:cNvPr id="67" name="Bild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0006" y="3726364"/>
            <a:ext cx="2453640" cy="182880"/>
          </a:xfrm>
          <a:prstGeom prst="rect">
            <a:avLst/>
          </a:prstGeom>
        </p:spPr>
      </p:pic>
      <p:pic>
        <p:nvPicPr>
          <p:cNvPr id="68" name="Bild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8966" y="3307264"/>
            <a:ext cx="441960" cy="853440"/>
          </a:xfrm>
          <a:prstGeom prst="rect">
            <a:avLst/>
          </a:prstGeom>
        </p:spPr>
      </p:pic>
      <p:pic>
        <p:nvPicPr>
          <p:cNvPr id="69" name="Bild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4140" y="2023294"/>
            <a:ext cx="1036320" cy="701040"/>
          </a:xfrm>
          <a:prstGeom prst="rect">
            <a:avLst/>
          </a:prstGeom>
        </p:spPr>
      </p:pic>
      <p:pic>
        <p:nvPicPr>
          <p:cNvPr id="112" name="Bild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6399" y="2875280"/>
            <a:ext cx="609600" cy="1005840"/>
          </a:xfrm>
          <a:prstGeom prst="rect">
            <a:avLst/>
          </a:prstGeom>
        </p:spPr>
      </p:pic>
      <p:grpSp>
        <p:nvGrpSpPr>
          <p:cNvPr id="3" name="Gruppierung 139"/>
          <p:cNvGrpSpPr>
            <a:grpSpLocks noChangeAspect="1"/>
          </p:cNvGrpSpPr>
          <p:nvPr/>
        </p:nvGrpSpPr>
        <p:grpSpPr>
          <a:xfrm>
            <a:off x="1963886" y="2992538"/>
            <a:ext cx="345600" cy="345600"/>
            <a:chOff x="220020" y="5877320"/>
            <a:chExt cx="432000" cy="43200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220020" y="5877320"/>
              <a:ext cx="432000" cy="4320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feld 123"/>
            <p:cNvSpPr txBox="1"/>
            <p:nvPr/>
          </p:nvSpPr>
          <p:spPr>
            <a:xfrm>
              <a:off x="319461" y="592885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E1</a:t>
              </a:r>
            </a:p>
          </p:txBody>
        </p:sp>
      </p:grpSp>
      <p:grpSp>
        <p:nvGrpSpPr>
          <p:cNvPr id="4" name="Gruppierung 139"/>
          <p:cNvGrpSpPr>
            <a:grpSpLocks noChangeAspect="1"/>
          </p:cNvGrpSpPr>
          <p:nvPr/>
        </p:nvGrpSpPr>
        <p:grpSpPr>
          <a:xfrm>
            <a:off x="5080428" y="3253086"/>
            <a:ext cx="345600" cy="345600"/>
            <a:chOff x="220020" y="5877320"/>
            <a:chExt cx="432000" cy="43200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220020" y="5877320"/>
              <a:ext cx="432000" cy="4320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feld 123"/>
            <p:cNvSpPr txBox="1"/>
            <p:nvPr/>
          </p:nvSpPr>
          <p:spPr>
            <a:xfrm>
              <a:off x="319461" y="592885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E1</a:t>
              </a:r>
            </a:p>
          </p:txBody>
        </p:sp>
      </p:grpSp>
      <p:grpSp>
        <p:nvGrpSpPr>
          <p:cNvPr id="5" name="Gruppierung 139"/>
          <p:cNvGrpSpPr>
            <a:grpSpLocks noChangeAspect="1"/>
          </p:cNvGrpSpPr>
          <p:nvPr/>
        </p:nvGrpSpPr>
        <p:grpSpPr>
          <a:xfrm>
            <a:off x="553992" y="4955608"/>
            <a:ext cx="345600" cy="345600"/>
            <a:chOff x="220020" y="5877320"/>
            <a:chExt cx="432000" cy="432000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220020" y="5877320"/>
              <a:ext cx="432000" cy="432000"/>
            </a:xfrm>
            <a:prstGeom prst="ellips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Textfeld 123"/>
            <p:cNvSpPr txBox="1"/>
            <p:nvPr/>
          </p:nvSpPr>
          <p:spPr>
            <a:xfrm>
              <a:off x="319461" y="592885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E1</a:t>
              </a:r>
            </a:p>
          </p:txBody>
        </p:sp>
      </p:grpSp>
      <p:sp>
        <p:nvSpPr>
          <p:cNvPr id="49" name="TextBox 39"/>
          <p:cNvSpPr txBox="1"/>
          <p:nvPr/>
        </p:nvSpPr>
        <p:spPr>
          <a:xfrm>
            <a:off x="915222" y="4861560"/>
            <a:ext cx="350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Secure Integration of Cryptographic Software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Bild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543844"/>
            <a:ext cx="964624" cy="7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project area</a:t>
            </a:r>
            <a:br>
              <a:rPr lang="en-US" dirty="0" smtClean="0"/>
            </a:br>
            <a:r>
              <a:rPr lang="en-US" sz="2000" dirty="0" smtClean="0"/>
              <a:t>Secure implementation and integration</a:t>
            </a:r>
            <a:endParaRPr lang="en-US" sz="2000" dirty="0"/>
          </a:p>
        </p:txBody>
      </p:sp>
      <p:pic>
        <p:nvPicPr>
          <p:cNvPr id="58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278" y="2289666"/>
            <a:ext cx="4678680" cy="1706880"/>
          </a:xfrm>
          <a:prstGeom prst="rect">
            <a:avLst/>
          </a:prstGeom>
        </p:spPr>
      </p:pic>
      <p:pic>
        <p:nvPicPr>
          <p:cNvPr id="59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615546"/>
            <a:ext cx="2529840" cy="381000"/>
          </a:xfrm>
          <a:prstGeom prst="rect">
            <a:avLst/>
          </a:prstGeom>
        </p:spPr>
      </p:pic>
      <p:pic>
        <p:nvPicPr>
          <p:cNvPr id="60" name="Bild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739" y="2289666"/>
            <a:ext cx="5090160" cy="1706880"/>
          </a:xfrm>
          <a:prstGeom prst="rect">
            <a:avLst/>
          </a:prstGeom>
        </p:spPr>
      </p:pic>
      <p:pic>
        <p:nvPicPr>
          <p:cNvPr id="61" name="Bi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366" y="1966144"/>
            <a:ext cx="594360" cy="746760"/>
          </a:xfrm>
          <a:prstGeom prst="rect">
            <a:avLst/>
          </a:prstGeom>
        </p:spPr>
      </p:pic>
      <p:pic>
        <p:nvPicPr>
          <p:cNvPr id="62" name="Bild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4646" y="2377624"/>
            <a:ext cx="457200" cy="198120"/>
          </a:xfrm>
          <a:prstGeom prst="rect">
            <a:avLst/>
          </a:prstGeom>
        </p:spPr>
      </p:pic>
      <p:pic>
        <p:nvPicPr>
          <p:cNvPr id="63" name="Bild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9006" y="2088064"/>
            <a:ext cx="518160" cy="685800"/>
          </a:xfrm>
          <a:prstGeom prst="rect">
            <a:avLst/>
          </a:prstGeom>
        </p:spPr>
      </p:pic>
      <p:pic>
        <p:nvPicPr>
          <p:cNvPr id="64" name="Bild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1946" y="2385244"/>
            <a:ext cx="2453640" cy="182880"/>
          </a:xfrm>
          <a:prstGeom prst="rect">
            <a:avLst/>
          </a:prstGeom>
        </p:spPr>
      </p:pic>
      <p:pic>
        <p:nvPicPr>
          <p:cNvPr id="65" name="Bild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7586" y="2850064"/>
            <a:ext cx="396240" cy="1051560"/>
          </a:xfrm>
          <a:prstGeom prst="rect">
            <a:avLst/>
          </a:prstGeom>
        </p:spPr>
      </p:pic>
      <p:pic>
        <p:nvPicPr>
          <p:cNvPr id="66" name="Bild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4146" y="3444424"/>
            <a:ext cx="685800" cy="685800"/>
          </a:xfrm>
          <a:prstGeom prst="rect">
            <a:avLst/>
          </a:prstGeom>
        </p:spPr>
      </p:pic>
      <p:pic>
        <p:nvPicPr>
          <p:cNvPr id="67" name="Bild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0006" y="3726364"/>
            <a:ext cx="2453640" cy="182880"/>
          </a:xfrm>
          <a:prstGeom prst="rect">
            <a:avLst/>
          </a:prstGeom>
        </p:spPr>
      </p:pic>
      <p:pic>
        <p:nvPicPr>
          <p:cNvPr id="68" name="Bild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8966" y="3307264"/>
            <a:ext cx="441960" cy="853440"/>
          </a:xfrm>
          <a:prstGeom prst="rect">
            <a:avLst/>
          </a:prstGeom>
        </p:spPr>
      </p:pic>
      <p:pic>
        <p:nvPicPr>
          <p:cNvPr id="69" name="Bild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4140" y="2023294"/>
            <a:ext cx="1036320" cy="701040"/>
          </a:xfrm>
          <a:prstGeom prst="rect">
            <a:avLst/>
          </a:prstGeom>
        </p:spPr>
      </p:pic>
      <p:pic>
        <p:nvPicPr>
          <p:cNvPr id="112" name="Bild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6399" y="2875280"/>
            <a:ext cx="609600" cy="1005840"/>
          </a:xfrm>
          <a:prstGeom prst="rect">
            <a:avLst/>
          </a:prstGeom>
        </p:spPr>
      </p:pic>
      <p:grpSp>
        <p:nvGrpSpPr>
          <p:cNvPr id="3" name="Gruppierung 34"/>
          <p:cNvGrpSpPr>
            <a:grpSpLocks noChangeAspect="1"/>
          </p:cNvGrpSpPr>
          <p:nvPr/>
        </p:nvGrpSpPr>
        <p:grpSpPr>
          <a:xfrm>
            <a:off x="1957106" y="2982168"/>
            <a:ext cx="345600" cy="345600"/>
            <a:chOff x="220020" y="1621594"/>
            <a:chExt cx="432000" cy="432000"/>
          </a:xfrm>
        </p:grpSpPr>
        <p:sp>
          <p:nvSpPr>
            <p:cNvPr id="118" name="Oval 35"/>
            <p:cNvSpPr>
              <a:spLocks noChangeAspect="1"/>
            </p:cNvSpPr>
            <p:nvPr/>
          </p:nvSpPr>
          <p:spPr bwMode="auto">
            <a:xfrm>
              <a:off x="220020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9" name="Textfeld 60"/>
            <p:cNvSpPr txBox="1"/>
            <p:nvPr/>
          </p:nvSpPr>
          <p:spPr>
            <a:xfrm>
              <a:off x="319461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E</a:t>
              </a:r>
              <a:r>
                <a:rPr lang="de-DE" sz="1600" dirty="0" smtClean="0">
                  <a:latin typeface="+mn-lt"/>
                </a:rPr>
                <a:t>1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4" name="Gruppierung 34"/>
          <p:cNvGrpSpPr>
            <a:grpSpLocks noChangeAspect="1"/>
          </p:cNvGrpSpPr>
          <p:nvPr/>
        </p:nvGrpSpPr>
        <p:grpSpPr>
          <a:xfrm>
            <a:off x="5071001" y="3241771"/>
            <a:ext cx="345600" cy="345600"/>
            <a:chOff x="220020" y="1621594"/>
            <a:chExt cx="432000" cy="432000"/>
          </a:xfrm>
        </p:grpSpPr>
        <p:sp>
          <p:nvSpPr>
            <p:cNvPr id="130" name="Oval 35"/>
            <p:cNvSpPr>
              <a:spLocks noChangeAspect="1"/>
            </p:cNvSpPr>
            <p:nvPr/>
          </p:nvSpPr>
          <p:spPr bwMode="auto">
            <a:xfrm>
              <a:off x="220020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1" name="Textfeld 82"/>
            <p:cNvSpPr txBox="1"/>
            <p:nvPr/>
          </p:nvSpPr>
          <p:spPr>
            <a:xfrm>
              <a:off x="319461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E</a:t>
              </a:r>
              <a:r>
                <a:rPr lang="de-DE" sz="1600" dirty="0" smtClean="0">
                  <a:latin typeface="+mn-lt"/>
                </a:rPr>
                <a:t>1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5" name="Gruppierung 34"/>
          <p:cNvGrpSpPr>
            <a:grpSpLocks noChangeAspect="1"/>
          </p:cNvGrpSpPr>
          <p:nvPr/>
        </p:nvGrpSpPr>
        <p:grpSpPr>
          <a:xfrm>
            <a:off x="555182" y="4972745"/>
            <a:ext cx="345600" cy="345600"/>
            <a:chOff x="220020" y="1621594"/>
            <a:chExt cx="432000" cy="432000"/>
          </a:xfrm>
        </p:grpSpPr>
        <p:sp>
          <p:nvSpPr>
            <p:cNvPr id="137" name="Oval 35"/>
            <p:cNvSpPr>
              <a:spLocks noChangeAspect="1"/>
            </p:cNvSpPr>
            <p:nvPr/>
          </p:nvSpPr>
          <p:spPr bwMode="auto">
            <a:xfrm>
              <a:off x="220020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8" name="Textfeld 101"/>
            <p:cNvSpPr txBox="1"/>
            <p:nvPr/>
          </p:nvSpPr>
          <p:spPr>
            <a:xfrm>
              <a:off x="319461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E</a:t>
              </a:r>
              <a:r>
                <a:rPr lang="de-DE" sz="1600" dirty="0" smtClean="0">
                  <a:latin typeface="+mn-lt"/>
                </a:rPr>
                <a:t>1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7" name="Gruppierung 138"/>
          <p:cNvGrpSpPr>
            <a:grpSpLocks noChangeAspect="1"/>
          </p:cNvGrpSpPr>
          <p:nvPr/>
        </p:nvGrpSpPr>
        <p:grpSpPr>
          <a:xfrm>
            <a:off x="4637068" y="4954622"/>
            <a:ext cx="345600" cy="345600"/>
            <a:chOff x="860000" y="5877320"/>
            <a:chExt cx="432000" cy="43200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860000" y="5877320"/>
              <a:ext cx="432000" cy="432000"/>
            </a:xfrm>
            <a:prstGeom prst="ellipse">
              <a:avLst/>
            </a:prstGeom>
            <a:solidFill>
              <a:srgbClr val="87AD3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feld 126"/>
            <p:cNvSpPr txBox="1"/>
            <p:nvPr/>
          </p:nvSpPr>
          <p:spPr>
            <a:xfrm>
              <a:off x="959441" y="592885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E2</a:t>
              </a:r>
            </a:p>
          </p:txBody>
        </p:sp>
      </p:grpSp>
      <p:grpSp>
        <p:nvGrpSpPr>
          <p:cNvPr id="8" name="Gruppierung 138"/>
          <p:cNvGrpSpPr>
            <a:grpSpLocks noChangeAspect="1"/>
          </p:cNvGrpSpPr>
          <p:nvPr/>
        </p:nvGrpSpPr>
        <p:grpSpPr>
          <a:xfrm>
            <a:off x="3059886" y="4058748"/>
            <a:ext cx="345600" cy="345600"/>
            <a:chOff x="860000" y="5877320"/>
            <a:chExt cx="432000" cy="432000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860000" y="5877320"/>
              <a:ext cx="432000" cy="432000"/>
            </a:xfrm>
            <a:prstGeom prst="ellipse">
              <a:avLst/>
            </a:prstGeom>
            <a:solidFill>
              <a:srgbClr val="87AD3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feld 126"/>
            <p:cNvSpPr txBox="1"/>
            <p:nvPr/>
          </p:nvSpPr>
          <p:spPr>
            <a:xfrm>
              <a:off x="959441" y="592885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E2</a:t>
              </a:r>
            </a:p>
          </p:txBody>
        </p:sp>
      </p:grpSp>
      <p:sp>
        <p:nvSpPr>
          <p:cNvPr id="41" name="TextBox 39"/>
          <p:cNvSpPr txBox="1"/>
          <p:nvPr/>
        </p:nvSpPr>
        <p:spPr>
          <a:xfrm>
            <a:off x="915222" y="4861560"/>
            <a:ext cx="350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Secure Integration of Cryptographic Software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50"/>
          <p:cNvSpPr txBox="1"/>
          <p:nvPr/>
        </p:nvSpPr>
        <p:spPr>
          <a:xfrm>
            <a:off x="5004932" y="4861560"/>
            <a:ext cx="350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Secure Refinement of Cryptographic Algorithms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" name="Bild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200" y="543844"/>
            <a:ext cx="964624" cy="7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project area</a:t>
            </a:r>
            <a:br>
              <a:rPr lang="en-US" dirty="0" smtClean="0"/>
            </a:br>
            <a:r>
              <a:rPr lang="en-US" sz="2000" dirty="0" smtClean="0"/>
              <a:t>Secure implementation and integration</a:t>
            </a:r>
            <a:endParaRPr lang="en-US" sz="2000" dirty="0"/>
          </a:p>
        </p:txBody>
      </p:sp>
      <p:pic>
        <p:nvPicPr>
          <p:cNvPr id="58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278" y="2289666"/>
            <a:ext cx="4678680" cy="1706880"/>
          </a:xfrm>
          <a:prstGeom prst="rect">
            <a:avLst/>
          </a:prstGeom>
        </p:spPr>
      </p:pic>
      <p:pic>
        <p:nvPicPr>
          <p:cNvPr id="59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615546"/>
            <a:ext cx="2529840" cy="381000"/>
          </a:xfrm>
          <a:prstGeom prst="rect">
            <a:avLst/>
          </a:prstGeom>
        </p:spPr>
      </p:pic>
      <p:pic>
        <p:nvPicPr>
          <p:cNvPr id="60" name="Bild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739" y="2289666"/>
            <a:ext cx="5090160" cy="1706880"/>
          </a:xfrm>
          <a:prstGeom prst="rect">
            <a:avLst/>
          </a:prstGeom>
        </p:spPr>
      </p:pic>
      <p:pic>
        <p:nvPicPr>
          <p:cNvPr id="61" name="Bi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366" y="1966144"/>
            <a:ext cx="594360" cy="746760"/>
          </a:xfrm>
          <a:prstGeom prst="rect">
            <a:avLst/>
          </a:prstGeom>
        </p:spPr>
      </p:pic>
      <p:pic>
        <p:nvPicPr>
          <p:cNvPr id="62" name="Bild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4646" y="2377624"/>
            <a:ext cx="457200" cy="198120"/>
          </a:xfrm>
          <a:prstGeom prst="rect">
            <a:avLst/>
          </a:prstGeom>
        </p:spPr>
      </p:pic>
      <p:pic>
        <p:nvPicPr>
          <p:cNvPr id="63" name="Bild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9006" y="2088064"/>
            <a:ext cx="518160" cy="685800"/>
          </a:xfrm>
          <a:prstGeom prst="rect">
            <a:avLst/>
          </a:prstGeom>
        </p:spPr>
      </p:pic>
      <p:pic>
        <p:nvPicPr>
          <p:cNvPr id="64" name="Bild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1946" y="2385244"/>
            <a:ext cx="2453640" cy="182880"/>
          </a:xfrm>
          <a:prstGeom prst="rect">
            <a:avLst/>
          </a:prstGeom>
        </p:spPr>
      </p:pic>
      <p:pic>
        <p:nvPicPr>
          <p:cNvPr id="65" name="Bild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7586" y="2850064"/>
            <a:ext cx="396240" cy="1051560"/>
          </a:xfrm>
          <a:prstGeom prst="rect">
            <a:avLst/>
          </a:prstGeom>
        </p:spPr>
      </p:pic>
      <p:pic>
        <p:nvPicPr>
          <p:cNvPr id="66" name="Bild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4146" y="3444424"/>
            <a:ext cx="685800" cy="685800"/>
          </a:xfrm>
          <a:prstGeom prst="rect">
            <a:avLst/>
          </a:prstGeom>
        </p:spPr>
      </p:pic>
      <p:pic>
        <p:nvPicPr>
          <p:cNvPr id="67" name="Bild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0006" y="3726364"/>
            <a:ext cx="2453640" cy="182880"/>
          </a:xfrm>
          <a:prstGeom prst="rect">
            <a:avLst/>
          </a:prstGeom>
        </p:spPr>
      </p:pic>
      <p:pic>
        <p:nvPicPr>
          <p:cNvPr id="68" name="Bild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8966" y="3307264"/>
            <a:ext cx="441960" cy="853440"/>
          </a:xfrm>
          <a:prstGeom prst="rect">
            <a:avLst/>
          </a:prstGeom>
        </p:spPr>
      </p:pic>
      <p:pic>
        <p:nvPicPr>
          <p:cNvPr id="69" name="Bild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4140" y="2023294"/>
            <a:ext cx="1036320" cy="701040"/>
          </a:xfrm>
          <a:prstGeom prst="rect">
            <a:avLst/>
          </a:prstGeom>
        </p:spPr>
      </p:pic>
      <p:pic>
        <p:nvPicPr>
          <p:cNvPr id="112" name="Bild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6399" y="2875280"/>
            <a:ext cx="609600" cy="1005840"/>
          </a:xfrm>
          <a:prstGeom prst="rect">
            <a:avLst/>
          </a:prstGeom>
        </p:spPr>
      </p:pic>
      <p:grpSp>
        <p:nvGrpSpPr>
          <p:cNvPr id="3" name="Gruppierung 34"/>
          <p:cNvGrpSpPr>
            <a:grpSpLocks noChangeAspect="1"/>
          </p:cNvGrpSpPr>
          <p:nvPr/>
        </p:nvGrpSpPr>
        <p:grpSpPr>
          <a:xfrm>
            <a:off x="1957106" y="2982168"/>
            <a:ext cx="345600" cy="345600"/>
            <a:chOff x="220020" y="1621594"/>
            <a:chExt cx="432000" cy="432000"/>
          </a:xfrm>
        </p:grpSpPr>
        <p:sp>
          <p:nvSpPr>
            <p:cNvPr id="118" name="Oval 35"/>
            <p:cNvSpPr>
              <a:spLocks noChangeAspect="1"/>
            </p:cNvSpPr>
            <p:nvPr/>
          </p:nvSpPr>
          <p:spPr bwMode="auto">
            <a:xfrm>
              <a:off x="220020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9" name="Textfeld 60"/>
            <p:cNvSpPr txBox="1"/>
            <p:nvPr/>
          </p:nvSpPr>
          <p:spPr>
            <a:xfrm>
              <a:off x="319461" y="1673132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latin typeface="+mn-lt"/>
                </a:rPr>
                <a:t>E1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5" name="Gruppierung 34"/>
          <p:cNvGrpSpPr>
            <a:grpSpLocks noChangeAspect="1"/>
          </p:cNvGrpSpPr>
          <p:nvPr/>
        </p:nvGrpSpPr>
        <p:grpSpPr>
          <a:xfrm>
            <a:off x="5071001" y="3241771"/>
            <a:ext cx="345600" cy="345600"/>
            <a:chOff x="220020" y="1621594"/>
            <a:chExt cx="432000" cy="432000"/>
          </a:xfrm>
        </p:grpSpPr>
        <p:sp>
          <p:nvSpPr>
            <p:cNvPr id="130" name="Oval 35"/>
            <p:cNvSpPr>
              <a:spLocks noChangeAspect="1"/>
            </p:cNvSpPr>
            <p:nvPr/>
          </p:nvSpPr>
          <p:spPr bwMode="auto">
            <a:xfrm>
              <a:off x="220020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1" name="Textfeld 82"/>
            <p:cNvSpPr txBox="1"/>
            <p:nvPr/>
          </p:nvSpPr>
          <p:spPr>
            <a:xfrm>
              <a:off x="319461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latin typeface="+mn-lt"/>
                </a:rPr>
                <a:t>E</a:t>
              </a:r>
              <a:r>
                <a:rPr lang="de-DE" sz="1600" dirty="0" smtClean="0">
                  <a:latin typeface="+mn-lt"/>
                </a:rPr>
                <a:t>1</a:t>
              </a:r>
              <a:endParaRPr lang="de-DE" sz="1600" dirty="0">
                <a:latin typeface="+mn-lt"/>
              </a:endParaRPr>
            </a:p>
          </p:txBody>
        </p:sp>
      </p:grpSp>
      <p:grpSp>
        <p:nvGrpSpPr>
          <p:cNvPr id="9" name="Gruppierung 140"/>
          <p:cNvGrpSpPr>
            <a:grpSpLocks noChangeAspect="1"/>
          </p:cNvGrpSpPr>
          <p:nvPr/>
        </p:nvGrpSpPr>
        <p:grpSpPr>
          <a:xfrm>
            <a:off x="1288551" y="4098024"/>
            <a:ext cx="345600" cy="345600"/>
            <a:chOff x="1499980" y="5877320"/>
            <a:chExt cx="432000" cy="432000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1499980" y="5877320"/>
              <a:ext cx="432000" cy="432000"/>
            </a:xfrm>
            <a:prstGeom prst="ellipse">
              <a:avLst/>
            </a:prstGeom>
            <a:solidFill>
              <a:srgbClr val="87AD3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feld 129"/>
            <p:cNvSpPr txBox="1"/>
            <p:nvPr/>
          </p:nvSpPr>
          <p:spPr>
            <a:xfrm>
              <a:off x="1599421" y="592885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E3</a:t>
              </a:r>
            </a:p>
          </p:txBody>
        </p:sp>
      </p:grpSp>
      <p:grpSp>
        <p:nvGrpSpPr>
          <p:cNvPr id="10" name="Gruppierung 140"/>
          <p:cNvGrpSpPr>
            <a:grpSpLocks noChangeAspect="1"/>
          </p:cNvGrpSpPr>
          <p:nvPr/>
        </p:nvGrpSpPr>
        <p:grpSpPr>
          <a:xfrm>
            <a:off x="555035" y="5584826"/>
            <a:ext cx="345600" cy="345600"/>
            <a:chOff x="1499980" y="5877320"/>
            <a:chExt cx="432000" cy="432000"/>
          </a:xfrm>
        </p:grpSpPr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1499980" y="5877320"/>
              <a:ext cx="432000" cy="432000"/>
            </a:xfrm>
            <a:prstGeom prst="ellipse">
              <a:avLst/>
            </a:prstGeom>
            <a:solidFill>
              <a:srgbClr val="87AD3A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feld 129"/>
            <p:cNvSpPr txBox="1"/>
            <p:nvPr/>
          </p:nvSpPr>
          <p:spPr>
            <a:xfrm>
              <a:off x="1599421" y="5928857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FFFFFF"/>
                  </a:solidFill>
                  <a:latin typeface="+mn-lt"/>
                </a:rPr>
                <a:t>E3</a:t>
              </a:r>
            </a:p>
          </p:txBody>
        </p:sp>
      </p:grpSp>
      <p:grpSp>
        <p:nvGrpSpPr>
          <p:cNvPr id="41" name="Gruppierung 37"/>
          <p:cNvGrpSpPr>
            <a:grpSpLocks noChangeAspect="1"/>
          </p:cNvGrpSpPr>
          <p:nvPr/>
        </p:nvGrpSpPr>
        <p:grpSpPr>
          <a:xfrm>
            <a:off x="3059886" y="4075155"/>
            <a:ext cx="345600" cy="345600"/>
            <a:chOff x="827584" y="1621594"/>
            <a:chExt cx="432000" cy="432000"/>
          </a:xfrm>
        </p:grpSpPr>
        <p:sp>
          <p:nvSpPr>
            <p:cNvPr id="42" name="Oval 3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de-DE" sz="16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00000"/>
                  </a:solidFill>
                  <a:latin typeface="Arial"/>
                </a:rPr>
                <a:t>E</a:t>
              </a:r>
              <a:r>
                <a:rPr lang="de-DE" sz="1600" dirty="0" smtClean="0">
                  <a:solidFill>
                    <a:srgbClr val="000000"/>
                  </a:solidFill>
                  <a:latin typeface="Arial"/>
                </a:rPr>
                <a:t>2</a:t>
              </a: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8" name="TextBox 39"/>
          <p:cNvSpPr txBox="1"/>
          <p:nvPr/>
        </p:nvSpPr>
        <p:spPr>
          <a:xfrm>
            <a:off x="915222" y="4861560"/>
            <a:ext cx="350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Secure Integration of Cryptographic Software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50"/>
          <p:cNvSpPr txBox="1"/>
          <p:nvPr/>
        </p:nvSpPr>
        <p:spPr>
          <a:xfrm>
            <a:off x="5004932" y="4861560"/>
            <a:ext cx="350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Secure Refinement of Cryptographic Algorithms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" name="Gruppierung 34"/>
          <p:cNvGrpSpPr>
            <a:grpSpLocks noChangeAspect="1"/>
          </p:cNvGrpSpPr>
          <p:nvPr/>
        </p:nvGrpSpPr>
        <p:grpSpPr>
          <a:xfrm>
            <a:off x="555182" y="4972745"/>
            <a:ext cx="345600" cy="345600"/>
            <a:chOff x="220020" y="1621594"/>
            <a:chExt cx="432000" cy="432000"/>
          </a:xfrm>
        </p:grpSpPr>
        <p:sp>
          <p:nvSpPr>
            <p:cNvPr id="52" name="Oval 35"/>
            <p:cNvSpPr>
              <a:spLocks noChangeAspect="1"/>
            </p:cNvSpPr>
            <p:nvPr/>
          </p:nvSpPr>
          <p:spPr bwMode="auto">
            <a:xfrm>
              <a:off x="220020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de-DE" sz="16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319461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00000"/>
                  </a:solidFill>
                  <a:latin typeface="Arial"/>
                </a:rPr>
                <a:t>E</a:t>
              </a:r>
              <a:r>
                <a:rPr lang="de-DE" sz="1600" dirty="0" smtClean="0">
                  <a:solidFill>
                    <a:srgbClr val="000000"/>
                  </a:solidFill>
                  <a:latin typeface="Arial"/>
                </a:rPr>
                <a:t>1</a:t>
              </a: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" name="Gruppierung 37"/>
          <p:cNvGrpSpPr>
            <a:grpSpLocks noChangeAspect="1"/>
          </p:cNvGrpSpPr>
          <p:nvPr/>
        </p:nvGrpSpPr>
        <p:grpSpPr>
          <a:xfrm>
            <a:off x="4648200" y="4968336"/>
            <a:ext cx="345600" cy="345600"/>
            <a:chOff x="827584" y="1621594"/>
            <a:chExt cx="432000" cy="432000"/>
          </a:xfrm>
        </p:grpSpPr>
        <p:sp>
          <p:nvSpPr>
            <p:cNvPr id="55" name="Oval 38"/>
            <p:cNvSpPr>
              <a:spLocks noChangeAspect="1"/>
            </p:cNvSpPr>
            <p:nvPr/>
          </p:nvSpPr>
          <p:spPr bwMode="auto">
            <a:xfrm>
              <a:off x="827584" y="162159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de-DE" sz="16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927025" y="1673131"/>
              <a:ext cx="25006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00000"/>
                  </a:solidFill>
                  <a:latin typeface="Arial"/>
                </a:rPr>
                <a:t>E</a:t>
              </a:r>
              <a:r>
                <a:rPr lang="de-DE" sz="1600" dirty="0" smtClean="0">
                  <a:solidFill>
                    <a:srgbClr val="000000"/>
                  </a:solidFill>
                  <a:latin typeface="Arial"/>
                </a:rPr>
                <a:t>2</a:t>
              </a:r>
              <a:endParaRPr lang="de-DE" sz="16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2" name="TextBox 54"/>
          <p:cNvSpPr txBox="1"/>
          <p:nvPr/>
        </p:nvSpPr>
        <p:spPr>
          <a:xfrm>
            <a:off x="915629" y="5480745"/>
            <a:ext cx="350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Compiler for Privacy-Preserving Protocols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Bild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0065" y="3322504"/>
            <a:ext cx="640080" cy="640080"/>
          </a:xfrm>
          <a:prstGeom prst="rect">
            <a:avLst/>
          </a:prstGeom>
        </p:spPr>
      </p:pic>
      <p:pic>
        <p:nvPicPr>
          <p:cNvPr id="74" name="Bild 19"/>
          <p:cNvPicPr>
            <a:picLocks noChangeAspect="1"/>
          </p:cNvPicPr>
          <p:nvPr/>
        </p:nvPicPr>
        <p:blipFill rotWithShape="1">
          <a:blip r:embed="rId16"/>
          <a:srcRect l="21953" t="83686" r="30797"/>
          <a:stretch/>
        </p:blipFill>
        <p:spPr>
          <a:xfrm>
            <a:off x="2024379" y="3718172"/>
            <a:ext cx="480655" cy="164088"/>
          </a:xfrm>
          <a:prstGeom prst="rect">
            <a:avLst/>
          </a:prstGeom>
        </p:spPr>
      </p:pic>
      <p:pic>
        <p:nvPicPr>
          <p:cNvPr id="57" name="Bild 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3200" y="543844"/>
            <a:ext cx="964624" cy="7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150"/>
            <a:ext cx="9141792" cy="4889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en-US" dirty="0"/>
              <a:t>Collaborative </a:t>
            </a:r>
            <a:r>
              <a:rPr lang="en-US" dirty="0" smtClean="0"/>
              <a:t>development of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>
            <a:off x="1901619" y="1797685"/>
            <a:ext cx="4324254" cy="2455007"/>
          </a:xfrm>
          <a:prstGeom prst="roundRect">
            <a:avLst>
              <a:gd name="adj" fmla="val 8295"/>
            </a:avLst>
          </a:prstGeom>
          <a:solidFill>
            <a:schemeClr val="bg1"/>
          </a:solidFill>
          <a:ln w="63500" cmpd="sng">
            <a:solidFill>
              <a:srgbClr val="5A5A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9" name="Foliennummernplatzhalter 2"/>
          <p:cNvSpPr txBox="1">
            <a:spLocks/>
          </p:cNvSpPr>
          <p:nvPr/>
        </p:nvSpPr>
        <p:spPr>
          <a:xfrm>
            <a:off x="7084392" y="64068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E778984-21E6-43E8-AF42-08CEC6F89DDD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20" name="Bild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400" y="4713378"/>
            <a:ext cx="880000" cy="880000"/>
          </a:xfrm>
          <a:prstGeom prst="rect">
            <a:avLst/>
          </a:prstGeom>
        </p:spPr>
      </p:pic>
      <p:pic>
        <p:nvPicPr>
          <p:cNvPr id="21" name="Bild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570" y="4809378"/>
            <a:ext cx="704001" cy="688000"/>
          </a:xfrm>
          <a:prstGeom prst="rect">
            <a:avLst/>
          </a:prstGeom>
        </p:spPr>
      </p:pic>
      <p:pic>
        <p:nvPicPr>
          <p:cNvPr id="22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740" y="4731887"/>
            <a:ext cx="816001" cy="816001"/>
          </a:xfrm>
          <a:prstGeom prst="rect">
            <a:avLst/>
          </a:prstGeom>
        </p:spPr>
      </p:pic>
      <p:pic>
        <p:nvPicPr>
          <p:cNvPr id="23" name="Bild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507325"/>
            <a:ext cx="3145509" cy="535406"/>
          </a:xfrm>
          <a:prstGeom prst="rect">
            <a:avLst/>
          </a:prstGeom>
        </p:spPr>
      </p:pic>
      <p:pic>
        <p:nvPicPr>
          <p:cNvPr id="24" name="Bild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51" y="2993401"/>
            <a:ext cx="1036320" cy="701040"/>
          </a:xfrm>
          <a:prstGeom prst="rect">
            <a:avLst/>
          </a:prstGeom>
        </p:spPr>
      </p:pic>
      <p:pic>
        <p:nvPicPr>
          <p:cNvPr id="26" name="Picture 2" descr="http://www.mister-blogbuster.de/wp-content/uploads/2011/10/large_eclipse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47" y="5191491"/>
            <a:ext cx="1040410" cy="10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91853" y="2234861"/>
            <a:ext cx="1788321" cy="1414292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1868502" y="2155556"/>
            <a:ext cx="487680" cy="628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3844622" y="3864705"/>
            <a:ext cx="48768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22" y="4284569"/>
            <a:ext cx="489600" cy="90836"/>
          </a:xfrm>
          <a:prstGeom prst="rect">
            <a:avLst/>
          </a:prstGeom>
        </p:spPr>
      </p:pic>
      <p:pic>
        <p:nvPicPr>
          <p:cNvPr id="39" name="Bild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4377" y="3989165"/>
            <a:ext cx="182880" cy="548640"/>
          </a:xfrm>
          <a:prstGeom prst="rect">
            <a:avLst/>
          </a:prstGeom>
        </p:spPr>
      </p:pic>
      <p:pic>
        <p:nvPicPr>
          <p:cNvPr id="31" name="Bild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293" y="2155556"/>
            <a:ext cx="99340" cy="628650"/>
          </a:xfrm>
          <a:prstGeom prst="rect">
            <a:avLst/>
          </a:prstGeom>
        </p:spPr>
      </p:pic>
      <p:pic>
        <p:nvPicPr>
          <p:cNvPr id="34" name="Bild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838" y="2247632"/>
            <a:ext cx="1417320" cy="563880"/>
          </a:xfrm>
          <a:prstGeom prst="rect">
            <a:avLst/>
          </a:prstGeom>
        </p:spPr>
      </p:pic>
      <p:pic>
        <p:nvPicPr>
          <p:cNvPr id="37" name="Bild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0558" y="2455911"/>
            <a:ext cx="990600" cy="35052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800" y="621523"/>
            <a:ext cx="2268226" cy="5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781" t="25281" r="-781" b="19668"/>
          <a:stretch/>
        </p:blipFill>
        <p:spPr>
          <a:xfrm>
            <a:off x="10438" y="2024658"/>
            <a:ext cx="9220200" cy="33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755653" y="637146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778984-21E6-43E8-AF42-08CEC6F89DD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4"/>
            <a:ext cx="2476500" cy="16002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31640" y="2004864"/>
            <a:ext cx="655272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Cryptography-based security solutions</a:t>
            </a:r>
          </a:p>
          <a:p>
            <a:pPr algn="ctr"/>
            <a:r>
              <a:rPr lang="en-US" dirty="0" smtClean="0">
                <a:latin typeface="+mn-lt"/>
              </a:rPr>
              <a:t>Enabling trust in new and next generation </a:t>
            </a:r>
          </a:p>
          <a:p>
            <a:pPr algn="ctr"/>
            <a:r>
              <a:rPr lang="en-US" dirty="0" smtClean="0">
                <a:latin typeface="+mn-lt"/>
              </a:rPr>
              <a:t>computing environments</a:t>
            </a:r>
          </a:p>
        </p:txBody>
      </p:sp>
      <p:sp>
        <p:nvSpPr>
          <p:cNvPr id="8" name="Rechteck 7"/>
          <p:cNvSpPr/>
          <p:nvPr/>
        </p:nvSpPr>
        <p:spPr>
          <a:xfrm>
            <a:off x="1331640" y="3390091"/>
            <a:ext cx="655272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Collaborative </a:t>
            </a:r>
            <a:r>
              <a:rPr lang="en-US" dirty="0" smtClean="0">
                <a:latin typeface="+mn-lt"/>
              </a:rPr>
              <a:t>Research Center</a:t>
            </a:r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of the German Research </a:t>
            </a:r>
            <a:r>
              <a:rPr lang="en-US" dirty="0" smtClean="0">
                <a:latin typeface="+mn-lt"/>
              </a:rPr>
              <a:t>Foundation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1331640" y="4482227"/>
            <a:ext cx="655272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Funding up to 12 years</a:t>
            </a:r>
            <a:endParaRPr lang="en-US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331640" y="5263236"/>
            <a:ext cx="65527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65 researchers working in CROSSING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755653" y="637146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778984-21E6-43E8-AF42-08CEC6F89DD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4"/>
            <a:ext cx="2476500" cy="16002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31640" y="2004864"/>
            <a:ext cx="7431360" cy="44319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+mn-lt"/>
              </a:rPr>
              <a:t>Gernot Alber 		Theoretical Quantum Physics</a:t>
            </a:r>
          </a:p>
          <a:p>
            <a:r>
              <a:rPr lang="en-US" dirty="0" smtClean="0">
                <a:latin typeface="+mn-lt"/>
              </a:rPr>
              <a:t>Christian Bischof		Scientific Computing</a:t>
            </a:r>
          </a:p>
          <a:p>
            <a:r>
              <a:rPr lang="en-US" dirty="0" smtClean="0">
                <a:latin typeface="+mn-lt"/>
              </a:rPr>
              <a:t>Eric Bodden		Secure Software Engineering</a:t>
            </a:r>
          </a:p>
          <a:p>
            <a:r>
              <a:rPr lang="en-US" dirty="0" smtClean="0">
                <a:latin typeface="+mn-lt"/>
              </a:rPr>
              <a:t>Johannes Buchmann 	Cryptography and Computer Algebra</a:t>
            </a:r>
          </a:p>
          <a:p>
            <a:r>
              <a:rPr lang="en-US" dirty="0" smtClean="0">
                <a:latin typeface="+mn-lt"/>
              </a:rPr>
              <a:t>Lucas Davi 		System Security</a:t>
            </a:r>
          </a:p>
          <a:p>
            <a:r>
              <a:rPr lang="en-US" dirty="0" smtClean="0">
                <a:latin typeface="+mn-lt"/>
              </a:rPr>
              <a:t>Marc Fischlin		Cryptography and Complexity Theory</a:t>
            </a:r>
          </a:p>
          <a:p>
            <a:r>
              <a:rPr lang="en-US" dirty="0" smtClean="0">
                <a:latin typeface="+mn-lt"/>
              </a:rPr>
              <a:t>Matthias Hollick 		Secure Mobile Networking</a:t>
            </a:r>
          </a:p>
          <a:p>
            <a:r>
              <a:rPr lang="en-US" dirty="0" smtClean="0">
                <a:latin typeface="+mn-lt"/>
              </a:rPr>
              <a:t>Stefan </a:t>
            </a:r>
            <a:r>
              <a:rPr lang="en-US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atzenbeisser 	Security Engineering</a:t>
            </a:r>
          </a:p>
          <a:p>
            <a:r>
              <a:rPr lang="en-US" dirty="0" err="1" smtClean="0">
                <a:latin typeface="+mn-lt"/>
              </a:rPr>
              <a:t>Heiko</a:t>
            </a:r>
            <a:r>
              <a:rPr lang="en-US" dirty="0" smtClean="0">
                <a:latin typeface="+mn-lt"/>
              </a:rPr>
              <a:t> Mantel 		Modeling and Analysis of Inf. systems </a:t>
            </a:r>
          </a:p>
          <a:p>
            <a:r>
              <a:rPr lang="en-US" dirty="0" smtClean="0">
                <a:latin typeface="+mn-lt"/>
              </a:rPr>
              <a:t>Mira Mezini 		Software Technology</a:t>
            </a:r>
          </a:p>
          <a:p>
            <a:r>
              <a:rPr lang="en-US" dirty="0" smtClean="0">
                <a:latin typeface="+mn-lt"/>
              </a:rPr>
              <a:t>Max </a:t>
            </a:r>
            <a:r>
              <a:rPr lang="en-US" dirty="0" err="1" smtClean="0">
                <a:latin typeface="+mn-lt"/>
              </a:rPr>
              <a:t>Mühlhäuser</a:t>
            </a:r>
            <a:r>
              <a:rPr lang="en-US" dirty="0" smtClean="0">
                <a:latin typeface="+mn-lt"/>
              </a:rPr>
              <a:t> 		</a:t>
            </a:r>
            <a:r>
              <a:rPr lang="en-US" dirty="0" err="1" smtClean="0">
                <a:latin typeface="+mn-lt"/>
              </a:rPr>
              <a:t>Telecooperation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Ahmad-Reza Sadeghi 	</a:t>
            </a:r>
            <a:r>
              <a:rPr lang="en-US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ystem </a:t>
            </a: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ecurity</a:t>
            </a:r>
          </a:p>
          <a:p>
            <a:r>
              <a:rPr lang="en-US" dirty="0" smtClean="0">
                <a:latin typeface="+mn-lt"/>
              </a:rPr>
              <a:t>Thomas Schneider 	Engineering Cryptographic Protocols</a:t>
            </a:r>
          </a:p>
          <a:p>
            <a:r>
              <a:rPr lang="en-US" dirty="0" smtClean="0">
                <a:latin typeface="+mn-lt"/>
              </a:rPr>
              <a:t>Haya Shulman 		Security in Information Theory</a:t>
            </a:r>
          </a:p>
          <a:p>
            <a:r>
              <a:rPr lang="en-US" dirty="0" smtClean="0">
                <a:latin typeface="+mn-lt"/>
              </a:rPr>
              <a:t>Michael Waidner 		Security in Information Theory</a:t>
            </a:r>
          </a:p>
          <a:p>
            <a:r>
              <a:rPr lang="en-US" dirty="0" smtClean="0">
                <a:latin typeface="+mn-lt"/>
              </a:rPr>
              <a:t>Thomas Walther 		Laser and Quantum Optics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286000" y="3239869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Why</a:t>
            </a:r>
            <a:r>
              <a:rPr lang="de-DE" sz="3600" dirty="0" smtClean="0"/>
              <a:t> CROSSING?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174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tatic.giantbomb.com/uploads/original/12/128387/2435292-3160011176-iphone.jpeg"/>
          <p:cNvPicPr>
            <a:picLocks noChangeAspect="1" noChangeArrowheads="1"/>
          </p:cNvPicPr>
          <p:nvPr/>
        </p:nvPicPr>
        <p:blipFill>
          <a:blip r:embed="rId3" cstate="print"/>
          <a:srcRect l="16190" r="19177"/>
          <a:stretch>
            <a:fillRect/>
          </a:stretch>
        </p:blipFill>
        <p:spPr bwMode="auto">
          <a:xfrm>
            <a:off x="539552" y="1654026"/>
            <a:ext cx="1440160" cy="2228205"/>
          </a:xfrm>
          <a:prstGeom prst="rect">
            <a:avLst/>
          </a:prstGeom>
          <a:noFill/>
        </p:spPr>
      </p:pic>
      <p:pic>
        <p:nvPicPr>
          <p:cNvPr id="1030" name="Picture 6" descr="http://www.heart-valve-surgery.com/Images/pacemaker-heart-valve-surg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15295"/>
            <a:ext cx="1560661" cy="16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.computerwoche.de/images/computerwoche/bdb/1847482/8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31" y="4220318"/>
            <a:ext cx="2207617" cy="16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stercard.com/de/privatkunden/_globalAssets/downloads/MasterCard_WorldSignia_L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3" y="4662908"/>
            <a:ext cx="2369162" cy="15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4" descr="http://cdn-static.zdnet.com/i/story/70/00/028032/enterprise-cloud-outlook-inevitably-hybrid-surprisingly-agile-and-eventually-che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96" y="1792554"/>
            <a:ext cx="2534238" cy="19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7.computerhistory.org/is/image/CHM/500004528-03-01?$re-zoomed$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4290"/>
          <a:stretch/>
        </p:blipFill>
        <p:spPr bwMode="auto">
          <a:xfrm>
            <a:off x="2801904" y="1209801"/>
            <a:ext cx="2610677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02248" y="2807653"/>
            <a:ext cx="5718233" cy="18158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Cryptography indispensable for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trustworthiness </a:t>
            </a:r>
            <a:r>
              <a:rPr lang="en-US" sz="2800" b="1" dirty="0">
                <a:solidFill>
                  <a:schemeClr val="bg1"/>
                </a:solidFill>
              </a:rPr>
              <a:t>of IT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Privacy: encryption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Authenticity: </a:t>
            </a:r>
            <a:r>
              <a:rPr lang="en-US" sz="2800" dirty="0" smtClean="0">
                <a:solidFill>
                  <a:schemeClr val="bg1"/>
                </a:solidFill>
              </a:rPr>
              <a:t>signatures</a:t>
            </a:r>
          </a:p>
        </p:txBody>
      </p:sp>
    </p:spTree>
    <p:extLst>
      <p:ext uri="{BB962C8B-B14F-4D97-AF65-F5344CB8AC3E}">
        <p14:creationId xmlns:p14="http://schemas.microsoft.com/office/powerpoint/2010/main" val="24257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6755653" y="637146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778984-21E6-43E8-AF42-08CEC6F89DD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3562" t="19875" r="29096" b="-4296"/>
          <a:stretch/>
        </p:blipFill>
        <p:spPr>
          <a:xfrm>
            <a:off x="-152400" y="1371316"/>
            <a:ext cx="5181600" cy="453427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498" y="854390"/>
            <a:ext cx="4174788" cy="55681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23090" y="3157639"/>
            <a:ext cx="5799986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Security of todays cryptography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</a:t>
            </a:r>
            <a:r>
              <a:rPr lang="en-US" sz="2800" b="1" dirty="0" err="1" smtClean="0">
                <a:solidFill>
                  <a:schemeClr val="bg1"/>
                </a:solidFill>
              </a:rPr>
              <a:t>hreathened</a:t>
            </a:r>
            <a:r>
              <a:rPr lang="en-US" sz="2800" b="1" dirty="0" smtClean="0">
                <a:solidFill>
                  <a:schemeClr val="bg1"/>
                </a:solidFill>
              </a:rPr>
              <a:t>!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23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CROSSING?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6755653" y="637146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778984-21E6-43E8-AF42-08CEC6F89DDD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1026" name="Picture 2" descr="http://www.thedeepergraphicwebdesign.com/lasvegasphotos/heart-bleed-bug-website-security-https-passwo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/>
          <a:stretch/>
        </p:blipFill>
        <p:spPr bwMode="auto">
          <a:xfrm>
            <a:off x="973111" y="990600"/>
            <a:ext cx="66675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73844" y="3737569"/>
            <a:ext cx="5636478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Implementation and integration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introduce vulnerabilities!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1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.ytimg.com/vi/yioL7MRQvHM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t="-1594" r="33197" b="1594"/>
          <a:stretch/>
        </p:blipFill>
        <p:spPr bwMode="auto">
          <a:xfrm>
            <a:off x="5246536" y="1867116"/>
            <a:ext cx="3018233" cy="38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6755653" y="637146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778984-21E6-43E8-AF42-08CEC6F89DD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3074" name="Picture 2" descr="clou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2" y="1915829"/>
            <a:ext cx="3772777" cy="37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74855" y="3537356"/>
            <a:ext cx="7316426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More </a:t>
            </a:r>
            <a:r>
              <a:rPr lang="en-US" sz="2800" b="1" dirty="0" smtClean="0">
                <a:solidFill>
                  <a:schemeClr val="bg1"/>
                </a:solidFill>
              </a:rPr>
              <a:t>cryptographic functionality </a:t>
            </a:r>
            <a:r>
              <a:rPr lang="en-US" sz="2800" b="1" dirty="0" smtClean="0">
                <a:solidFill>
                  <a:schemeClr val="bg1"/>
                </a:solidFill>
              </a:rPr>
              <a:t>required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0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">
  <a:themeElements>
    <a:clrScheme name="Test">
      <a:dk1>
        <a:srgbClr val="000000"/>
      </a:dk1>
      <a:lt1>
        <a:srgbClr val="FFFFFF"/>
      </a:lt1>
      <a:dk2>
        <a:srgbClr val="0C5394"/>
      </a:dk2>
      <a:lt2>
        <a:srgbClr val="0083CC"/>
      </a:lt2>
      <a:accent1>
        <a:srgbClr val="008772"/>
      </a:accent1>
      <a:accent2>
        <a:srgbClr val="87AD3A"/>
      </a:accent2>
      <a:accent3>
        <a:srgbClr val="FDCA00"/>
      </a:accent3>
      <a:accent4>
        <a:srgbClr val="EC6500"/>
      </a:accent4>
      <a:accent5>
        <a:srgbClr val="BE001E"/>
      </a:accent5>
      <a:accent6>
        <a:srgbClr val="A60084"/>
      </a:accent6>
      <a:hlink>
        <a:srgbClr val="0C5394"/>
      </a:hlink>
      <a:folHlink>
        <a:srgbClr val="0083CC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">
  <a:themeElements>
    <a:clrScheme name="Test">
      <a:dk1>
        <a:srgbClr val="000000"/>
      </a:dk1>
      <a:lt1>
        <a:srgbClr val="FFFFFF"/>
      </a:lt1>
      <a:dk2>
        <a:srgbClr val="0C5394"/>
      </a:dk2>
      <a:lt2>
        <a:srgbClr val="0083CC"/>
      </a:lt2>
      <a:accent1>
        <a:srgbClr val="008772"/>
      </a:accent1>
      <a:accent2>
        <a:srgbClr val="87AD3A"/>
      </a:accent2>
      <a:accent3>
        <a:srgbClr val="FDCA00"/>
      </a:accent3>
      <a:accent4>
        <a:srgbClr val="EC6500"/>
      </a:accent4>
      <a:accent5>
        <a:srgbClr val="BE001E"/>
      </a:accent5>
      <a:accent6>
        <a:srgbClr val="A60084"/>
      </a:accent6>
      <a:hlink>
        <a:srgbClr val="0C5394"/>
      </a:hlink>
      <a:folHlink>
        <a:srgbClr val="0083CC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">
  <a:themeElements>
    <a:clrScheme name="Test">
      <a:dk1>
        <a:srgbClr val="000000"/>
      </a:dk1>
      <a:lt1>
        <a:srgbClr val="FFFFFF"/>
      </a:lt1>
      <a:dk2>
        <a:srgbClr val="0C5394"/>
      </a:dk2>
      <a:lt2>
        <a:srgbClr val="0083CC"/>
      </a:lt2>
      <a:accent1>
        <a:srgbClr val="008772"/>
      </a:accent1>
      <a:accent2>
        <a:srgbClr val="87AD3A"/>
      </a:accent2>
      <a:accent3>
        <a:srgbClr val="FDCA00"/>
      </a:accent3>
      <a:accent4>
        <a:srgbClr val="EC6500"/>
      </a:accent4>
      <a:accent5>
        <a:srgbClr val="BE001E"/>
      </a:accent5>
      <a:accent6>
        <a:srgbClr val="A60084"/>
      </a:accent6>
      <a:hlink>
        <a:srgbClr val="0C5394"/>
      </a:hlink>
      <a:folHlink>
        <a:srgbClr val="0083CC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U_red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529</Words>
  <Application>Microsoft Office PowerPoint</Application>
  <PresentationFormat>Bildschirmpräsentation (4:3)</PresentationFormat>
  <Paragraphs>275</Paragraphs>
  <Slides>29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Bitstream Charter</vt:lpstr>
      <vt:lpstr>Stafford</vt:lpstr>
      <vt:lpstr>Tahoma</vt:lpstr>
      <vt:lpstr>Wingdings</vt:lpstr>
      <vt:lpstr>P</vt:lpstr>
      <vt:lpstr>E</vt:lpstr>
      <vt:lpstr>S</vt:lpstr>
      <vt:lpstr>TU_red</vt:lpstr>
      <vt:lpstr>CROSSING Cryptography-Based Security Solutions  Enabling Trust in New and Next Generation Computing Environments  </vt:lpstr>
      <vt:lpstr>IT security research in Darmstadt</vt:lpstr>
      <vt:lpstr>PowerPoint-Präsentation</vt:lpstr>
      <vt:lpstr>PowerPoint-Präsentation</vt:lpstr>
      <vt:lpstr>PowerPoint-Präsentation</vt:lpstr>
      <vt:lpstr>PowerPoint-Präsentation</vt:lpstr>
      <vt:lpstr> </vt:lpstr>
      <vt:lpstr>Why CROSSING? </vt:lpstr>
      <vt:lpstr> </vt:lpstr>
      <vt:lpstr>CROSSING Goal</vt:lpstr>
      <vt:lpstr>Challenges</vt:lpstr>
      <vt:lpstr>CROSSING project areas</vt:lpstr>
      <vt:lpstr>Primitives project area Strong guarantees, practical, new functionalities</vt:lpstr>
      <vt:lpstr>Primitives project area Strong guarantees, practical, new functionalities</vt:lpstr>
      <vt:lpstr>Primitives project area Strong guarantees, practical, new functionalities</vt:lpstr>
      <vt:lpstr>Primitives project area Strong guarantees, practical, new functionalities</vt:lpstr>
      <vt:lpstr>Solutions project area Make actors, devices, services trustworthy</vt:lpstr>
      <vt:lpstr>Solutions project area Make actors, devices, services trustworthy</vt:lpstr>
      <vt:lpstr>Solutions project area Make actors, devices, services trustworthy</vt:lpstr>
      <vt:lpstr>Solutions project area Make actors, devices, services trustworthy</vt:lpstr>
      <vt:lpstr>Solutions project area Make actors, devices, services trustworthy</vt:lpstr>
      <vt:lpstr>Solutions project area Make actors, devices, services trustworthy</vt:lpstr>
      <vt:lpstr>Solutions project area Make actors, devices, services trustworthy</vt:lpstr>
      <vt:lpstr>Engineering project area Secure implementation and integration</vt:lpstr>
      <vt:lpstr>Engineering project area Secure implementation and integration</vt:lpstr>
      <vt:lpstr>Engineering project area Secure implementation and integration</vt:lpstr>
      <vt:lpstr>Engineering project area Secure implementation and integration</vt:lpstr>
      <vt:lpstr> Collaborative development of</vt:lpstr>
      <vt:lpstr>Thank you very much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Buchmann Johannes</cp:lastModifiedBy>
  <cp:revision>336</cp:revision>
  <dcterms:created xsi:type="dcterms:W3CDTF">2009-12-23T09:42:49Z</dcterms:created>
  <dcterms:modified xsi:type="dcterms:W3CDTF">2015-05-30T08:04:00Z</dcterms:modified>
</cp:coreProperties>
</file>